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aveSubsetFonts="1" autoCompressPictures="0">
  <p:sldMasterIdLst>
    <p:sldMasterId id="2147483660" r:id="rId1"/>
  </p:sldMasterIdLst>
  <p:notesMasterIdLst>
    <p:notesMasterId r:id="rId28"/>
  </p:notesMasterIdLst>
  <p:handoutMasterIdLst>
    <p:handoutMasterId r:id="rId29"/>
  </p:handoutMasterIdLst>
  <p:sldIdLst>
    <p:sldId id="256" r:id="rId2"/>
    <p:sldId id="319" r:id="rId3"/>
    <p:sldId id="270" r:id="rId4"/>
    <p:sldId id="271" r:id="rId5"/>
    <p:sldId id="284" r:id="rId6"/>
    <p:sldId id="300" r:id="rId7"/>
    <p:sldId id="286" r:id="rId8"/>
    <p:sldId id="285" r:id="rId9"/>
    <p:sldId id="320" r:id="rId10"/>
    <p:sldId id="321" r:id="rId11"/>
    <p:sldId id="322" r:id="rId12"/>
    <p:sldId id="317" r:id="rId13"/>
    <p:sldId id="318" r:id="rId14"/>
    <p:sldId id="304" r:id="rId15"/>
    <p:sldId id="276" r:id="rId16"/>
    <p:sldId id="277" r:id="rId17"/>
    <p:sldId id="278" r:id="rId18"/>
    <p:sldId id="279" r:id="rId19"/>
    <p:sldId id="280" r:id="rId20"/>
    <p:sldId id="281" r:id="rId21"/>
    <p:sldId id="287" r:id="rId22"/>
    <p:sldId id="268" r:id="rId23"/>
    <p:sldId id="290" r:id="rId24"/>
    <p:sldId id="293" r:id="rId25"/>
    <p:sldId id="308" r:id="rId26"/>
    <p:sldId id="26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moore" initials="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405E"/>
    <a:srgbClr val="FF48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inimized">
    <p:restoredLeft sz="0" autoAdjust="0"/>
    <p:restoredTop sz="0" autoAdjust="0"/>
  </p:normalViewPr>
  <p:slideViewPr>
    <p:cSldViewPr snapToGrid="0" snapToObjects="1">
      <p:cViewPr varScale="1">
        <p:scale>
          <a:sx n="19" d="100"/>
          <a:sy n="19" d="100"/>
        </p:scale>
        <p:origin x="1842" y="6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542292-0E4E-A645-8844-754017E984FE}" type="datetimeFigureOut">
              <a:rPr lang="en-US" smtClean="0"/>
              <a:t>3/24/2017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690CDB-2B72-A34D-82A2-02579E79D76E}" type="slidenum">
              <a:rPr lang="en-US" smtClean="0"/>
              <a:t>‹#›</a:t>
            </a:fld>
            <a:endParaRPr lang="en-US"/>
          </a:p>
        </p:txBody>
      </p:sp>
    </p:spTree>
    <p:extLst>
      <p:ext uri="{BB962C8B-B14F-4D97-AF65-F5344CB8AC3E}">
        <p14:creationId xmlns:p14="http://schemas.microsoft.com/office/powerpoint/2010/main" val="12671555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93D8B9-D0BC-7649-B784-A136BE5723CB}" type="datetimeFigureOut">
              <a:rPr lang="en-US" smtClean="0"/>
              <a:t>3/24/2017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1F93F-A42C-EC4D-999F-DB69F87345D7}" type="slidenum">
              <a:rPr lang="en-US" smtClean="0"/>
              <a:t>‹#›</a:t>
            </a:fld>
            <a:endParaRPr lang="en-US"/>
          </a:p>
        </p:txBody>
      </p:sp>
    </p:spTree>
    <p:extLst>
      <p:ext uri="{BB962C8B-B14F-4D97-AF65-F5344CB8AC3E}">
        <p14:creationId xmlns:p14="http://schemas.microsoft.com/office/powerpoint/2010/main" val="155603266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and introductions</a:t>
            </a:r>
            <a:r>
              <a:rPr lang="en-US" baseline="0" dirty="0" smtClean="0"/>
              <a:t> (Carolyn)</a:t>
            </a:r>
          </a:p>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2</a:t>
            </a:fld>
            <a:endParaRPr lang="en-US"/>
          </a:p>
        </p:txBody>
      </p:sp>
    </p:spTree>
    <p:extLst>
      <p:ext uri="{BB962C8B-B14F-4D97-AF65-F5344CB8AC3E}">
        <p14:creationId xmlns:p14="http://schemas.microsoft.com/office/powerpoint/2010/main" val="1368870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12</a:t>
            </a:fld>
            <a:endParaRPr lang="en-US"/>
          </a:p>
        </p:txBody>
      </p:sp>
    </p:spTree>
    <p:extLst>
      <p:ext uri="{BB962C8B-B14F-4D97-AF65-F5344CB8AC3E}">
        <p14:creationId xmlns:p14="http://schemas.microsoft.com/office/powerpoint/2010/main" val="185130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Mike</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Open Deliver means Open Source Delivery of Digital Content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stages of this process </a:t>
            </a:r>
            <a:r>
              <a:rPr lang="en-US" sz="1200" kern="1200" dirty="0" smtClean="0">
                <a:solidFill>
                  <a:schemeClr val="tx1"/>
                </a:solidFill>
                <a:effectLst/>
                <a:latin typeface="+mn-lt"/>
                <a:ea typeface="+mn-ea"/>
                <a:cs typeface="+mn-cs"/>
              </a:rPr>
              <a:t>involve:</a:t>
            </a:r>
            <a:r>
              <a:rPr lang="en-US" sz="1200" kern="1200" baseline="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baseline="0" dirty="0" smtClean="0">
                <a:solidFill>
                  <a:schemeClr val="tx1"/>
                </a:solidFill>
                <a:effectLst/>
                <a:latin typeface="+mn-lt"/>
                <a:ea typeface="+mn-ea"/>
                <a:cs typeface="+mn-cs"/>
              </a:rPr>
              <a:t>Identify the training needs of the health workers; take into account workflows and what devices the HWs use</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Create or adapt existing multimedia</a:t>
            </a:r>
            <a:r>
              <a:rPr lang="en-US" sz="1200" kern="1200" baseline="0" dirty="0" smtClean="0">
                <a:solidFill>
                  <a:schemeClr val="tx1"/>
                </a:solidFill>
                <a:effectLst/>
                <a:latin typeface="+mn-lt"/>
                <a:ea typeface="+mn-ea"/>
                <a:cs typeface="+mn-cs"/>
              </a:rPr>
              <a:t> materials for use for education (and/or community engagement – e.g. family planning </a:t>
            </a:r>
            <a:r>
              <a:rPr lang="en-US" sz="1200" kern="1200" baseline="0" dirty="0" err="1" smtClean="0">
                <a:solidFill>
                  <a:schemeClr val="tx1"/>
                </a:solidFill>
                <a:effectLst/>
                <a:latin typeface="+mn-lt"/>
                <a:ea typeface="+mn-ea"/>
                <a:cs typeface="+mn-cs"/>
              </a:rPr>
              <a:t>counselling</a:t>
            </a:r>
            <a:r>
              <a:rPr lang="en-US" sz="1200" kern="1200" baseline="0" dirty="0" smtClean="0">
                <a:solidFill>
                  <a:schemeClr val="tx1"/>
                </a:solidFill>
                <a:effectLst/>
                <a:latin typeface="+mn-lt"/>
                <a:ea typeface="+mn-ea"/>
                <a:cs typeface="+mn-cs"/>
              </a:rPr>
              <a:t>)</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baseline="0" dirty="0" smtClean="0">
                <a:solidFill>
                  <a:schemeClr val="tx1"/>
                </a:solidFill>
                <a:effectLst/>
                <a:latin typeface="+mn-lt"/>
                <a:ea typeface="+mn-ea"/>
                <a:cs typeface="+mn-cs"/>
              </a:rPr>
              <a:t>Access existing resources on a content sharing platform to save cost and prevent duplication (at this stage, additional materials could be added, such as quizzes and linking narrative between videos)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baseline="0" dirty="0" smtClean="0">
                <a:solidFill>
                  <a:schemeClr val="tx1"/>
                </a:solidFill>
                <a:effectLst/>
                <a:latin typeface="+mn-lt"/>
                <a:ea typeface="+mn-ea"/>
                <a:cs typeface="+mn-cs"/>
              </a:rPr>
              <a:t>Deploy content to Android based tablets or devices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sz="1200" kern="1200" baseline="0" dirty="0" smtClean="0">
                <a:solidFill>
                  <a:schemeClr val="tx1"/>
                </a:solidFill>
                <a:effectLst/>
                <a:latin typeface="+mn-lt"/>
                <a:ea typeface="+mn-ea"/>
                <a:cs typeface="+mn-cs"/>
              </a:rPr>
              <a:t>Collect usage analytics that track usage of media to determine what materials work and what do not</a:t>
            </a: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Open Deliver streamlines digital content delivery through the reconfiguration of existing technologies into a single, integrated, platform. This allows governments to assure the quality of all content used in the system. The process can accept multiple streams of content from different providers, and all providers are able to access the content sharing platform to ensure new content development is not duplicative. This can then be published to any Android device.  The process is designed to be technologically independent – thus if an alternative technology exists that is better it</a:t>
            </a:r>
            <a:r>
              <a:rPr lang="en-US" sz="1200" kern="1200" baseline="0" dirty="0" smtClean="0">
                <a:solidFill>
                  <a:schemeClr val="tx1"/>
                </a:solidFill>
                <a:effectLst/>
                <a:latin typeface="+mn-lt"/>
                <a:ea typeface="+mn-ea"/>
                <a:cs typeface="+mn-cs"/>
              </a:rPr>
              <a:t> can be rotated in to replace  the existing technology used for that stage of the process without disrupting the entire process.  </a:t>
            </a:r>
            <a:endParaRPr lang="en-US" dirty="0" smtClean="0"/>
          </a:p>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13</a:t>
            </a:fld>
            <a:endParaRPr lang="en-US"/>
          </a:p>
        </p:txBody>
      </p:sp>
    </p:spTree>
    <p:extLst>
      <p:ext uri="{BB962C8B-B14F-4D97-AF65-F5344CB8AC3E}">
        <p14:creationId xmlns:p14="http://schemas.microsoft.com/office/powerpoint/2010/main" val="2526829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14</a:t>
            </a:fld>
            <a:endParaRPr lang="en-US"/>
          </a:p>
        </p:txBody>
      </p:sp>
    </p:spTree>
    <p:extLst>
      <p:ext uri="{BB962C8B-B14F-4D97-AF65-F5344CB8AC3E}">
        <p14:creationId xmlns:p14="http://schemas.microsoft.com/office/powerpoint/2010/main" val="18513006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15</a:t>
            </a:fld>
            <a:endParaRPr lang="en-US"/>
          </a:p>
        </p:txBody>
      </p:sp>
    </p:spTree>
    <p:extLst>
      <p:ext uri="{BB962C8B-B14F-4D97-AF65-F5344CB8AC3E}">
        <p14:creationId xmlns:p14="http://schemas.microsoft.com/office/powerpoint/2010/main" val="3254329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Every country and context is different so the first stage involves a small representative</a:t>
            </a:r>
            <a:r>
              <a:rPr lang="en-US" baseline="0" dirty="0" smtClean="0"/>
              <a:t> sample of health workers you are targeting in a region.</a:t>
            </a:r>
            <a:endParaRPr lang="en-US" dirty="0" smtClean="0"/>
          </a:p>
          <a:p>
            <a:endParaRPr lang="en-US" dirty="0"/>
          </a:p>
        </p:txBody>
      </p:sp>
      <p:sp>
        <p:nvSpPr>
          <p:cNvPr id="4" name="Slide Number Placeholder 3"/>
          <p:cNvSpPr>
            <a:spLocks noGrp="1"/>
          </p:cNvSpPr>
          <p:nvPr>
            <p:ph type="sldNum" sz="quarter" idx="10"/>
          </p:nvPr>
        </p:nvSpPr>
        <p:spPr/>
        <p:txBody>
          <a:bodyPr/>
          <a:lstStyle/>
          <a:p>
            <a:fld id="{5389773A-4EA9-0041-A20F-11E17ABA2304}" type="slidenum">
              <a:rPr lang="en-US" smtClean="0"/>
              <a:t>16</a:t>
            </a:fld>
            <a:endParaRPr lang="en-US"/>
          </a:p>
        </p:txBody>
      </p:sp>
    </p:spTree>
    <p:extLst>
      <p:ext uri="{BB962C8B-B14F-4D97-AF65-F5344CB8AC3E}">
        <p14:creationId xmlns:p14="http://schemas.microsoft.com/office/powerpoint/2010/main" val="1116821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baseline="0" dirty="0" smtClean="0"/>
              <a:t>Optional: Play Videos</a:t>
            </a:r>
          </a:p>
        </p:txBody>
      </p:sp>
      <p:sp>
        <p:nvSpPr>
          <p:cNvPr id="4" name="Slide Number Placeholder 3"/>
          <p:cNvSpPr>
            <a:spLocks noGrp="1"/>
          </p:cNvSpPr>
          <p:nvPr>
            <p:ph type="sldNum" sz="quarter" idx="10"/>
          </p:nvPr>
        </p:nvSpPr>
        <p:spPr/>
        <p:txBody>
          <a:bodyPr/>
          <a:lstStyle/>
          <a:p>
            <a:fld id="{5389773A-4EA9-0041-A20F-11E17ABA2304}" type="slidenum">
              <a:rPr lang="en-US" smtClean="0"/>
              <a:t>17</a:t>
            </a:fld>
            <a:endParaRPr lang="en-US"/>
          </a:p>
        </p:txBody>
      </p:sp>
    </p:spTree>
    <p:extLst>
      <p:ext uri="{BB962C8B-B14F-4D97-AF65-F5344CB8AC3E}">
        <p14:creationId xmlns:p14="http://schemas.microsoft.com/office/powerpoint/2010/main" val="1916121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18</a:t>
            </a:fld>
            <a:endParaRPr lang="en-US"/>
          </a:p>
        </p:txBody>
      </p:sp>
    </p:spTree>
    <p:extLst>
      <p:ext uri="{BB962C8B-B14F-4D97-AF65-F5344CB8AC3E}">
        <p14:creationId xmlns:p14="http://schemas.microsoft.com/office/powerpoint/2010/main" val="1952549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From learning management system to video</a:t>
            </a:r>
            <a:r>
              <a:rPr lang="en-US" baseline="0" dirty="0" smtClean="0"/>
              <a:t> instruction on mobiles</a:t>
            </a:r>
          </a:p>
          <a:p>
            <a:endParaRPr lang="en-US" baseline="0" dirty="0" smtClean="0"/>
          </a:p>
          <a:p>
            <a:r>
              <a:rPr lang="en-US" baseline="0" dirty="0" smtClean="0"/>
              <a:t>Access to </a:t>
            </a:r>
            <a:r>
              <a:rPr lang="en-US" baseline="0" dirty="0" err="1" smtClean="0"/>
              <a:t>Outernet</a:t>
            </a:r>
            <a:endParaRPr lang="en-US" dirty="0"/>
          </a:p>
        </p:txBody>
      </p:sp>
      <p:sp>
        <p:nvSpPr>
          <p:cNvPr id="4" name="Slide Number Placeholder 3"/>
          <p:cNvSpPr>
            <a:spLocks noGrp="1"/>
          </p:cNvSpPr>
          <p:nvPr>
            <p:ph type="sldNum" sz="quarter" idx="10"/>
          </p:nvPr>
        </p:nvSpPr>
        <p:spPr/>
        <p:txBody>
          <a:bodyPr/>
          <a:lstStyle/>
          <a:p>
            <a:fld id="{5389773A-4EA9-0041-A20F-11E17ABA2304}" type="slidenum">
              <a:rPr lang="en-US" smtClean="0"/>
              <a:t>19</a:t>
            </a:fld>
            <a:endParaRPr lang="en-US"/>
          </a:p>
        </p:txBody>
      </p:sp>
    </p:spTree>
    <p:extLst>
      <p:ext uri="{BB962C8B-B14F-4D97-AF65-F5344CB8AC3E}">
        <p14:creationId xmlns:p14="http://schemas.microsoft.com/office/powerpoint/2010/main" val="2410396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How</a:t>
            </a:r>
            <a:r>
              <a:rPr lang="en-US" baseline="0" dirty="0" smtClean="0"/>
              <a:t> does this work in practice?</a:t>
            </a:r>
          </a:p>
          <a:p>
            <a:endParaRPr lang="en-US" baseline="0" dirty="0" smtClean="0"/>
          </a:p>
          <a:p>
            <a:r>
              <a:rPr lang="en-US" b="1" baseline="0" dirty="0" smtClean="0"/>
              <a:t>Creating a training course: </a:t>
            </a:r>
          </a:p>
          <a:p>
            <a:pPr marL="228600" indent="-228600">
              <a:buAutoNum type="arabicPeriod"/>
            </a:pPr>
            <a:r>
              <a:rPr lang="en-US" baseline="0" dirty="0" smtClean="0"/>
              <a:t>Identified what skills and knowledge the health workers need</a:t>
            </a:r>
          </a:p>
          <a:p>
            <a:pPr marL="228600" indent="-228600">
              <a:buAutoNum type="arabicPeriod"/>
            </a:pPr>
            <a:r>
              <a:rPr lang="en-US" baseline="0" dirty="0" smtClean="0"/>
              <a:t>Then the training institution/government etc simply selects the most relevant content from ORB</a:t>
            </a:r>
          </a:p>
          <a:p>
            <a:pPr marL="228600" indent="-228600">
              <a:buAutoNum type="arabicPeriod"/>
            </a:pPr>
            <a:r>
              <a:rPr lang="en-US" baseline="0" dirty="0" smtClean="0"/>
              <a:t>Then additional resources can be created to link the set of videos (or other content) into a course. This could include adding linking text (e.g. “</a:t>
            </a:r>
            <a:r>
              <a:rPr lang="en-US" i="1" baseline="0" dirty="0" smtClean="0"/>
              <a:t>you are now going to watch a video on how to check the position of the baby. As you watch, notice how the midwife does x. y. z ….</a:t>
            </a:r>
            <a:r>
              <a:rPr lang="en-US" baseline="0" dirty="0" smtClean="0"/>
              <a:t>.”), and multiple choice questions or other types of quizzes, to make a complete course suitable for the particular HW cadre. </a:t>
            </a:r>
          </a:p>
          <a:p>
            <a:pPr marL="228600" indent="-228600">
              <a:buAutoNum type="arabicPeriod"/>
            </a:pPr>
            <a:r>
              <a:rPr lang="en-US" baseline="0" dirty="0" smtClean="0"/>
              <a:t>Then, if necessary, content can be translated into relevant language(s)</a:t>
            </a:r>
          </a:p>
          <a:p>
            <a:pPr marL="228600" indent="-228600">
              <a:buAutoNum type="arabicPeriod"/>
            </a:pPr>
            <a:r>
              <a:rPr lang="en-US" baseline="0" dirty="0" smtClean="0"/>
              <a:t>New content can be added when needed </a:t>
            </a:r>
          </a:p>
          <a:p>
            <a:pPr marL="0" indent="0">
              <a:buNone/>
            </a:pPr>
            <a:endParaRPr lang="en-US" baseline="0" dirty="0" smtClean="0"/>
          </a:p>
          <a:p>
            <a:pPr marL="0" indent="0">
              <a:buNone/>
            </a:pPr>
            <a:r>
              <a:rPr lang="en-US" baseline="0" dirty="0" smtClean="0"/>
              <a:t>OKEY to talk about the specific example in Ondo State</a:t>
            </a:r>
          </a:p>
          <a:p>
            <a:endParaRPr lang="en-US" dirty="0"/>
          </a:p>
        </p:txBody>
      </p:sp>
      <p:sp>
        <p:nvSpPr>
          <p:cNvPr id="4" name="Slide Number Placeholder 3"/>
          <p:cNvSpPr>
            <a:spLocks noGrp="1"/>
          </p:cNvSpPr>
          <p:nvPr>
            <p:ph type="sldNum" sz="quarter" idx="10"/>
          </p:nvPr>
        </p:nvSpPr>
        <p:spPr/>
        <p:txBody>
          <a:bodyPr/>
          <a:lstStyle/>
          <a:p>
            <a:fld id="{1499CF5F-C147-4401-BED4-24CECBF1A547}" type="slidenum">
              <a:rPr lang="en-US" smtClean="0"/>
              <a:t>20</a:t>
            </a:fld>
            <a:endParaRPr lang="en-US"/>
          </a:p>
        </p:txBody>
      </p:sp>
    </p:spTree>
    <p:extLst>
      <p:ext uri="{BB962C8B-B14F-4D97-AF65-F5344CB8AC3E}">
        <p14:creationId xmlns:p14="http://schemas.microsoft.com/office/powerpoint/2010/main" val="39346388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This production system</a:t>
            </a:r>
            <a:r>
              <a:rPr lang="en-US" baseline="0" dirty="0" smtClean="0"/>
              <a:t> allows Governments working with individual programs to use the same platform to create and publish a wide range of content  - whether for community engagement (</a:t>
            </a:r>
            <a:r>
              <a:rPr lang="en-US" baseline="0" dirty="0" err="1" smtClean="0"/>
              <a:t>mCounseling</a:t>
            </a:r>
            <a:r>
              <a:rPr lang="en-US" baseline="0" dirty="0" smtClean="0"/>
              <a:t>) or CHW training and education (</a:t>
            </a:r>
            <a:r>
              <a:rPr lang="en-US" baseline="0" dirty="0" err="1" smtClean="0"/>
              <a:t>mLearning</a:t>
            </a:r>
            <a:r>
              <a:rPr lang="en-US" baseline="0" dirty="0" smtClean="0"/>
              <a:t>). Each app can be customized in terms of appearance and language.</a:t>
            </a:r>
          </a:p>
          <a:p>
            <a:endParaRPr lang="en-US" baseline="0" dirty="0" smtClean="0"/>
          </a:p>
          <a:p>
            <a:r>
              <a:rPr lang="en-US" baseline="0" dirty="0" smtClean="0"/>
              <a:t>In </a:t>
            </a:r>
            <a:r>
              <a:rPr lang="en-US" baseline="0" dirty="0" err="1" smtClean="0"/>
              <a:t>Ondo</a:t>
            </a:r>
            <a:r>
              <a:rPr lang="en-US" baseline="0" dirty="0" smtClean="0"/>
              <a:t> state Nigerians are already running the platform</a:t>
            </a:r>
          </a:p>
          <a:p>
            <a:endParaRPr lang="en-US" baseline="0" dirty="0" smtClean="0"/>
          </a:p>
          <a:p>
            <a:r>
              <a:rPr lang="en-US" baseline="0" dirty="0" smtClean="0"/>
              <a:t>It took 14 days to produce a prototype in Urdu and English in the latest iteration of this process in Pakistan.</a:t>
            </a:r>
          </a:p>
          <a:p>
            <a:endParaRPr lang="en-US" baseline="0" dirty="0" smtClean="0"/>
          </a:p>
        </p:txBody>
      </p:sp>
      <p:sp>
        <p:nvSpPr>
          <p:cNvPr id="4" name="Slide Number Placeholder 3"/>
          <p:cNvSpPr>
            <a:spLocks noGrp="1"/>
          </p:cNvSpPr>
          <p:nvPr>
            <p:ph type="sldNum" sz="quarter" idx="10"/>
          </p:nvPr>
        </p:nvSpPr>
        <p:spPr/>
        <p:txBody>
          <a:bodyPr/>
          <a:lstStyle/>
          <a:p>
            <a:fld id="{A9CF6A92-492A-7741-A333-AF9F7DE16895}" type="slidenum">
              <a:rPr lang="en-US" smtClean="0"/>
              <a:t>21</a:t>
            </a:fld>
            <a:endParaRPr lang="en-US" dirty="0"/>
          </a:p>
        </p:txBody>
      </p:sp>
    </p:spTree>
    <p:extLst>
      <p:ext uri="{BB962C8B-B14F-4D97-AF65-F5344CB8AC3E}">
        <p14:creationId xmlns:p14="http://schemas.microsoft.com/office/powerpoint/2010/main" val="1108210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better to address</a:t>
            </a:r>
            <a:r>
              <a:rPr lang="en-US" baseline="0" dirty="0" smtClean="0"/>
              <a:t> this source of poor health but FLHWs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They deliver advice and services to patients in their homes and in clinics, serving as </a:t>
            </a:r>
            <a:r>
              <a:rPr lang="en-US" dirty="0" smtClean="0">
                <a:solidFill>
                  <a:srgbClr val="FF6600"/>
                </a:solidFill>
                <a:latin typeface="Arial" panose="020B0604020202020204" pitchFamily="34" charset="0"/>
                <a:cs typeface="Arial" panose="020B0604020202020204" pitchFamily="34" charset="0"/>
              </a:rPr>
              <a:t>counselors, educators and treatment providers</a:t>
            </a:r>
            <a:r>
              <a:rPr lang="en-US" dirty="0" smtClean="0">
                <a:latin typeface="Arial" panose="020B0604020202020204" pitchFamily="34" charset="0"/>
                <a:cs typeface="Arial" panose="020B0604020202020204" pitchFamily="34" charset="0"/>
              </a:rPr>
              <a:t>. Because they often come from the communities they serve, they </a:t>
            </a:r>
            <a:r>
              <a:rPr lang="en-US" dirty="0" smtClean="0">
                <a:solidFill>
                  <a:srgbClr val="FF6600"/>
                </a:solidFill>
                <a:latin typeface="Arial" panose="020B0604020202020204" pitchFamily="34" charset="0"/>
                <a:cs typeface="Arial" panose="020B0604020202020204" pitchFamily="34" charset="0"/>
              </a:rPr>
              <a:t>understand the beliefs, practices and norms of those communities</a:t>
            </a:r>
            <a:r>
              <a:rPr lang="en-US" dirty="0" smtClean="0">
                <a:latin typeface="Arial" panose="020B0604020202020204" pitchFamily="34" charset="0"/>
                <a:cs typeface="Arial" panose="020B0604020202020204" pitchFamily="34" charset="0"/>
              </a:rPr>
              <a:t>, allowing them to provide more culturally appropriate health care. </a:t>
            </a:r>
          </a:p>
          <a:p>
            <a:endParaRPr lang="en-US" dirty="0"/>
          </a:p>
        </p:txBody>
      </p:sp>
      <p:sp>
        <p:nvSpPr>
          <p:cNvPr id="4" name="Slide Number Placeholder 3"/>
          <p:cNvSpPr>
            <a:spLocks noGrp="1"/>
          </p:cNvSpPr>
          <p:nvPr>
            <p:ph type="sldNum" sz="quarter" idx="10"/>
          </p:nvPr>
        </p:nvSpPr>
        <p:spPr/>
        <p:txBody>
          <a:bodyPr/>
          <a:lstStyle/>
          <a:p>
            <a:fld id="{7E02A46E-E6F5-2B4B-BF4C-9029944EB405}" type="slidenum">
              <a:rPr lang="en-US" smtClean="0"/>
              <a:t>4</a:t>
            </a:fld>
            <a:endParaRPr lang="en-US"/>
          </a:p>
        </p:txBody>
      </p:sp>
    </p:spTree>
    <p:extLst>
      <p:ext uri="{BB962C8B-B14F-4D97-AF65-F5344CB8AC3E}">
        <p14:creationId xmlns:p14="http://schemas.microsoft.com/office/powerpoint/2010/main" val="11004204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22</a:t>
            </a:fld>
            <a:endParaRPr lang="en-US"/>
          </a:p>
        </p:txBody>
      </p:sp>
    </p:spTree>
    <p:extLst>
      <p:ext uri="{BB962C8B-B14F-4D97-AF65-F5344CB8AC3E}">
        <p14:creationId xmlns:p14="http://schemas.microsoft.com/office/powerpoint/2010/main" val="1851306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Huguette</a:t>
            </a:r>
            <a:r>
              <a:rPr lang="en-US" dirty="0" smtClean="0"/>
              <a:t> and Mike,</a:t>
            </a:r>
            <a:r>
              <a:rPr lang="en-US" baseline="0" dirty="0" smtClean="0"/>
              <a:t> 10 min</a:t>
            </a: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23</a:t>
            </a:fld>
            <a:endParaRPr lang="en-US"/>
          </a:p>
        </p:txBody>
      </p:sp>
    </p:spTree>
    <p:extLst>
      <p:ext uri="{BB962C8B-B14F-4D97-AF65-F5344CB8AC3E}">
        <p14:creationId xmlns:p14="http://schemas.microsoft.com/office/powerpoint/2010/main" val="1851306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24</a:t>
            </a:fld>
            <a:endParaRPr lang="en-US"/>
          </a:p>
        </p:txBody>
      </p:sp>
    </p:spTree>
    <p:extLst>
      <p:ext uri="{BB962C8B-B14F-4D97-AF65-F5344CB8AC3E}">
        <p14:creationId xmlns:p14="http://schemas.microsoft.com/office/powerpoint/2010/main" val="28615361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Acknowledge Fragmentation and move to consolidate fundamental functions under single Platform then allow new functions built on top</a:t>
            </a:r>
          </a:p>
          <a:p>
            <a:r>
              <a:rPr lang="en-US" dirty="0" smtClean="0"/>
              <a:t>Treat Data Collection and Content Distribution as commodities which are “two sides of the same coin”</a:t>
            </a:r>
          </a:p>
          <a:p>
            <a:r>
              <a:rPr lang="en-US" dirty="0" smtClean="0"/>
              <a:t>Work towards single platform that abides by Principles of Digital Development to ensure Sustainability(Open Source, Govt. Ownership, No licenses, subscriptions, interoperable, etc.)</a:t>
            </a:r>
          </a:p>
          <a:p>
            <a:r>
              <a:rPr lang="en-US" dirty="0" smtClean="0"/>
              <a:t>Start with Solutions That Meet Criteria (don’t spend time cataloging existing programs set target instead)</a:t>
            </a:r>
          </a:p>
          <a:p>
            <a:r>
              <a:rPr lang="en-US" dirty="0" smtClean="0"/>
              <a:t>Recognize Market Trends (smartphone cost going down)</a:t>
            </a:r>
          </a:p>
          <a:p>
            <a:r>
              <a:rPr lang="en-US" dirty="0" smtClean="0"/>
              <a:t>Start Transition from hard copy to digital for everything</a:t>
            </a:r>
          </a:p>
          <a:p>
            <a:r>
              <a:rPr lang="en-US" dirty="0" smtClean="0"/>
              <a:t>Enable library that anyone can contribute to or draw from (NGOs, </a:t>
            </a:r>
            <a:r>
              <a:rPr lang="en-US" dirty="0" err="1" smtClean="0"/>
              <a:t>iNGOs</a:t>
            </a:r>
            <a:r>
              <a:rPr lang="en-US" dirty="0" smtClean="0"/>
              <a:t> still retain mandate for training)</a:t>
            </a:r>
          </a:p>
          <a:p>
            <a:r>
              <a:rPr lang="en-US" dirty="0" smtClean="0"/>
              <a:t>Provide private sector access in return for investment ( need to fund foundational layer in training and technology)</a:t>
            </a:r>
          </a:p>
          <a:p>
            <a:r>
              <a:rPr lang="en-US" dirty="0" smtClean="0"/>
              <a:t>Technological Solutions can drive policy (make legislators aware of state of technology)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25</a:t>
            </a:fld>
            <a:endParaRPr lang="en-US"/>
          </a:p>
        </p:txBody>
      </p:sp>
    </p:spTree>
    <p:extLst>
      <p:ext uri="{BB962C8B-B14F-4D97-AF65-F5344CB8AC3E}">
        <p14:creationId xmlns:p14="http://schemas.microsoft.com/office/powerpoint/2010/main" val="15876405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smtClean="0"/>
              <a:t>We can also incentivize by (1) encouraging organizations</a:t>
            </a:r>
            <a:r>
              <a:rPr lang="en-US" baseline="0" dirty="0" smtClean="0"/>
              <a:t> who may still be reluctant to share their content</a:t>
            </a:r>
            <a:r>
              <a:rPr lang="en-US" dirty="0" smtClean="0"/>
              <a:t> to share</a:t>
            </a:r>
            <a:r>
              <a:rPr lang="en-US" baseline="0" dirty="0" smtClean="0"/>
              <a:t> </a:t>
            </a:r>
            <a:r>
              <a:rPr lang="en-US" dirty="0" smtClean="0"/>
              <a:t>selected content as a way of ‘showcasing’ the quality of their work. This opens the door</a:t>
            </a:r>
            <a:r>
              <a:rPr lang="en-US" baseline="0" dirty="0" smtClean="0"/>
              <a:t> to conversations for increased sharing of content; (2) using advocacy based on the Principles for Digital Development – reaching out to organizations which have endorsed these to invite them to share content</a:t>
            </a:r>
            <a:endParaRPr lang="en-US" dirty="0"/>
          </a:p>
        </p:txBody>
      </p:sp>
      <p:sp>
        <p:nvSpPr>
          <p:cNvPr id="4" name="Slide Number Placeholder 3"/>
          <p:cNvSpPr>
            <a:spLocks noGrp="1"/>
          </p:cNvSpPr>
          <p:nvPr>
            <p:ph type="sldNum" sz="quarter" idx="10"/>
          </p:nvPr>
        </p:nvSpPr>
        <p:spPr/>
        <p:txBody>
          <a:bodyPr/>
          <a:lstStyle/>
          <a:p>
            <a:fld id="{1499CF5F-C147-4401-BED4-24CECBF1A547}" type="slidenum">
              <a:rPr lang="en-US" smtClean="0"/>
              <a:t>26</a:t>
            </a:fld>
            <a:endParaRPr lang="en-US"/>
          </a:p>
        </p:txBody>
      </p:sp>
    </p:spTree>
    <p:extLst>
      <p:ext uri="{BB962C8B-B14F-4D97-AF65-F5344CB8AC3E}">
        <p14:creationId xmlns:p14="http://schemas.microsoft.com/office/powerpoint/2010/main" val="404759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example in Ethiopia HEWs:</a:t>
            </a:r>
          </a:p>
          <a:p>
            <a:r>
              <a:rPr lang="en-US" dirty="0" smtClean="0"/>
              <a:t>13 Health Training courses are contained in 21 books (each </a:t>
            </a:r>
            <a:r>
              <a:rPr lang="en-US" dirty="0" err="1" smtClean="0"/>
              <a:t>approx</a:t>
            </a:r>
            <a:r>
              <a:rPr lang="en-US" dirty="0" smtClean="0"/>
              <a:t> 150-200 pages), and all the content is in English (not the first language for any of the HEWs). </a:t>
            </a:r>
          </a:p>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5</a:t>
            </a:fld>
            <a:endParaRPr lang="en-US"/>
          </a:p>
        </p:txBody>
      </p:sp>
    </p:spTree>
    <p:extLst>
      <p:ext uri="{BB962C8B-B14F-4D97-AF65-F5344CB8AC3E}">
        <p14:creationId xmlns:p14="http://schemas.microsoft.com/office/powerpoint/2010/main" val="6691201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6</a:t>
            </a:fld>
            <a:endParaRPr lang="en-US"/>
          </a:p>
        </p:txBody>
      </p:sp>
    </p:spTree>
    <p:extLst>
      <p:ext uri="{BB962C8B-B14F-4D97-AF65-F5344CB8AC3E}">
        <p14:creationId xmlns:p14="http://schemas.microsoft.com/office/powerpoint/2010/main" val="686375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7</a:t>
            </a:fld>
            <a:endParaRPr lang="en-US"/>
          </a:p>
        </p:txBody>
      </p:sp>
    </p:spTree>
    <p:extLst>
      <p:ext uri="{BB962C8B-B14F-4D97-AF65-F5344CB8AC3E}">
        <p14:creationId xmlns:p14="http://schemas.microsoft.com/office/powerpoint/2010/main" val="1694722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p>
          <a:p>
            <a:endParaRPr lang="en-US" dirty="0" smtClean="0"/>
          </a:p>
          <a:p>
            <a:r>
              <a:rPr lang="en-US" dirty="0" smtClean="0"/>
              <a:t>Although the Government of Uganda owns the VHT program, VHTs pay more allegiance to the IPs who provided them with more facilitation than government. </a:t>
            </a:r>
          </a:p>
          <a:p>
            <a:r>
              <a:rPr lang="en-US" dirty="0" smtClean="0"/>
              <a:t> Poor IP coordination creates a problem for supervision of the program and eventually in sustainability when the partners’ projects end. </a:t>
            </a:r>
          </a:p>
          <a:p>
            <a:r>
              <a:rPr lang="en-US" dirty="0" smtClean="0"/>
              <a:t>The report highlighted the inequity that arises from this fragmented approach, as it is often impossible to provide the same level of training for every worker in every district. </a:t>
            </a:r>
          </a:p>
          <a:p>
            <a:r>
              <a:rPr lang="en-US" dirty="0" smtClean="0"/>
              <a:t>Implementing partners were not coordinated in offering their support to the VHTs. For example, they motivated VHTs differently, they had different reporting formats, and their program training followed different methodologies and durations. </a:t>
            </a:r>
          </a:p>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8</a:t>
            </a:fld>
            <a:endParaRPr lang="en-US"/>
          </a:p>
        </p:txBody>
      </p:sp>
    </p:spTree>
    <p:extLst>
      <p:ext uri="{BB962C8B-B14F-4D97-AF65-F5344CB8AC3E}">
        <p14:creationId xmlns:p14="http://schemas.microsoft.com/office/powerpoint/2010/main" val="2625862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mike</a:t>
            </a: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9</a:t>
            </a:fld>
            <a:endParaRPr lang="en-US"/>
          </a:p>
        </p:txBody>
      </p:sp>
    </p:spTree>
    <p:extLst>
      <p:ext uri="{BB962C8B-B14F-4D97-AF65-F5344CB8AC3E}">
        <p14:creationId xmlns:p14="http://schemas.microsoft.com/office/powerpoint/2010/main" val="31195262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Carolyn, 15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Introduction to ORB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Brief rationale for why ORB was created - training need, </a:t>
            </a:r>
            <a:r>
              <a:rPr lang="en-US" dirty="0" err="1" smtClean="0"/>
              <a:t>mHealth</a:t>
            </a:r>
            <a:r>
              <a:rPr lang="en-US" dirty="0" smtClean="0"/>
              <a:t> fragmentation, </a:t>
            </a:r>
            <a:r>
              <a:rPr lang="en-US" dirty="0" err="1" smtClean="0"/>
              <a:t>etc</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Short ORB demo and overview of content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Show example of a video that is available on ORB</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Show how to share content and benefits of sharing content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Creative Commons video? [Show if time allows]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10</a:t>
            </a:fld>
            <a:endParaRPr lang="en-US"/>
          </a:p>
        </p:txBody>
      </p:sp>
    </p:spTree>
    <p:extLst>
      <p:ext uri="{BB962C8B-B14F-4D97-AF65-F5344CB8AC3E}">
        <p14:creationId xmlns:p14="http://schemas.microsoft.com/office/powerpoint/2010/main" val="185130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F1F93F-A42C-EC4D-999F-DB69F87345D7}" type="slidenum">
              <a:rPr lang="en-US" smtClean="0"/>
              <a:t>11</a:t>
            </a:fld>
            <a:endParaRPr lang="en-US"/>
          </a:p>
        </p:txBody>
      </p:sp>
    </p:spTree>
    <p:extLst>
      <p:ext uri="{BB962C8B-B14F-4D97-AF65-F5344CB8AC3E}">
        <p14:creationId xmlns:p14="http://schemas.microsoft.com/office/powerpoint/2010/main" val="9564842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www.mpoweringhealth.or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76" y="0"/>
            <a:ext cx="12195176" cy="6858000"/>
          </a:xfrm>
          <a:prstGeom prst="rect">
            <a:avLst/>
          </a:prstGeom>
        </p:spPr>
      </p:pic>
      <p:sp>
        <p:nvSpPr>
          <p:cNvPr id="2" name="Title 1"/>
          <p:cNvSpPr>
            <a:spLocks noGrp="1"/>
          </p:cNvSpPr>
          <p:nvPr>
            <p:ph type="ctrTitle"/>
          </p:nvPr>
        </p:nvSpPr>
        <p:spPr>
          <a:xfrm>
            <a:off x="6931906" y="525032"/>
            <a:ext cx="5260094" cy="2387600"/>
          </a:xfrm>
        </p:spPr>
        <p:txBody>
          <a:bodyPr anchor="b">
            <a:normAutofit/>
          </a:bodyPr>
          <a:lstStyle>
            <a:lvl1pPr algn="ct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7320117" y="2980779"/>
            <a:ext cx="473072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8" name="TextBox 7"/>
          <p:cNvSpPr txBox="1"/>
          <p:nvPr userDrawn="1"/>
        </p:nvSpPr>
        <p:spPr>
          <a:xfrm>
            <a:off x="16111694" y="-1693205"/>
            <a:ext cx="184714" cy="369332"/>
          </a:xfrm>
          <a:prstGeom prst="rect">
            <a:avLst/>
          </a:prstGeom>
          <a:noFill/>
        </p:spPr>
        <p:txBody>
          <a:bodyPr wrap="none" rtlCol="0">
            <a:spAutoFit/>
          </a:bodyPr>
          <a:lstStyle/>
          <a:p>
            <a:endParaRPr lang="en-US" dirty="0"/>
          </a:p>
        </p:txBody>
      </p:sp>
      <p:pic>
        <p:nvPicPr>
          <p:cNvPr id="9" name="Picture 8"/>
          <p:cNvPicPr>
            <a:picLocks noChangeAspect="1"/>
          </p:cNvPicPr>
          <p:nvPr userDrawn="1"/>
        </p:nvPicPr>
        <p:blipFill>
          <a:blip r:embed="rId3">
            <a:alphaModFix amt="60000"/>
            <a:extLst>
              <a:ext uri="{28A0092B-C50C-407E-A947-70E740481C1C}">
                <a14:useLocalDpi xmlns:a14="http://schemas.microsoft.com/office/drawing/2010/main" val="0"/>
              </a:ext>
            </a:extLst>
          </a:blip>
          <a:stretch>
            <a:fillRect/>
          </a:stretch>
        </p:blipFill>
        <p:spPr>
          <a:xfrm>
            <a:off x="7843365" y="3857525"/>
            <a:ext cx="3491937" cy="779016"/>
          </a:xfrm>
          <a:prstGeom prst="rect">
            <a:avLst/>
          </a:prstGeom>
        </p:spPr>
      </p:pic>
      <p:sp>
        <p:nvSpPr>
          <p:cNvPr id="10" name="TextBox 9"/>
          <p:cNvSpPr txBox="1"/>
          <p:nvPr userDrawn="1"/>
        </p:nvSpPr>
        <p:spPr>
          <a:xfrm>
            <a:off x="7631830" y="4728655"/>
            <a:ext cx="3747725" cy="461665"/>
          </a:xfrm>
          <a:prstGeom prst="rect">
            <a:avLst/>
          </a:prstGeom>
          <a:noFill/>
        </p:spPr>
        <p:txBody>
          <a:bodyPr wrap="square" rtlCol="0">
            <a:spAutoFit/>
          </a:bodyPr>
          <a:lstStyle/>
          <a:p>
            <a:pPr algn="ctr"/>
            <a:r>
              <a:rPr lang="en-US" sz="2400" dirty="0" err="1" smtClean="0">
                <a:solidFill>
                  <a:srgbClr val="0A405E"/>
                </a:solidFill>
                <a:latin typeface="Arial" charset="0"/>
                <a:ea typeface="Arial" charset="0"/>
                <a:cs typeface="Arial" charset="0"/>
                <a:hlinkClick r:id="rId4"/>
              </a:rPr>
              <a:t>mPoweringHealth.org</a:t>
            </a:r>
            <a:r>
              <a:rPr lang="en-US" sz="2400" dirty="0" smtClean="0">
                <a:solidFill>
                  <a:srgbClr val="0A405E"/>
                </a:solidFill>
                <a:latin typeface="Arial" charset="0"/>
                <a:ea typeface="Arial" charset="0"/>
                <a:cs typeface="Arial" charset="0"/>
              </a:rPr>
              <a:t>  </a:t>
            </a:r>
          </a:p>
        </p:txBody>
      </p:sp>
      <p:sp>
        <p:nvSpPr>
          <p:cNvPr id="20" name="Rectangle 19"/>
          <p:cNvSpPr/>
          <p:nvPr userDrawn="1"/>
        </p:nvSpPr>
        <p:spPr>
          <a:xfrm>
            <a:off x="0" y="6468588"/>
            <a:ext cx="12195176" cy="395056"/>
          </a:xfrm>
          <a:prstGeom prst="rect">
            <a:avLst/>
          </a:prstGeom>
          <a:solidFill>
            <a:srgbClr val="0A4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  </a:t>
            </a:r>
            <a:endParaRPr lang="en-US"/>
          </a:p>
        </p:txBody>
      </p:sp>
      <p:pic>
        <p:nvPicPr>
          <p:cNvPr id="23" name="Picture 2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004159" y="6493770"/>
            <a:ext cx="280863" cy="280790"/>
          </a:xfrm>
          <a:prstGeom prst="rect">
            <a:avLst/>
          </a:prstGeom>
        </p:spPr>
      </p:pic>
      <p:pic>
        <p:nvPicPr>
          <p:cNvPr id="11" name="Picture 1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38200" y="6516831"/>
            <a:ext cx="1326977" cy="298570"/>
          </a:xfrm>
          <a:prstGeom prst="rect">
            <a:avLst/>
          </a:prstGeom>
        </p:spPr>
      </p:pic>
    </p:spTree>
    <p:extLst>
      <p:ext uri="{BB962C8B-B14F-4D97-AF65-F5344CB8AC3E}">
        <p14:creationId xmlns:p14="http://schemas.microsoft.com/office/powerpoint/2010/main" val="968258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740737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0" y="6491554"/>
            <a:ext cx="12192000" cy="365125"/>
          </a:xfrm>
        </p:spPr>
        <p:txBody>
          <a:bodyPr/>
          <a:lstStyle/>
          <a:p>
            <a:endParaRPr lang="en-US"/>
          </a:p>
        </p:txBody>
      </p:sp>
    </p:spTree>
    <p:extLst>
      <p:ext uri="{BB962C8B-B14F-4D97-AF65-F5344CB8AC3E}">
        <p14:creationId xmlns:p14="http://schemas.microsoft.com/office/powerpoint/2010/main" val="343420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0" y="6508487"/>
            <a:ext cx="12192000" cy="365125"/>
          </a:xfrm>
        </p:spPr>
        <p:txBody>
          <a:bodyPr/>
          <a:lstStyle/>
          <a:p>
            <a:endParaRPr lang="en-US"/>
          </a:p>
        </p:txBody>
      </p:sp>
    </p:spTree>
    <p:extLst>
      <p:ext uri="{BB962C8B-B14F-4D97-AF65-F5344CB8AC3E}">
        <p14:creationId xmlns:p14="http://schemas.microsoft.com/office/powerpoint/2010/main" val="73106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5"/>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70"/>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986562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2"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a:xfrm>
            <a:off x="0" y="6508487"/>
            <a:ext cx="12192000" cy="365125"/>
          </a:xfrm>
        </p:spPr>
        <p:txBody>
          <a:bodyPr/>
          <a:lstStyle/>
          <a:p>
            <a:endParaRPr lang="en-US"/>
          </a:p>
        </p:txBody>
      </p:sp>
    </p:spTree>
    <p:extLst>
      <p:ext uri="{BB962C8B-B14F-4D97-AF65-F5344CB8AC3E}">
        <p14:creationId xmlns:p14="http://schemas.microsoft.com/office/powerpoint/2010/main" val="2684388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90" y="1681163"/>
            <a:ext cx="515778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90" y="2505075"/>
            <a:ext cx="5157786"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a:xfrm>
            <a:off x="0" y="6508487"/>
            <a:ext cx="12192000" cy="365125"/>
          </a:xfrm>
        </p:spPr>
        <p:txBody>
          <a:bodyPr/>
          <a:lstStyle/>
          <a:p>
            <a:endParaRPr lang="en-US"/>
          </a:p>
        </p:txBody>
      </p:sp>
    </p:spTree>
    <p:extLst>
      <p:ext uri="{BB962C8B-B14F-4D97-AF65-F5344CB8AC3E}">
        <p14:creationId xmlns:p14="http://schemas.microsoft.com/office/powerpoint/2010/main" val="1429139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75125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11353800" y="6470916"/>
            <a:ext cx="783531" cy="365125"/>
          </a:xfrm>
          <a:prstGeom prst="rect">
            <a:avLst/>
          </a:prstGeom>
        </p:spPr>
        <p:txBody>
          <a:bodyPr/>
          <a:lstStyle/>
          <a:p>
            <a:fld id="{85E32124-BEE0-E447-9DD3-6804080D4C3F}" type="slidenum">
              <a:rPr lang="en-US" smtClean="0"/>
              <a:t>‹#›</a:t>
            </a:fld>
            <a:endParaRPr lang="en-US"/>
          </a:p>
        </p:txBody>
      </p:sp>
    </p:spTree>
    <p:extLst>
      <p:ext uri="{BB962C8B-B14F-4D97-AF65-F5344CB8AC3E}">
        <p14:creationId xmlns:p14="http://schemas.microsoft.com/office/powerpoint/2010/main" val="3371460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32"/>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9371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32"/>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1353800" y="6470916"/>
            <a:ext cx="783531" cy="365125"/>
          </a:xfrm>
          <a:prstGeom prst="rect">
            <a:avLst/>
          </a:prstGeom>
        </p:spPr>
        <p:txBody>
          <a:bodyPr/>
          <a:lstStyle/>
          <a:p>
            <a:fld id="{85E32124-BEE0-E447-9DD3-6804080D4C3F}" type="slidenum">
              <a:rPr lang="en-US" smtClean="0"/>
              <a:t>‹#›</a:t>
            </a:fld>
            <a:endParaRPr lang="en-US"/>
          </a:p>
        </p:txBody>
      </p:sp>
    </p:spTree>
    <p:extLst>
      <p:ext uri="{BB962C8B-B14F-4D97-AF65-F5344CB8AC3E}">
        <p14:creationId xmlns:p14="http://schemas.microsoft.com/office/powerpoint/2010/main" val="3853509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1" y="6487817"/>
            <a:ext cx="12192000" cy="395056"/>
          </a:xfrm>
          <a:prstGeom prst="rect">
            <a:avLst/>
          </a:prstGeom>
          <a:solidFill>
            <a:srgbClr val="0A4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  </a:t>
            </a:r>
            <a:endParaRPr lang="en-US"/>
          </a:p>
        </p:txBody>
      </p:sp>
      <p:sp>
        <p:nvSpPr>
          <p:cNvPr id="2" name="Title Placeholder 1"/>
          <p:cNvSpPr>
            <a:spLocks noGrp="1"/>
          </p:cNvSpPr>
          <p:nvPr>
            <p:ph type="title"/>
          </p:nvPr>
        </p:nvSpPr>
        <p:spPr>
          <a:xfrm>
            <a:off x="838201" y="365128"/>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0" y="6504844"/>
            <a:ext cx="12192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pic>
        <p:nvPicPr>
          <p:cNvPr id="11" name="Picture 10"/>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003378" y="6528706"/>
            <a:ext cx="280791" cy="280790"/>
          </a:xfrm>
          <a:prstGeom prst="rect">
            <a:avLst/>
          </a:prstGeom>
        </p:spPr>
      </p:pic>
      <p:pic>
        <p:nvPicPr>
          <p:cNvPr id="12" name="Picture 1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38200" y="6516831"/>
            <a:ext cx="1326977" cy="298570"/>
          </a:xfrm>
          <a:prstGeom prst="rect">
            <a:avLst/>
          </a:prstGeom>
        </p:spPr>
      </p:pic>
    </p:spTree>
    <p:extLst>
      <p:ext uri="{BB962C8B-B14F-4D97-AF65-F5344CB8AC3E}">
        <p14:creationId xmlns:p14="http://schemas.microsoft.com/office/powerpoint/2010/main" val="16062922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health-orb.or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6.emf"/><Relationship Id="rId5" Type="http://schemas.openxmlformats.org/officeDocument/2006/relationships/image" Target="../media/image15.emf"/><Relationship Id="rId10" Type="http://schemas.openxmlformats.org/officeDocument/2006/relationships/image" Target="../media/image20.emf"/><Relationship Id="rId4" Type="http://schemas.openxmlformats.org/officeDocument/2006/relationships/image" Target="../media/image14.emf"/><Relationship Id="rId9" Type="http://schemas.openxmlformats.org/officeDocument/2006/relationships/image" Target="../media/image19.emf"/></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4.png"/><Relationship Id="rId18" Type="http://schemas.openxmlformats.org/officeDocument/2006/relationships/image" Target="../media/image28.png"/><Relationship Id="rId3" Type="http://schemas.openxmlformats.org/officeDocument/2006/relationships/image" Target="../media/image13.emf"/><Relationship Id="rId21" Type="http://schemas.openxmlformats.org/officeDocument/2006/relationships/image" Target="../media/image31.png"/><Relationship Id="rId7" Type="http://schemas.openxmlformats.org/officeDocument/2006/relationships/image" Target="../media/image19.emf"/><Relationship Id="rId12" Type="http://schemas.openxmlformats.org/officeDocument/2006/relationships/image" Target="../media/image23.png"/><Relationship Id="rId17" Type="http://schemas.openxmlformats.org/officeDocument/2006/relationships/image" Target="../media/image27.png"/><Relationship Id="rId2" Type="http://schemas.openxmlformats.org/officeDocument/2006/relationships/notesSlide" Target="../notesSlides/notesSlide12.xml"/><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17.emf"/><Relationship Id="rId11" Type="http://schemas.openxmlformats.org/officeDocument/2006/relationships/image" Target="../media/image22.png"/><Relationship Id="rId5" Type="http://schemas.openxmlformats.org/officeDocument/2006/relationships/image" Target="../media/image16.emf"/><Relationship Id="rId15" Type="http://schemas.openxmlformats.org/officeDocument/2006/relationships/image" Target="../media/image14.emf"/><Relationship Id="rId10" Type="http://schemas.openxmlformats.org/officeDocument/2006/relationships/image" Target="../media/image21.png"/><Relationship Id="rId19" Type="http://schemas.openxmlformats.org/officeDocument/2006/relationships/image" Target="../media/image29.png"/><Relationship Id="rId4" Type="http://schemas.openxmlformats.org/officeDocument/2006/relationships/image" Target="../media/image15.emf"/><Relationship Id="rId9" Type="http://schemas.openxmlformats.org/officeDocument/2006/relationships/image" Target="../media/image18.emf"/><Relationship Id="rId14"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hyperlink" Target="http://www.health-orb.org" TargetMode="External"/><Relationship Id="rId4" Type="http://schemas.openxmlformats.org/officeDocument/2006/relationships/hyperlink" Target="http://www.mpoweringhealth.or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069063" y="473655"/>
            <a:ext cx="4984376" cy="2000548"/>
          </a:xfrm>
          <a:prstGeom prst="rect">
            <a:avLst/>
          </a:prstGeom>
          <a:noFill/>
        </p:spPr>
        <p:txBody>
          <a:bodyPr wrap="square" rtlCol="0">
            <a:spAutoFit/>
          </a:bodyPr>
          <a:lstStyle/>
          <a:p>
            <a:pPr algn="ctr"/>
            <a:r>
              <a:rPr lang="en-US" sz="3200" b="1" dirty="0" smtClean="0">
                <a:solidFill>
                  <a:schemeClr val="tx1">
                    <a:lumMod val="65000"/>
                    <a:lumOff val="35000"/>
                  </a:schemeClr>
                </a:solidFill>
                <a:latin typeface="Arial" charset="0"/>
                <a:ea typeface="Arial" charset="0"/>
                <a:cs typeface="Arial" charset="0"/>
              </a:rPr>
              <a:t>Digital Content for Frontline Health</a:t>
            </a:r>
          </a:p>
          <a:p>
            <a:pPr algn="ctr"/>
            <a:r>
              <a:rPr lang="en-US" sz="3200" b="1" dirty="0" smtClean="0">
                <a:solidFill>
                  <a:schemeClr val="tx1">
                    <a:lumMod val="65000"/>
                    <a:lumOff val="35000"/>
                  </a:schemeClr>
                </a:solidFill>
                <a:latin typeface="Arial" charset="0"/>
                <a:ea typeface="Arial" charset="0"/>
                <a:cs typeface="Arial" charset="0"/>
              </a:rPr>
              <a:t>Worker Training</a:t>
            </a:r>
          </a:p>
          <a:p>
            <a:pPr algn="ctr"/>
            <a:endParaRPr lang="en-US" sz="2800" b="1" dirty="0" smtClean="0">
              <a:solidFill>
                <a:schemeClr val="tx1">
                  <a:lumMod val="65000"/>
                  <a:lumOff val="35000"/>
                </a:schemeClr>
              </a:solidFill>
              <a:latin typeface="Arial" charset="0"/>
              <a:ea typeface="Arial" charset="0"/>
              <a:cs typeface="Arial" charset="0"/>
            </a:endParaRPr>
          </a:p>
        </p:txBody>
      </p:sp>
    </p:spTree>
    <p:extLst>
      <p:ext uri="{BB962C8B-B14F-4D97-AF65-F5344CB8AC3E}">
        <p14:creationId xmlns:p14="http://schemas.microsoft.com/office/powerpoint/2010/main" val="599046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6414"/>
            <a:ext cx="10515600" cy="1325563"/>
          </a:xfrm>
        </p:spPr>
        <p:txBody>
          <a:bodyPr/>
          <a:lstStyle/>
          <a:p>
            <a:r>
              <a:rPr lang="en-US" b="1" dirty="0" smtClean="0">
                <a:solidFill>
                  <a:srgbClr val="0A405E"/>
                </a:solidFill>
                <a:latin typeface="Arial" charset="0"/>
                <a:ea typeface="Arial" charset="0"/>
                <a:cs typeface="Arial" charset="0"/>
              </a:rPr>
              <a:t>What is ORB?</a:t>
            </a:r>
          </a:p>
        </p:txBody>
      </p:sp>
      <p:sp>
        <p:nvSpPr>
          <p:cNvPr id="3" name="Content Placeholder 2"/>
          <p:cNvSpPr>
            <a:spLocks noGrp="1"/>
          </p:cNvSpPr>
          <p:nvPr>
            <p:ph idx="1"/>
          </p:nvPr>
        </p:nvSpPr>
        <p:spPr>
          <a:xfrm>
            <a:off x="838200" y="3451224"/>
            <a:ext cx="10515600" cy="2279015"/>
          </a:xfrm>
        </p:spPr>
        <p:txBody>
          <a:bodyPr>
            <a:normAutofit/>
          </a:bodyPr>
          <a:lstStyle/>
          <a:p>
            <a:r>
              <a:rPr lang="en-US" sz="2400" dirty="0" smtClean="0">
                <a:solidFill>
                  <a:srgbClr val="FF7C80"/>
                </a:solidFill>
                <a:latin typeface="Arial" charset="0"/>
                <a:ea typeface="Arial" charset="0"/>
                <a:cs typeface="Arial" charset="0"/>
              </a:rPr>
              <a:t>Connect frontline health workers and those that support them to resources to expand their knowledge and skills</a:t>
            </a:r>
          </a:p>
          <a:p>
            <a:r>
              <a:rPr lang="en-US" sz="2400" dirty="0" smtClean="0">
                <a:solidFill>
                  <a:srgbClr val="FF7C80"/>
                </a:solidFill>
                <a:latin typeface="Arial" charset="0"/>
                <a:ea typeface="Arial" charset="0"/>
                <a:cs typeface="Arial" charset="0"/>
              </a:rPr>
              <a:t>Allows content providers to share their materials</a:t>
            </a:r>
            <a:endParaRPr lang="en-US" sz="2400" dirty="0">
              <a:solidFill>
                <a:srgbClr val="FF7C80"/>
              </a:solidFill>
              <a:latin typeface="Arial" charset="0"/>
              <a:ea typeface="Arial" charset="0"/>
              <a:cs typeface="Arial" charset="0"/>
            </a:endParaRPr>
          </a:p>
        </p:txBody>
      </p:sp>
      <p:sp>
        <p:nvSpPr>
          <p:cNvPr id="5" name="Content Placeholder 2"/>
          <p:cNvSpPr txBox="1">
            <a:spLocks/>
          </p:cNvSpPr>
          <p:nvPr/>
        </p:nvSpPr>
        <p:spPr>
          <a:xfrm>
            <a:off x="838200" y="1743719"/>
            <a:ext cx="10515600" cy="15610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smtClean="0">
                <a:solidFill>
                  <a:srgbClr val="0A405E"/>
                </a:solidFill>
                <a:latin typeface="Arial" charset="0"/>
                <a:ea typeface="Arial" charset="0"/>
                <a:cs typeface="Arial" charset="0"/>
              </a:rPr>
              <a:t>ORB is an online platform located at </a:t>
            </a:r>
            <a:r>
              <a:rPr lang="en-US" dirty="0" smtClean="0">
                <a:solidFill>
                  <a:srgbClr val="0A405E"/>
                </a:solidFill>
                <a:latin typeface="Arial" charset="0"/>
                <a:ea typeface="Arial" charset="0"/>
                <a:cs typeface="Arial" charset="0"/>
                <a:hlinkClick r:id="rId3"/>
              </a:rPr>
              <a:t>www.health-orb.org</a:t>
            </a:r>
            <a:r>
              <a:rPr lang="en-US" dirty="0" smtClean="0">
                <a:solidFill>
                  <a:srgbClr val="0A405E"/>
                </a:solidFill>
                <a:latin typeface="Arial" charset="0"/>
                <a:ea typeface="Arial" charset="0"/>
                <a:cs typeface="Arial" charset="0"/>
              </a:rPr>
              <a:t> that contains freely available and downloadable training materials for frontline health workers. </a:t>
            </a:r>
            <a:endParaRPr lang="en-US" dirty="0">
              <a:solidFill>
                <a:srgbClr val="0A405E"/>
              </a:solidFill>
              <a:latin typeface="Arial" charset="0"/>
              <a:ea typeface="Arial" charset="0"/>
              <a:cs typeface="Arial"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6516831"/>
            <a:ext cx="1326977" cy="29857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3377" y="6528706"/>
            <a:ext cx="280790" cy="280790"/>
          </a:xfrm>
          <a:prstGeom prst="rect">
            <a:avLst/>
          </a:prstGeom>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275542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7811" y="1448944"/>
            <a:ext cx="8444189" cy="4949114"/>
          </a:xfrm>
          <a:prstGeom prst="rect">
            <a:avLst/>
          </a:prstGeom>
        </p:spPr>
      </p:pic>
      <p:sp>
        <p:nvSpPr>
          <p:cNvPr id="15" name="Title 1"/>
          <p:cNvSpPr>
            <a:spLocks noGrp="1"/>
          </p:cNvSpPr>
          <p:nvPr>
            <p:ph type="title"/>
          </p:nvPr>
        </p:nvSpPr>
        <p:spPr/>
        <p:txBody>
          <a:bodyPr/>
          <a:lstStyle/>
          <a:p>
            <a:r>
              <a:rPr lang="en-US" b="1" dirty="0" smtClean="0">
                <a:solidFill>
                  <a:schemeClr val="tx1">
                    <a:lumMod val="65000"/>
                    <a:lumOff val="35000"/>
                  </a:schemeClr>
                </a:solidFill>
                <a:latin typeface="Arial" charset="0"/>
                <a:ea typeface="Arial" charset="0"/>
                <a:cs typeface="Arial" charset="0"/>
              </a:rPr>
              <a:t>ORB Resources</a:t>
            </a:r>
          </a:p>
        </p:txBody>
      </p:sp>
      <p:sp>
        <p:nvSpPr>
          <p:cNvPr id="3" name="TextBox 2"/>
          <p:cNvSpPr txBox="1"/>
          <p:nvPr/>
        </p:nvSpPr>
        <p:spPr>
          <a:xfrm>
            <a:off x="364531" y="1690688"/>
            <a:ext cx="3383280" cy="2246769"/>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solidFill>
                  <a:schemeClr val="tx1">
                    <a:lumMod val="50000"/>
                    <a:lumOff val="50000"/>
                  </a:schemeClr>
                </a:solidFill>
                <a:latin typeface="Arial" charset="0"/>
                <a:ea typeface="Arial" charset="0"/>
                <a:cs typeface="Arial" charset="0"/>
              </a:rPr>
              <a:t>Mobile-ready</a:t>
            </a:r>
          </a:p>
          <a:p>
            <a:pPr marL="285750" indent="-285750">
              <a:buFont typeface="Arial" panose="020B0604020202020204" pitchFamily="34" charset="0"/>
              <a:buChar char="•"/>
            </a:pPr>
            <a:r>
              <a:rPr lang="en-US" sz="2800" dirty="0" smtClean="0">
                <a:solidFill>
                  <a:schemeClr val="tx1">
                    <a:lumMod val="50000"/>
                    <a:lumOff val="50000"/>
                  </a:schemeClr>
                </a:solidFill>
                <a:latin typeface="Arial" charset="0"/>
                <a:ea typeface="Arial" charset="0"/>
                <a:cs typeface="Arial" charset="0"/>
              </a:rPr>
              <a:t>Quality-assured</a:t>
            </a:r>
            <a:endParaRPr lang="en-US" sz="2800" dirty="0">
              <a:solidFill>
                <a:schemeClr val="tx1">
                  <a:lumMod val="50000"/>
                  <a:lumOff val="50000"/>
                </a:schemeClr>
              </a:solidFill>
              <a:latin typeface="Arial" charset="0"/>
              <a:ea typeface="Arial" charset="0"/>
              <a:cs typeface="Arial" charset="0"/>
            </a:endParaRPr>
          </a:p>
          <a:p>
            <a:pPr marL="285750" indent="-285750">
              <a:buFont typeface="Arial" panose="020B0604020202020204" pitchFamily="34" charset="0"/>
              <a:buChar char="•"/>
            </a:pPr>
            <a:r>
              <a:rPr lang="en-US" sz="2800" dirty="0" smtClean="0">
                <a:solidFill>
                  <a:schemeClr val="tx1">
                    <a:lumMod val="50000"/>
                    <a:lumOff val="50000"/>
                  </a:schemeClr>
                </a:solidFill>
                <a:latin typeface="Arial" charset="0"/>
                <a:ea typeface="Arial" charset="0"/>
                <a:cs typeface="Arial" charset="0"/>
              </a:rPr>
              <a:t>Openly licensed</a:t>
            </a:r>
          </a:p>
          <a:p>
            <a:pPr marL="285750" indent="-285750">
              <a:buFont typeface="Arial" panose="020B0604020202020204" pitchFamily="34" charset="0"/>
              <a:buChar char="•"/>
            </a:pPr>
            <a:r>
              <a:rPr lang="en-US" sz="2800" dirty="0" smtClean="0">
                <a:solidFill>
                  <a:schemeClr val="tx1">
                    <a:lumMod val="50000"/>
                    <a:lumOff val="50000"/>
                  </a:schemeClr>
                </a:solidFill>
                <a:latin typeface="Arial" charset="0"/>
                <a:ea typeface="Arial" charset="0"/>
                <a:cs typeface="Arial" charset="0"/>
              </a:rPr>
              <a:t>Use </a:t>
            </a:r>
            <a:r>
              <a:rPr lang="en-US" sz="2800" dirty="0">
                <a:solidFill>
                  <a:schemeClr val="tx1">
                    <a:lumMod val="50000"/>
                    <a:lumOff val="50000"/>
                  </a:schemeClr>
                </a:solidFill>
                <a:latin typeface="Arial" charset="0"/>
                <a:ea typeface="Arial" charset="0"/>
                <a:cs typeface="Arial" charset="0"/>
              </a:rPr>
              <a:t>in </a:t>
            </a:r>
            <a:r>
              <a:rPr lang="en-US" sz="2800" dirty="0" smtClean="0">
                <a:solidFill>
                  <a:schemeClr val="tx1">
                    <a:lumMod val="50000"/>
                    <a:lumOff val="50000"/>
                  </a:schemeClr>
                </a:solidFill>
                <a:latin typeface="Arial" charset="0"/>
                <a:ea typeface="Arial" charset="0"/>
                <a:cs typeface="Arial" charset="0"/>
              </a:rPr>
              <a:t>mobile and blended training</a:t>
            </a:r>
            <a:endParaRPr lang="en-US" sz="2800" dirty="0">
              <a:solidFill>
                <a:schemeClr val="tx1">
                  <a:lumMod val="50000"/>
                  <a:lumOff val="50000"/>
                </a:schemeClr>
              </a:solidFill>
              <a:latin typeface="Arial" charset="0"/>
              <a:ea typeface="Arial" charset="0"/>
              <a:cs typeface="Arial" charset="0"/>
            </a:endParaRPr>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466291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grpSp>
        <p:nvGrpSpPr>
          <p:cNvPr id="30" name="Group 29"/>
          <p:cNvGrpSpPr/>
          <p:nvPr/>
        </p:nvGrpSpPr>
        <p:grpSpPr>
          <a:xfrm>
            <a:off x="8070090" y="2578652"/>
            <a:ext cx="2661212" cy="2135288"/>
            <a:chOff x="8070090" y="2578652"/>
            <a:chExt cx="2661212" cy="2135288"/>
          </a:xfrm>
        </p:grpSpPr>
        <p:pic>
          <p:nvPicPr>
            <p:cNvPr id="9" name="Picture 8" descr="deploy cop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0090" y="3188820"/>
              <a:ext cx="2661212" cy="1525120"/>
            </a:xfrm>
            <a:prstGeom prst="rect">
              <a:avLst/>
            </a:prstGeom>
          </p:spPr>
        </p:pic>
        <p:sp>
          <p:nvSpPr>
            <p:cNvPr id="18" name="Rectangle 17"/>
            <p:cNvSpPr/>
            <p:nvPr/>
          </p:nvSpPr>
          <p:spPr>
            <a:xfrm>
              <a:off x="8495287" y="2578652"/>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Deploy Content</a:t>
              </a:r>
            </a:p>
            <a:p>
              <a:pPr algn="ctr"/>
              <a:r>
                <a:rPr lang="en-US" dirty="0" smtClean="0"/>
                <a:t>Deliver Training</a:t>
              </a:r>
              <a:endParaRPr lang="en-US" dirty="0"/>
            </a:p>
          </p:txBody>
        </p:sp>
      </p:grpSp>
      <p:grpSp>
        <p:nvGrpSpPr>
          <p:cNvPr id="34" name="Group 33"/>
          <p:cNvGrpSpPr/>
          <p:nvPr/>
        </p:nvGrpSpPr>
        <p:grpSpPr>
          <a:xfrm>
            <a:off x="6660046" y="803564"/>
            <a:ext cx="4146742" cy="1528381"/>
            <a:chOff x="6660046" y="803564"/>
            <a:chExt cx="4146742" cy="1528381"/>
          </a:xfrm>
        </p:grpSpPr>
        <p:pic>
          <p:nvPicPr>
            <p:cNvPr id="13" name="Picture 12" descr="monitor cop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0046" y="803564"/>
              <a:ext cx="2642974" cy="1528381"/>
            </a:xfrm>
            <a:prstGeom prst="rect">
              <a:avLst/>
            </a:prstGeom>
          </p:spPr>
        </p:pic>
        <p:sp>
          <p:nvSpPr>
            <p:cNvPr id="19" name="Rectangle 18"/>
            <p:cNvSpPr/>
            <p:nvPr/>
          </p:nvSpPr>
          <p:spPr>
            <a:xfrm>
              <a:off x="8901731" y="922331"/>
              <a:ext cx="1905057"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Monitor, Evaluate, Iterate</a:t>
              </a:r>
              <a:endParaRPr lang="en-US" dirty="0"/>
            </a:p>
          </p:txBody>
        </p:sp>
      </p:grpSp>
      <p:sp>
        <p:nvSpPr>
          <p:cNvPr id="25" name="TextBox 24"/>
          <p:cNvSpPr txBox="1"/>
          <p:nvPr/>
        </p:nvSpPr>
        <p:spPr>
          <a:xfrm rot="16200000">
            <a:off x="10163197" y="3624327"/>
            <a:ext cx="1233293" cy="492443"/>
          </a:xfrm>
          <a:prstGeom prst="rect">
            <a:avLst/>
          </a:prstGeom>
          <a:noFill/>
        </p:spPr>
        <p:txBody>
          <a:bodyPr wrap="none" rtlCol="0">
            <a:spAutoFit/>
          </a:bodyPr>
          <a:lstStyle/>
          <a:p>
            <a:r>
              <a:rPr lang="en-US" sz="2600" b="1" dirty="0" smtClean="0">
                <a:solidFill>
                  <a:schemeClr val="tx2"/>
                </a:solidFill>
              </a:rPr>
              <a:t>Process</a:t>
            </a:r>
            <a:endParaRPr lang="en-US" sz="2600" b="1" dirty="0">
              <a:solidFill>
                <a:schemeClr val="tx2"/>
              </a:solidFill>
            </a:endParaRPr>
          </a:p>
        </p:txBody>
      </p:sp>
      <p:sp>
        <p:nvSpPr>
          <p:cNvPr id="26" name="TextBox 25"/>
          <p:cNvSpPr txBox="1"/>
          <p:nvPr/>
        </p:nvSpPr>
        <p:spPr>
          <a:xfrm>
            <a:off x="8375428" y="5868363"/>
            <a:ext cx="1893417" cy="523220"/>
          </a:xfrm>
          <a:prstGeom prst="rect">
            <a:avLst/>
          </a:prstGeom>
          <a:noFill/>
        </p:spPr>
        <p:txBody>
          <a:bodyPr wrap="none" rtlCol="0">
            <a:spAutoFit/>
          </a:bodyPr>
          <a:lstStyle/>
          <a:p>
            <a:r>
              <a:rPr lang="en-US" sz="2800" b="1" dirty="0" smtClean="0">
                <a:solidFill>
                  <a:schemeClr val="tx2"/>
                </a:solidFill>
              </a:rPr>
              <a:t>Technology</a:t>
            </a:r>
            <a:endParaRPr lang="en-US" sz="2800" b="1" dirty="0">
              <a:solidFill>
                <a:schemeClr val="tx2"/>
              </a:solidFill>
            </a:endParaRPr>
          </a:p>
        </p:txBody>
      </p:sp>
      <p:sp>
        <p:nvSpPr>
          <p:cNvPr id="28" name="Freeform 27"/>
          <p:cNvSpPr/>
          <p:nvPr/>
        </p:nvSpPr>
        <p:spPr>
          <a:xfrm>
            <a:off x="8740230" y="1690691"/>
            <a:ext cx="1862198" cy="1498129"/>
          </a:xfrm>
          <a:custGeom>
            <a:avLst/>
            <a:gdLst>
              <a:gd name="connsiteX0" fmla="*/ 1554256 w 1861713"/>
              <a:gd name="connsiteY0" fmla="*/ 1459502 h 1459502"/>
              <a:gd name="connsiteX1" fmla="*/ 1753276 w 1861713"/>
              <a:gd name="connsiteY1" fmla="*/ 1298388 h 1459502"/>
              <a:gd name="connsiteX2" fmla="*/ 1829094 w 1861713"/>
              <a:gd name="connsiteY2" fmla="*/ 682364 h 1459502"/>
              <a:gd name="connsiteX3" fmla="*/ 1213078 w 1861713"/>
              <a:gd name="connsiteY3" fmla="*/ 151636 h 1459502"/>
              <a:gd name="connsiteX4" fmla="*/ 0 w 1861713"/>
              <a:gd name="connsiteY4" fmla="*/ 0 h 1459502"/>
              <a:gd name="connsiteX5" fmla="*/ 0 w 1861713"/>
              <a:gd name="connsiteY5" fmla="*/ 0 h 145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1713" h="1459502">
                <a:moveTo>
                  <a:pt x="1554256" y="1459502"/>
                </a:moveTo>
                <a:cubicBezTo>
                  <a:pt x="1630863" y="1443706"/>
                  <a:pt x="1707470" y="1427911"/>
                  <a:pt x="1753276" y="1298388"/>
                </a:cubicBezTo>
                <a:cubicBezTo>
                  <a:pt x="1799082" y="1168865"/>
                  <a:pt x="1919127" y="873489"/>
                  <a:pt x="1829094" y="682364"/>
                </a:cubicBezTo>
                <a:cubicBezTo>
                  <a:pt x="1739061" y="491239"/>
                  <a:pt x="1517927" y="265363"/>
                  <a:pt x="1213078" y="151636"/>
                </a:cubicBezTo>
                <a:cubicBezTo>
                  <a:pt x="908229" y="37909"/>
                  <a:pt x="0" y="0"/>
                  <a:pt x="0" y="0"/>
                </a:cubicBezTo>
                <a:lnTo>
                  <a:pt x="0" y="0"/>
                </a:lnTo>
              </a:path>
            </a:pathLst>
          </a:custGeom>
          <a:ln w="57150" cmpd="sng">
            <a:solidFill>
              <a:schemeClr val="accent1"/>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Freeform 28"/>
          <p:cNvSpPr/>
          <p:nvPr/>
        </p:nvSpPr>
        <p:spPr>
          <a:xfrm>
            <a:off x="1791652" y="1668003"/>
            <a:ext cx="5242240" cy="909819"/>
          </a:xfrm>
          <a:custGeom>
            <a:avLst/>
            <a:gdLst>
              <a:gd name="connsiteX0" fmla="*/ 5240875 w 5240875"/>
              <a:gd name="connsiteY0" fmla="*/ 0 h 909819"/>
              <a:gd name="connsiteX1" fmla="*/ 2445110 w 5240875"/>
              <a:gd name="connsiteY1" fmla="*/ 113727 h 909819"/>
              <a:gd name="connsiteX2" fmla="*/ 407518 w 5240875"/>
              <a:gd name="connsiteY2" fmla="*/ 530728 h 909819"/>
              <a:gd name="connsiteX3" fmla="*/ 0 w 5240875"/>
              <a:gd name="connsiteY3" fmla="*/ 909819 h 909819"/>
              <a:gd name="connsiteX4" fmla="*/ 0 w 5240875"/>
              <a:gd name="connsiteY4" fmla="*/ 909819 h 9098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40875" h="909819">
                <a:moveTo>
                  <a:pt x="5240875" y="0"/>
                </a:moveTo>
                <a:cubicBezTo>
                  <a:pt x="4245772" y="12636"/>
                  <a:pt x="3250670" y="25272"/>
                  <a:pt x="2445110" y="113727"/>
                </a:cubicBezTo>
                <a:cubicBezTo>
                  <a:pt x="1639550" y="202182"/>
                  <a:pt x="815036" y="398046"/>
                  <a:pt x="407518" y="530728"/>
                </a:cubicBezTo>
                <a:cubicBezTo>
                  <a:pt x="0" y="663410"/>
                  <a:pt x="0" y="909819"/>
                  <a:pt x="0" y="909819"/>
                </a:cubicBezTo>
                <a:lnTo>
                  <a:pt x="0" y="909819"/>
                </a:lnTo>
              </a:path>
            </a:pathLst>
          </a:custGeom>
          <a:ln w="57150" cmpd="sng">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Title 1"/>
          <p:cNvSpPr txBox="1">
            <a:spLocks/>
          </p:cNvSpPr>
          <p:nvPr/>
        </p:nvSpPr>
        <p:spPr>
          <a:xfrm>
            <a:off x="-6378" y="98418"/>
            <a:ext cx="4441371" cy="8239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smtClean="0">
                <a:latin typeface="Arial"/>
                <a:cs typeface="Arial"/>
              </a:rPr>
              <a:t>Open Deliver</a:t>
            </a:r>
            <a:endParaRPr lang="en-US" b="1" dirty="0">
              <a:latin typeface="Arial"/>
              <a:cs typeface="Arial"/>
            </a:endParaRPr>
          </a:p>
        </p:txBody>
      </p:sp>
      <p:grpSp>
        <p:nvGrpSpPr>
          <p:cNvPr id="23" name="Group 22"/>
          <p:cNvGrpSpPr/>
          <p:nvPr/>
        </p:nvGrpSpPr>
        <p:grpSpPr>
          <a:xfrm>
            <a:off x="5907566" y="2592336"/>
            <a:ext cx="2708002" cy="2065347"/>
            <a:chOff x="5907566" y="2592336"/>
            <a:chExt cx="2708002" cy="2065347"/>
          </a:xfrm>
        </p:grpSpPr>
        <p:pic>
          <p:nvPicPr>
            <p:cNvPr id="8" name="Picture 7" descr="create_training copy.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7566" y="3091697"/>
              <a:ext cx="2708002" cy="1565986"/>
            </a:xfrm>
            <a:prstGeom prst="rect">
              <a:avLst/>
            </a:prstGeom>
          </p:spPr>
        </p:pic>
        <p:sp>
          <p:nvSpPr>
            <p:cNvPr id="17" name="Rectangle 16"/>
            <p:cNvSpPr/>
            <p:nvPr/>
          </p:nvSpPr>
          <p:spPr>
            <a:xfrm>
              <a:off x="6162530" y="2592336"/>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Create Training</a:t>
              </a:r>
            </a:p>
            <a:p>
              <a:pPr algn="ctr"/>
              <a:r>
                <a:rPr lang="en-US" dirty="0" smtClean="0"/>
                <a:t>Program</a:t>
              </a:r>
              <a:endParaRPr lang="en-US" dirty="0"/>
            </a:p>
          </p:txBody>
        </p:sp>
      </p:grpSp>
      <p:grpSp>
        <p:nvGrpSpPr>
          <p:cNvPr id="12" name="Group 11"/>
          <p:cNvGrpSpPr/>
          <p:nvPr/>
        </p:nvGrpSpPr>
        <p:grpSpPr>
          <a:xfrm>
            <a:off x="3539052" y="2606499"/>
            <a:ext cx="2677907" cy="2012490"/>
            <a:chOff x="3539052" y="2606499"/>
            <a:chExt cx="2677907" cy="2012490"/>
          </a:xfrm>
        </p:grpSpPr>
        <p:pic>
          <p:nvPicPr>
            <p:cNvPr id="6" name="Picture 5" descr="adapt_content copy.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9052" y="3070407"/>
              <a:ext cx="2677907" cy="1548582"/>
            </a:xfrm>
            <a:prstGeom prst="rect">
              <a:avLst/>
            </a:prstGeom>
          </p:spPr>
        </p:pic>
        <p:sp>
          <p:nvSpPr>
            <p:cNvPr id="16" name="Rectangle 15"/>
            <p:cNvSpPr/>
            <p:nvPr/>
          </p:nvSpPr>
          <p:spPr>
            <a:xfrm>
              <a:off x="3850614" y="2606499"/>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Identify &amp; Adapt Content</a:t>
              </a:r>
              <a:endParaRPr lang="en-US" dirty="0"/>
            </a:p>
          </p:txBody>
        </p:sp>
      </p:grpSp>
      <p:grpSp>
        <p:nvGrpSpPr>
          <p:cNvPr id="10" name="Group 9"/>
          <p:cNvGrpSpPr/>
          <p:nvPr/>
        </p:nvGrpSpPr>
        <p:grpSpPr>
          <a:xfrm>
            <a:off x="1189916" y="2607330"/>
            <a:ext cx="2715695" cy="1988845"/>
            <a:chOff x="1189916" y="2607330"/>
            <a:chExt cx="2715695" cy="1988845"/>
          </a:xfrm>
        </p:grpSpPr>
        <p:pic>
          <p:nvPicPr>
            <p:cNvPr id="3" name="Picture 2" descr="address_demand copy.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9916" y="3025740"/>
              <a:ext cx="2715695" cy="1570435"/>
            </a:xfrm>
            <a:prstGeom prst="rect">
              <a:avLst/>
            </a:prstGeom>
          </p:spPr>
        </p:pic>
        <p:sp>
          <p:nvSpPr>
            <p:cNvPr id="20" name="Rectangle 19"/>
            <p:cNvSpPr/>
            <p:nvPr/>
          </p:nvSpPr>
          <p:spPr>
            <a:xfrm>
              <a:off x="1422712" y="2607330"/>
              <a:ext cx="2046836"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Address Demand</a:t>
              </a:r>
              <a:endParaRPr lang="en-US" dirty="0"/>
            </a:p>
          </p:txBody>
        </p:sp>
      </p:grpSp>
      <p:grpSp>
        <p:nvGrpSpPr>
          <p:cNvPr id="31" name="Group 30"/>
          <p:cNvGrpSpPr/>
          <p:nvPr/>
        </p:nvGrpSpPr>
        <p:grpSpPr>
          <a:xfrm>
            <a:off x="3398669" y="4340412"/>
            <a:ext cx="2622779" cy="1542138"/>
            <a:chOff x="3398669" y="4340412"/>
            <a:chExt cx="2622779" cy="1542138"/>
          </a:xfrm>
        </p:grpSpPr>
        <p:pic>
          <p:nvPicPr>
            <p:cNvPr id="15" name="Picture 14" descr="content_sharing copy.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98669" y="4340412"/>
              <a:ext cx="2622779" cy="1542138"/>
            </a:xfrm>
            <a:prstGeom prst="rect">
              <a:avLst/>
            </a:prstGeom>
          </p:spPr>
        </p:pic>
        <p:sp>
          <p:nvSpPr>
            <p:cNvPr id="21" name="TextBox 20"/>
            <p:cNvSpPr txBox="1"/>
            <p:nvPr/>
          </p:nvSpPr>
          <p:spPr>
            <a:xfrm>
              <a:off x="4887490" y="4691528"/>
              <a:ext cx="857426" cy="830997"/>
            </a:xfrm>
            <a:prstGeom prst="rect">
              <a:avLst/>
            </a:prstGeom>
            <a:noFill/>
          </p:spPr>
          <p:txBody>
            <a:bodyPr wrap="none" rtlCol="0">
              <a:spAutoFit/>
            </a:bodyPr>
            <a:lstStyle/>
            <a:p>
              <a:r>
                <a:rPr lang="en-US" sz="1600" dirty="0" smtClean="0"/>
                <a:t>Content</a:t>
              </a:r>
            </a:p>
            <a:p>
              <a:r>
                <a:rPr lang="en-US" sz="1600" dirty="0" smtClean="0"/>
                <a:t>Sharing</a:t>
              </a:r>
            </a:p>
            <a:p>
              <a:r>
                <a:rPr lang="en-US" sz="1600" dirty="0" smtClean="0"/>
                <a:t>Library</a:t>
              </a:r>
              <a:endParaRPr lang="en-US" sz="1600" dirty="0"/>
            </a:p>
          </p:txBody>
        </p:sp>
      </p:grpSp>
      <p:grpSp>
        <p:nvGrpSpPr>
          <p:cNvPr id="32" name="Group 31"/>
          <p:cNvGrpSpPr/>
          <p:nvPr/>
        </p:nvGrpSpPr>
        <p:grpSpPr>
          <a:xfrm>
            <a:off x="5791037" y="4340412"/>
            <a:ext cx="2607835" cy="1513642"/>
            <a:chOff x="5791037" y="4340412"/>
            <a:chExt cx="2607835" cy="1513642"/>
          </a:xfrm>
        </p:grpSpPr>
        <p:pic>
          <p:nvPicPr>
            <p:cNvPr id="11" name="Picture 10" descr="LMS copy.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91037" y="4340412"/>
              <a:ext cx="2607835" cy="1513642"/>
            </a:xfrm>
            <a:prstGeom prst="rect">
              <a:avLst/>
            </a:prstGeom>
          </p:spPr>
        </p:pic>
        <p:sp>
          <p:nvSpPr>
            <p:cNvPr id="22" name="TextBox 21"/>
            <p:cNvSpPr txBox="1"/>
            <p:nvPr/>
          </p:nvSpPr>
          <p:spPr>
            <a:xfrm>
              <a:off x="6887037" y="4636870"/>
              <a:ext cx="1305666" cy="830997"/>
            </a:xfrm>
            <a:prstGeom prst="rect">
              <a:avLst/>
            </a:prstGeom>
            <a:noFill/>
          </p:spPr>
          <p:txBody>
            <a:bodyPr wrap="none" rtlCol="0">
              <a:spAutoFit/>
            </a:bodyPr>
            <a:lstStyle/>
            <a:p>
              <a:r>
                <a:rPr lang="en-US" sz="1600" dirty="0" smtClean="0"/>
                <a:t>Learning</a:t>
              </a:r>
            </a:p>
            <a:p>
              <a:r>
                <a:rPr lang="en-US" sz="1600" dirty="0" smtClean="0"/>
                <a:t>Management</a:t>
              </a:r>
            </a:p>
            <a:p>
              <a:r>
                <a:rPr lang="en-US" sz="1600" dirty="0" smtClean="0"/>
                <a:t>System</a:t>
              </a:r>
              <a:endParaRPr lang="en-US" sz="1600" dirty="0"/>
            </a:p>
          </p:txBody>
        </p:sp>
      </p:grpSp>
      <p:grpSp>
        <p:nvGrpSpPr>
          <p:cNvPr id="33" name="Group 32"/>
          <p:cNvGrpSpPr/>
          <p:nvPr/>
        </p:nvGrpSpPr>
        <p:grpSpPr>
          <a:xfrm>
            <a:off x="8127242" y="4362826"/>
            <a:ext cx="2604059" cy="1491229"/>
            <a:chOff x="8127242" y="4362826"/>
            <a:chExt cx="2604059" cy="1491229"/>
          </a:xfrm>
        </p:grpSpPr>
        <p:pic>
          <p:nvPicPr>
            <p:cNvPr id="14" name="Picture 13" descr="client_app copy.pdf"/>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27242" y="4362826"/>
              <a:ext cx="2604059" cy="1491229"/>
            </a:xfrm>
            <a:prstGeom prst="rect">
              <a:avLst/>
            </a:prstGeom>
          </p:spPr>
        </p:pic>
        <p:sp>
          <p:nvSpPr>
            <p:cNvPr id="24" name="TextBox 23"/>
            <p:cNvSpPr txBox="1"/>
            <p:nvPr/>
          </p:nvSpPr>
          <p:spPr>
            <a:xfrm>
              <a:off x="9404183" y="4847657"/>
              <a:ext cx="1128534" cy="584776"/>
            </a:xfrm>
            <a:prstGeom prst="rect">
              <a:avLst/>
            </a:prstGeom>
            <a:noFill/>
          </p:spPr>
          <p:txBody>
            <a:bodyPr wrap="none" rtlCol="0">
              <a:spAutoFit/>
            </a:bodyPr>
            <a:lstStyle/>
            <a:p>
              <a:r>
                <a:rPr lang="en-US" sz="1600" dirty="0" smtClean="0"/>
                <a:t>Client</a:t>
              </a:r>
            </a:p>
            <a:p>
              <a:r>
                <a:rPr lang="en-US" sz="1600" dirty="0" smtClean="0"/>
                <a:t>Application</a:t>
              </a:r>
              <a:endParaRPr lang="en-US" sz="1600" dirty="0"/>
            </a:p>
          </p:txBody>
        </p:sp>
      </p:grpSp>
      <p:sp>
        <p:nvSpPr>
          <p:cNvPr id="2" name="TextBox 1"/>
          <p:cNvSpPr txBox="1"/>
          <p:nvPr/>
        </p:nvSpPr>
        <p:spPr>
          <a:xfrm>
            <a:off x="85621" y="850986"/>
            <a:ext cx="3463882" cy="1754327"/>
          </a:xfrm>
          <a:prstGeom prst="rect">
            <a:avLst/>
          </a:prstGeom>
          <a:noFill/>
        </p:spPr>
        <p:txBody>
          <a:bodyPr wrap="square" rtlCol="0">
            <a:spAutoFit/>
          </a:bodyPr>
          <a:lstStyle/>
          <a:p>
            <a:r>
              <a:rPr lang="en-US" b="1" dirty="0"/>
              <a:t>A process-based solution designed for government </a:t>
            </a:r>
            <a:endParaRPr lang="en-US" b="1" dirty="0" smtClean="0"/>
          </a:p>
          <a:p>
            <a:r>
              <a:rPr lang="en-US" b="1" dirty="0" smtClean="0"/>
              <a:t>institutionalization</a:t>
            </a:r>
            <a:r>
              <a:rPr lang="en-US" b="1" dirty="0"/>
              <a:t>, changing </a:t>
            </a:r>
            <a:r>
              <a:rPr lang="en-US" b="1" dirty="0" smtClean="0"/>
              <a:t>technology </a:t>
            </a:r>
            <a:r>
              <a:rPr lang="en-US" b="1" dirty="0"/>
              <a:t>and shareable content </a:t>
            </a:r>
            <a:endParaRPr lang="en-US" dirty="0"/>
          </a:p>
          <a:p>
            <a:endParaRPr lang="en-US" dirty="0"/>
          </a:p>
        </p:txBody>
      </p:sp>
    </p:spTree>
    <p:extLst>
      <p:ext uri="{BB962C8B-B14F-4D97-AF65-F5344CB8AC3E}">
        <p14:creationId xmlns:p14="http://schemas.microsoft.com/office/powerpoint/2010/main" val="396499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dissolv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dissolv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dissolv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dissolve">
                                      <p:cBhvr>
                                        <p:cTn id="32" dur="500"/>
                                        <p:tgtEl>
                                          <p:spTgt spid="3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dissolve">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dissolv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dissolve">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dissolve">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19273" y="4841418"/>
            <a:ext cx="1621018" cy="1190931"/>
            <a:chOff x="3904594" y="4835592"/>
            <a:chExt cx="1620596" cy="1190931"/>
          </a:xfrm>
        </p:grpSpPr>
        <p:sp>
          <p:nvSpPr>
            <p:cNvPr id="10" name="Oval 9"/>
            <p:cNvSpPr/>
            <p:nvPr/>
          </p:nvSpPr>
          <p:spPr>
            <a:xfrm>
              <a:off x="4457232" y="4835592"/>
              <a:ext cx="511769" cy="564897"/>
            </a:xfrm>
            <a:prstGeom prst="ellipse">
              <a:avLst/>
            </a:prstGeom>
            <a:solidFill>
              <a:srgbClr val="D62B27"/>
            </a:solidFill>
            <a:ln w="28575" cmpd="sng">
              <a:solidFill>
                <a:srgbClr val="D62B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D62B27"/>
                </a:solidFill>
              </a:endParaRPr>
            </a:p>
          </p:txBody>
        </p:sp>
        <p:sp>
          <p:nvSpPr>
            <p:cNvPr id="7" name="Rectangle 6"/>
            <p:cNvSpPr/>
            <p:nvPr/>
          </p:nvSpPr>
          <p:spPr>
            <a:xfrm>
              <a:off x="3904594" y="5135659"/>
              <a:ext cx="1620596" cy="890864"/>
            </a:xfrm>
            <a:prstGeom prst="rect">
              <a:avLst/>
            </a:prstGeom>
            <a:solidFill>
              <a:schemeClr val="bg1"/>
            </a:solidFill>
            <a:ln w="28575" cmpd="sng">
              <a:solidFill>
                <a:srgbClr val="D62B2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751669" y="790349"/>
            <a:ext cx="10515600" cy="850443"/>
          </a:xfrm>
        </p:spPr>
        <p:txBody>
          <a:bodyPr>
            <a:normAutofit/>
          </a:bodyPr>
          <a:lstStyle/>
          <a:p>
            <a:r>
              <a:rPr lang="en-US" b="1" dirty="0" smtClean="0">
                <a:latin typeface="Arial"/>
                <a:cs typeface="Arial"/>
              </a:rPr>
              <a:t>Open Deliver</a:t>
            </a:r>
            <a:endParaRPr lang="en-US" b="1" dirty="0">
              <a:latin typeface="Arial"/>
              <a:cs typeface="Arial"/>
            </a:endParaRPr>
          </a:p>
        </p:txBody>
      </p:sp>
      <p:sp>
        <p:nvSpPr>
          <p:cNvPr id="4" name="Footer Placeholder 3"/>
          <p:cNvSpPr>
            <a:spLocks noGrp="1"/>
          </p:cNvSpPr>
          <p:nvPr>
            <p:ph type="ftr" sz="quarter" idx="11"/>
          </p:nvPr>
        </p:nvSpPr>
        <p:spPr/>
        <p:txBody>
          <a:bodyPr/>
          <a:lstStyle/>
          <a:p>
            <a:endParaRPr lang="en-US"/>
          </a:p>
        </p:txBody>
      </p:sp>
      <p:pic>
        <p:nvPicPr>
          <p:cNvPr id="9" name="Picture 8" descr="deploy copy.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3752" y="2364321"/>
            <a:ext cx="2661212" cy="1525120"/>
          </a:xfrm>
          <a:prstGeom prst="rect">
            <a:avLst/>
          </a:prstGeom>
        </p:spPr>
      </p:pic>
      <p:pic>
        <p:nvPicPr>
          <p:cNvPr id="8" name="Picture 7" descr="create_training cop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21228" y="2267198"/>
            <a:ext cx="2708002" cy="1565986"/>
          </a:xfrm>
          <a:prstGeom prst="rect">
            <a:avLst/>
          </a:prstGeom>
        </p:spPr>
      </p:pic>
      <p:pic>
        <p:nvPicPr>
          <p:cNvPr id="6" name="Picture 5" descr="adapt_content copy.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52714" y="2245908"/>
            <a:ext cx="2677907" cy="1548582"/>
          </a:xfrm>
          <a:prstGeom prst="rect">
            <a:avLst/>
          </a:prstGeom>
        </p:spPr>
      </p:pic>
      <p:pic>
        <p:nvPicPr>
          <p:cNvPr id="3" name="Picture 2" descr="address_demand copy.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578" y="2201241"/>
            <a:ext cx="2715695" cy="1570435"/>
          </a:xfrm>
          <a:prstGeom prst="rect">
            <a:avLst/>
          </a:prstGeom>
        </p:spPr>
      </p:pic>
      <p:pic>
        <p:nvPicPr>
          <p:cNvPr id="11" name="Picture 10" descr="LMS copy.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04699" y="3515913"/>
            <a:ext cx="2607835" cy="1513642"/>
          </a:xfrm>
          <a:prstGeom prst="rect">
            <a:avLst/>
          </a:prstGeom>
        </p:spPr>
      </p:pic>
      <p:pic>
        <p:nvPicPr>
          <p:cNvPr id="14" name="Picture 13" descr="client_app copy.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40904" y="3538327"/>
            <a:ext cx="2604059" cy="1491229"/>
          </a:xfrm>
          <a:prstGeom prst="rect">
            <a:avLst/>
          </a:prstGeom>
        </p:spPr>
      </p:pic>
      <p:sp>
        <p:nvSpPr>
          <p:cNvPr id="16" name="Rectangle 15"/>
          <p:cNvSpPr/>
          <p:nvPr/>
        </p:nvSpPr>
        <p:spPr>
          <a:xfrm>
            <a:off x="2764276" y="1782000"/>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Identify &amp; Adapt Content</a:t>
            </a:r>
            <a:endParaRPr lang="en-US" dirty="0"/>
          </a:p>
        </p:txBody>
      </p:sp>
      <p:sp>
        <p:nvSpPr>
          <p:cNvPr id="17" name="Rectangle 16"/>
          <p:cNvSpPr/>
          <p:nvPr/>
        </p:nvSpPr>
        <p:spPr>
          <a:xfrm>
            <a:off x="5076192" y="1767837"/>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Create Training</a:t>
            </a:r>
          </a:p>
          <a:p>
            <a:pPr algn="ctr"/>
            <a:r>
              <a:rPr lang="en-US" dirty="0" smtClean="0"/>
              <a:t>Program</a:t>
            </a:r>
            <a:endParaRPr lang="en-US" dirty="0"/>
          </a:p>
        </p:txBody>
      </p:sp>
      <p:sp>
        <p:nvSpPr>
          <p:cNvPr id="18" name="Rectangle 17"/>
          <p:cNvSpPr/>
          <p:nvPr/>
        </p:nvSpPr>
        <p:spPr>
          <a:xfrm>
            <a:off x="7408949" y="1754153"/>
            <a:ext cx="1810611"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Deploy Content</a:t>
            </a:r>
          </a:p>
          <a:p>
            <a:pPr algn="ctr"/>
            <a:r>
              <a:rPr lang="en-US" dirty="0" smtClean="0"/>
              <a:t>Deliver Training</a:t>
            </a:r>
            <a:endParaRPr lang="en-US" dirty="0"/>
          </a:p>
        </p:txBody>
      </p:sp>
      <p:sp>
        <p:nvSpPr>
          <p:cNvPr id="20" name="Rectangle 19"/>
          <p:cNvSpPr/>
          <p:nvPr/>
        </p:nvSpPr>
        <p:spPr>
          <a:xfrm>
            <a:off x="336374" y="1782831"/>
            <a:ext cx="2046836"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Address Demand</a:t>
            </a:r>
            <a:endParaRPr lang="en-US" dirty="0"/>
          </a:p>
        </p:txBody>
      </p:sp>
      <p:pic>
        <p:nvPicPr>
          <p:cNvPr id="15" name="Picture 14" descr="content_sharing copy.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312331" y="3515913"/>
            <a:ext cx="2622779" cy="1542138"/>
          </a:xfrm>
          <a:prstGeom prst="rect">
            <a:avLst/>
          </a:prstGeom>
        </p:spPr>
      </p:pic>
      <p:sp>
        <p:nvSpPr>
          <p:cNvPr id="21" name="TextBox 20"/>
          <p:cNvSpPr txBox="1"/>
          <p:nvPr/>
        </p:nvSpPr>
        <p:spPr>
          <a:xfrm>
            <a:off x="3801152" y="3867029"/>
            <a:ext cx="857426" cy="830997"/>
          </a:xfrm>
          <a:prstGeom prst="rect">
            <a:avLst/>
          </a:prstGeom>
          <a:noFill/>
        </p:spPr>
        <p:txBody>
          <a:bodyPr wrap="none" rtlCol="0">
            <a:spAutoFit/>
          </a:bodyPr>
          <a:lstStyle/>
          <a:p>
            <a:r>
              <a:rPr lang="en-US" sz="1600" dirty="0" smtClean="0"/>
              <a:t>Content</a:t>
            </a:r>
          </a:p>
          <a:p>
            <a:r>
              <a:rPr lang="en-US" sz="1600" dirty="0" smtClean="0"/>
              <a:t>Sharing</a:t>
            </a:r>
          </a:p>
          <a:p>
            <a:r>
              <a:rPr lang="en-US" sz="1600" dirty="0" smtClean="0"/>
              <a:t>Library</a:t>
            </a:r>
            <a:endParaRPr lang="en-US" sz="1600" dirty="0"/>
          </a:p>
        </p:txBody>
      </p:sp>
      <p:sp>
        <p:nvSpPr>
          <p:cNvPr id="22" name="TextBox 21"/>
          <p:cNvSpPr txBox="1"/>
          <p:nvPr/>
        </p:nvSpPr>
        <p:spPr>
          <a:xfrm>
            <a:off x="5800699" y="3812371"/>
            <a:ext cx="1305666" cy="830997"/>
          </a:xfrm>
          <a:prstGeom prst="rect">
            <a:avLst/>
          </a:prstGeom>
          <a:noFill/>
        </p:spPr>
        <p:txBody>
          <a:bodyPr wrap="none" rtlCol="0">
            <a:spAutoFit/>
          </a:bodyPr>
          <a:lstStyle/>
          <a:p>
            <a:r>
              <a:rPr lang="en-US" sz="1600" dirty="0" smtClean="0"/>
              <a:t>Learning</a:t>
            </a:r>
          </a:p>
          <a:p>
            <a:r>
              <a:rPr lang="en-US" sz="1600" dirty="0" smtClean="0"/>
              <a:t>Management</a:t>
            </a:r>
          </a:p>
          <a:p>
            <a:r>
              <a:rPr lang="en-US" sz="1600" dirty="0" smtClean="0"/>
              <a:t>System</a:t>
            </a:r>
            <a:endParaRPr lang="en-US" sz="1600" dirty="0"/>
          </a:p>
        </p:txBody>
      </p:sp>
      <p:sp>
        <p:nvSpPr>
          <p:cNvPr id="24" name="TextBox 23"/>
          <p:cNvSpPr txBox="1"/>
          <p:nvPr/>
        </p:nvSpPr>
        <p:spPr>
          <a:xfrm>
            <a:off x="8317845" y="4023158"/>
            <a:ext cx="1128534" cy="584776"/>
          </a:xfrm>
          <a:prstGeom prst="rect">
            <a:avLst/>
          </a:prstGeom>
          <a:noFill/>
        </p:spPr>
        <p:txBody>
          <a:bodyPr wrap="none" rtlCol="0">
            <a:spAutoFit/>
          </a:bodyPr>
          <a:lstStyle/>
          <a:p>
            <a:r>
              <a:rPr lang="en-US" sz="1600" dirty="0" smtClean="0"/>
              <a:t>Client</a:t>
            </a:r>
          </a:p>
          <a:p>
            <a:r>
              <a:rPr lang="en-US" sz="1600" dirty="0" smtClean="0"/>
              <a:t>Application</a:t>
            </a:r>
            <a:endParaRPr lang="en-US" sz="1600" dirty="0"/>
          </a:p>
        </p:txBody>
      </p:sp>
      <p:sp>
        <p:nvSpPr>
          <p:cNvPr id="25" name="TextBox 24"/>
          <p:cNvSpPr txBox="1"/>
          <p:nvPr/>
        </p:nvSpPr>
        <p:spPr>
          <a:xfrm rot="16200000">
            <a:off x="9076859" y="2799829"/>
            <a:ext cx="1233293" cy="492443"/>
          </a:xfrm>
          <a:prstGeom prst="rect">
            <a:avLst/>
          </a:prstGeom>
          <a:noFill/>
        </p:spPr>
        <p:txBody>
          <a:bodyPr wrap="none" rtlCol="0">
            <a:spAutoFit/>
          </a:bodyPr>
          <a:lstStyle/>
          <a:p>
            <a:r>
              <a:rPr lang="en-US" sz="2600" b="1" dirty="0" smtClean="0">
                <a:solidFill>
                  <a:schemeClr val="tx2"/>
                </a:solidFill>
              </a:rPr>
              <a:t>Process</a:t>
            </a:r>
            <a:endParaRPr lang="en-US" sz="2600" b="1" dirty="0">
              <a:solidFill>
                <a:schemeClr val="tx2"/>
              </a:solidFill>
            </a:endParaRPr>
          </a:p>
        </p:txBody>
      </p:sp>
      <p:sp>
        <p:nvSpPr>
          <p:cNvPr id="26" name="TextBox 25"/>
          <p:cNvSpPr txBox="1"/>
          <p:nvPr/>
        </p:nvSpPr>
        <p:spPr>
          <a:xfrm>
            <a:off x="-38432" y="4159909"/>
            <a:ext cx="1893417" cy="523220"/>
          </a:xfrm>
          <a:prstGeom prst="rect">
            <a:avLst/>
          </a:prstGeom>
          <a:noFill/>
        </p:spPr>
        <p:txBody>
          <a:bodyPr wrap="none" rtlCol="0">
            <a:spAutoFit/>
          </a:bodyPr>
          <a:lstStyle/>
          <a:p>
            <a:r>
              <a:rPr lang="en-US" sz="2800" b="1" dirty="0" smtClean="0">
                <a:solidFill>
                  <a:schemeClr val="tx2"/>
                </a:solidFill>
              </a:rPr>
              <a:t>Technology</a:t>
            </a:r>
            <a:endParaRPr lang="en-US" sz="2800" b="1" dirty="0">
              <a:solidFill>
                <a:schemeClr val="tx2"/>
              </a:solidFill>
            </a:endParaRPr>
          </a:p>
        </p:txBody>
      </p:sp>
      <p:grpSp>
        <p:nvGrpSpPr>
          <p:cNvPr id="30" name="Group 29"/>
          <p:cNvGrpSpPr/>
          <p:nvPr/>
        </p:nvGrpSpPr>
        <p:grpSpPr>
          <a:xfrm>
            <a:off x="5186055" y="4835593"/>
            <a:ext cx="1621018" cy="1190931"/>
            <a:chOff x="3904594" y="4835592"/>
            <a:chExt cx="1620596" cy="1190931"/>
          </a:xfrm>
        </p:grpSpPr>
        <p:sp>
          <p:nvSpPr>
            <p:cNvPr id="31" name="Oval 30"/>
            <p:cNvSpPr/>
            <p:nvPr/>
          </p:nvSpPr>
          <p:spPr>
            <a:xfrm>
              <a:off x="4457232" y="4835592"/>
              <a:ext cx="511769" cy="564897"/>
            </a:xfrm>
            <a:prstGeom prst="ellipse">
              <a:avLst/>
            </a:prstGeom>
            <a:solidFill>
              <a:srgbClr val="511B7D"/>
            </a:solidFill>
            <a:ln w="28575" cmpd="sng">
              <a:solidFill>
                <a:srgbClr val="511B7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11B7D"/>
                </a:solidFill>
              </a:endParaRPr>
            </a:p>
          </p:txBody>
        </p:sp>
        <p:sp>
          <p:nvSpPr>
            <p:cNvPr id="32" name="Rectangle 31"/>
            <p:cNvSpPr/>
            <p:nvPr/>
          </p:nvSpPr>
          <p:spPr>
            <a:xfrm>
              <a:off x="3904594" y="5135659"/>
              <a:ext cx="1620596" cy="890864"/>
            </a:xfrm>
            <a:prstGeom prst="rect">
              <a:avLst/>
            </a:prstGeom>
            <a:solidFill>
              <a:schemeClr val="bg1"/>
            </a:solidFill>
            <a:ln w="28575" cmpd="sng">
              <a:solidFill>
                <a:srgbClr val="511B7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11B7D"/>
                </a:solidFill>
              </a:endParaRPr>
            </a:p>
          </p:txBody>
        </p:sp>
      </p:grpSp>
      <p:grpSp>
        <p:nvGrpSpPr>
          <p:cNvPr id="33" name="Group 32"/>
          <p:cNvGrpSpPr/>
          <p:nvPr/>
        </p:nvGrpSpPr>
        <p:grpSpPr>
          <a:xfrm>
            <a:off x="7527688" y="4835593"/>
            <a:ext cx="1621018" cy="1190931"/>
            <a:chOff x="3904594" y="4835592"/>
            <a:chExt cx="1620596" cy="1190931"/>
          </a:xfrm>
        </p:grpSpPr>
        <p:sp>
          <p:nvSpPr>
            <p:cNvPr id="34" name="Oval 33"/>
            <p:cNvSpPr/>
            <p:nvPr/>
          </p:nvSpPr>
          <p:spPr>
            <a:xfrm>
              <a:off x="4457232" y="4835592"/>
              <a:ext cx="511769" cy="564897"/>
            </a:xfrm>
            <a:prstGeom prst="ellipse">
              <a:avLst/>
            </a:prstGeom>
            <a:solidFill>
              <a:srgbClr val="388436"/>
            </a:solidFill>
            <a:ln>
              <a:solidFill>
                <a:srgbClr val="3884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11B7D"/>
                </a:solidFill>
              </a:endParaRPr>
            </a:p>
          </p:txBody>
        </p:sp>
        <p:sp>
          <p:nvSpPr>
            <p:cNvPr id="35" name="Rectangle 34"/>
            <p:cNvSpPr/>
            <p:nvPr/>
          </p:nvSpPr>
          <p:spPr>
            <a:xfrm>
              <a:off x="3904594" y="5135659"/>
              <a:ext cx="1620596" cy="890864"/>
            </a:xfrm>
            <a:prstGeom prst="rect">
              <a:avLst/>
            </a:prstGeom>
            <a:solidFill>
              <a:schemeClr val="bg1"/>
            </a:solidFill>
            <a:ln w="28575" cmpd="sng">
              <a:solidFill>
                <a:srgbClr val="38843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11B7D"/>
                </a:solidFill>
              </a:endParaRPr>
            </a:p>
          </p:txBody>
        </p:sp>
      </p:grpSp>
      <p:grpSp>
        <p:nvGrpSpPr>
          <p:cNvPr id="42" name="Group 41"/>
          <p:cNvGrpSpPr/>
          <p:nvPr/>
        </p:nvGrpSpPr>
        <p:grpSpPr>
          <a:xfrm>
            <a:off x="3266752" y="5153814"/>
            <a:ext cx="813256" cy="1268121"/>
            <a:chOff x="4339623" y="5153813"/>
            <a:chExt cx="813044" cy="1268121"/>
          </a:xfrm>
        </p:grpSpPr>
        <p:pic>
          <p:nvPicPr>
            <p:cNvPr id="36" name="Picture 35"/>
            <p:cNvPicPr>
              <a:picLocks noChangeAspect="1"/>
            </p:cNvPicPr>
            <p:nvPr/>
          </p:nvPicPr>
          <p:blipFill>
            <a:blip r:embed="rId10"/>
            <a:stretch>
              <a:fillRect/>
            </a:stretch>
          </p:blipFill>
          <p:spPr>
            <a:xfrm>
              <a:off x="4339623" y="5153813"/>
              <a:ext cx="772460" cy="843901"/>
            </a:xfrm>
            <a:prstGeom prst="rect">
              <a:avLst/>
            </a:prstGeom>
          </p:spPr>
        </p:pic>
        <p:sp>
          <p:nvSpPr>
            <p:cNvPr id="37" name="TextBox 36"/>
            <p:cNvSpPr txBox="1"/>
            <p:nvPr/>
          </p:nvSpPr>
          <p:spPr>
            <a:xfrm>
              <a:off x="4339623" y="6052602"/>
              <a:ext cx="813044" cy="369332"/>
            </a:xfrm>
            <a:prstGeom prst="rect">
              <a:avLst/>
            </a:prstGeom>
            <a:noFill/>
          </p:spPr>
          <p:txBody>
            <a:bodyPr wrap="none" rtlCol="0">
              <a:spAutoFit/>
            </a:bodyPr>
            <a:lstStyle/>
            <a:p>
              <a:r>
                <a:rPr lang="en-US" dirty="0" smtClean="0"/>
                <a:t>Drupal</a:t>
              </a:r>
              <a:endParaRPr lang="en-US" dirty="0"/>
            </a:p>
          </p:txBody>
        </p:sp>
      </p:grpSp>
      <p:grpSp>
        <p:nvGrpSpPr>
          <p:cNvPr id="43" name="Group 42"/>
          <p:cNvGrpSpPr/>
          <p:nvPr/>
        </p:nvGrpSpPr>
        <p:grpSpPr>
          <a:xfrm>
            <a:off x="7421283" y="5227687"/>
            <a:ext cx="1791927" cy="1202173"/>
            <a:chOff x="8493074" y="5227686"/>
            <a:chExt cx="1791460" cy="1202173"/>
          </a:xfrm>
        </p:grpSpPr>
        <p:pic>
          <p:nvPicPr>
            <p:cNvPr id="38" name="Picture 37"/>
            <p:cNvPicPr>
              <a:picLocks noChangeAspect="1"/>
            </p:cNvPicPr>
            <p:nvPr/>
          </p:nvPicPr>
          <p:blipFill>
            <a:blip r:embed="rId11"/>
            <a:stretch>
              <a:fillRect/>
            </a:stretch>
          </p:blipFill>
          <p:spPr>
            <a:xfrm>
              <a:off x="8676046" y="5227686"/>
              <a:ext cx="1465579" cy="696513"/>
            </a:xfrm>
            <a:prstGeom prst="rect">
              <a:avLst/>
            </a:prstGeom>
          </p:spPr>
        </p:pic>
        <p:sp>
          <p:nvSpPr>
            <p:cNvPr id="39" name="TextBox 38"/>
            <p:cNvSpPr txBox="1"/>
            <p:nvPr/>
          </p:nvSpPr>
          <p:spPr>
            <a:xfrm>
              <a:off x="8493074" y="6060527"/>
              <a:ext cx="1791460" cy="369332"/>
            </a:xfrm>
            <a:prstGeom prst="rect">
              <a:avLst/>
            </a:prstGeom>
            <a:noFill/>
          </p:spPr>
          <p:txBody>
            <a:bodyPr wrap="none" rtlCol="0">
              <a:spAutoFit/>
            </a:bodyPr>
            <a:lstStyle/>
            <a:p>
              <a:r>
                <a:rPr lang="en-US" dirty="0" smtClean="0"/>
                <a:t>OPEN edX- Client</a:t>
              </a:r>
              <a:endParaRPr lang="en-US" dirty="0"/>
            </a:p>
          </p:txBody>
        </p:sp>
      </p:grpSp>
      <p:grpSp>
        <p:nvGrpSpPr>
          <p:cNvPr id="49" name="Group 48"/>
          <p:cNvGrpSpPr/>
          <p:nvPr/>
        </p:nvGrpSpPr>
        <p:grpSpPr>
          <a:xfrm>
            <a:off x="3202600" y="5147405"/>
            <a:ext cx="929027" cy="1282454"/>
            <a:chOff x="4275490" y="5147405"/>
            <a:chExt cx="928785" cy="1282454"/>
          </a:xfrm>
        </p:grpSpPr>
        <p:pic>
          <p:nvPicPr>
            <p:cNvPr id="47" name="Picture 46"/>
            <p:cNvPicPr>
              <a:picLocks noChangeAspect="1"/>
            </p:cNvPicPr>
            <p:nvPr/>
          </p:nvPicPr>
          <p:blipFill>
            <a:blip r:embed="rId12"/>
            <a:stretch>
              <a:fillRect/>
            </a:stretch>
          </p:blipFill>
          <p:spPr>
            <a:xfrm>
              <a:off x="4327481" y="5147405"/>
              <a:ext cx="876794" cy="862986"/>
            </a:xfrm>
            <a:prstGeom prst="rect">
              <a:avLst/>
            </a:prstGeom>
          </p:spPr>
        </p:pic>
        <p:sp>
          <p:nvSpPr>
            <p:cNvPr id="48" name="TextBox 47"/>
            <p:cNvSpPr txBox="1"/>
            <p:nvPr/>
          </p:nvSpPr>
          <p:spPr>
            <a:xfrm>
              <a:off x="4275490" y="6060527"/>
              <a:ext cx="849441" cy="369332"/>
            </a:xfrm>
            <a:prstGeom prst="rect">
              <a:avLst/>
            </a:prstGeom>
            <a:noFill/>
          </p:spPr>
          <p:txBody>
            <a:bodyPr wrap="none" rtlCol="0">
              <a:spAutoFit/>
            </a:bodyPr>
            <a:lstStyle/>
            <a:p>
              <a:r>
                <a:rPr lang="en-US" dirty="0" err="1" smtClean="0"/>
                <a:t>Joomla</a:t>
              </a:r>
              <a:endParaRPr lang="en-US" dirty="0"/>
            </a:p>
          </p:txBody>
        </p:sp>
      </p:grpSp>
      <p:grpSp>
        <p:nvGrpSpPr>
          <p:cNvPr id="53" name="Group 52"/>
          <p:cNvGrpSpPr/>
          <p:nvPr/>
        </p:nvGrpSpPr>
        <p:grpSpPr>
          <a:xfrm>
            <a:off x="3266750" y="5146329"/>
            <a:ext cx="883069" cy="1263880"/>
            <a:chOff x="4296774" y="5165979"/>
            <a:chExt cx="882839" cy="1263880"/>
          </a:xfrm>
        </p:grpSpPr>
        <p:pic>
          <p:nvPicPr>
            <p:cNvPr id="51" name="Picture 50"/>
            <p:cNvPicPr>
              <a:picLocks noChangeAspect="1"/>
            </p:cNvPicPr>
            <p:nvPr/>
          </p:nvPicPr>
          <p:blipFill>
            <a:blip r:embed="rId13"/>
            <a:stretch>
              <a:fillRect/>
            </a:stretch>
          </p:blipFill>
          <p:spPr>
            <a:xfrm>
              <a:off x="4296774" y="5165979"/>
              <a:ext cx="882839" cy="828630"/>
            </a:xfrm>
            <a:prstGeom prst="rect">
              <a:avLst/>
            </a:prstGeom>
          </p:spPr>
        </p:pic>
        <p:sp>
          <p:nvSpPr>
            <p:cNvPr id="52" name="TextBox 51"/>
            <p:cNvSpPr txBox="1"/>
            <p:nvPr/>
          </p:nvSpPr>
          <p:spPr>
            <a:xfrm>
              <a:off x="4427205" y="6060527"/>
              <a:ext cx="594880" cy="369332"/>
            </a:xfrm>
            <a:prstGeom prst="rect">
              <a:avLst/>
            </a:prstGeom>
            <a:noFill/>
          </p:spPr>
          <p:txBody>
            <a:bodyPr wrap="none" rtlCol="0">
              <a:spAutoFit/>
            </a:bodyPr>
            <a:lstStyle/>
            <a:p>
              <a:r>
                <a:rPr lang="en-US" dirty="0" smtClean="0"/>
                <a:t>ORB</a:t>
              </a:r>
              <a:endParaRPr lang="en-US" dirty="0"/>
            </a:p>
          </p:txBody>
        </p:sp>
      </p:grpSp>
      <p:grpSp>
        <p:nvGrpSpPr>
          <p:cNvPr id="56" name="Group 55"/>
          <p:cNvGrpSpPr/>
          <p:nvPr/>
        </p:nvGrpSpPr>
        <p:grpSpPr>
          <a:xfrm>
            <a:off x="5325446" y="5135660"/>
            <a:ext cx="1484162" cy="1202173"/>
            <a:chOff x="6407580" y="5227686"/>
            <a:chExt cx="1483775" cy="1202173"/>
          </a:xfrm>
        </p:grpSpPr>
        <p:pic>
          <p:nvPicPr>
            <p:cNvPr id="54" name="Picture 53"/>
            <p:cNvPicPr>
              <a:picLocks noChangeAspect="1"/>
            </p:cNvPicPr>
            <p:nvPr/>
          </p:nvPicPr>
          <p:blipFill>
            <a:blip r:embed="rId11"/>
            <a:stretch>
              <a:fillRect/>
            </a:stretch>
          </p:blipFill>
          <p:spPr>
            <a:xfrm>
              <a:off x="6425776" y="5227686"/>
              <a:ext cx="1465579" cy="696513"/>
            </a:xfrm>
            <a:prstGeom prst="rect">
              <a:avLst/>
            </a:prstGeom>
          </p:spPr>
        </p:pic>
        <p:sp>
          <p:nvSpPr>
            <p:cNvPr id="55" name="TextBox 54"/>
            <p:cNvSpPr txBox="1"/>
            <p:nvPr/>
          </p:nvSpPr>
          <p:spPr>
            <a:xfrm>
              <a:off x="6407580" y="6060527"/>
              <a:ext cx="1126299" cy="369332"/>
            </a:xfrm>
            <a:prstGeom prst="rect">
              <a:avLst/>
            </a:prstGeom>
            <a:noFill/>
          </p:spPr>
          <p:txBody>
            <a:bodyPr wrap="none" rtlCol="0">
              <a:spAutoFit/>
            </a:bodyPr>
            <a:lstStyle/>
            <a:p>
              <a:r>
                <a:rPr lang="en-US" dirty="0" smtClean="0"/>
                <a:t>OPEN edX</a:t>
              </a:r>
              <a:endParaRPr lang="en-US" dirty="0"/>
            </a:p>
          </p:txBody>
        </p:sp>
      </p:grpSp>
      <p:grpSp>
        <p:nvGrpSpPr>
          <p:cNvPr id="64" name="Group 63"/>
          <p:cNvGrpSpPr/>
          <p:nvPr/>
        </p:nvGrpSpPr>
        <p:grpSpPr>
          <a:xfrm>
            <a:off x="7672640" y="5183353"/>
            <a:ext cx="1622155" cy="1234051"/>
            <a:chOff x="8646669" y="5170330"/>
            <a:chExt cx="1621733" cy="1234051"/>
          </a:xfrm>
        </p:grpSpPr>
        <p:pic>
          <p:nvPicPr>
            <p:cNvPr id="62" name="Picture 61"/>
            <p:cNvPicPr>
              <a:picLocks noChangeAspect="1"/>
            </p:cNvPicPr>
            <p:nvPr/>
          </p:nvPicPr>
          <p:blipFill>
            <a:blip r:embed="rId14"/>
            <a:stretch>
              <a:fillRect/>
            </a:stretch>
          </p:blipFill>
          <p:spPr>
            <a:xfrm>
              <a:off x="9014955" y="5170330"/>
              <a:ext cx="778302" cy="790856"/>
            </a:xfrm>
            <a:prstGeom prst="rect">
              <a:avLst/>
            </a:prstGeom>
          </p:spPr>
        </p:pic>
        <p:sp>
          <p:nvSpPr>
            <p:cNvPr id="63" name="TextBox 62"/>
            <p:cNvSpPr txBox="1"/>
            <p:nvPr/>
          </p:nvSpPr>
          <p:spPr>
            <a:xfrm>
              <a:off x="8646669" y="6035049"/>
              <a:ext cx="1621733" cy="369332"/>
            </a:xfrm>
            <a:prstGeom prst="rect">
              <a:avLst/>
            </a:prstGeom>
            <a:noFill/>
          </p:spPr>
          <p:txBody>
            <a:bodyPr wrap="none" rtlCol="0">
              <a:spAutoFit/>
            </a:bodyPr>
            <a:lstStyle/>
            <a:p>
              <a:r>
                <a:rPr lang="en-US" dirty="0" err="1" smtClean="0"/>
                <a:t>MoodleMobile</a:t>
              </a:r>
              <a:endParaRPr lang="en-US" dirty="0"/>
            </a:p>
          </p:txBody>
        </p:sp>
      </p:grpSp>
      <p:pic>
        <p:nvPicPr>
          <p:cNvPr id="65" name="Picture 64" descr="monitor copy.pdf"/>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662135" y="3636780"/>
            <a:ext cx="2642974" cy="1528381"/>
          </a:xfrm>
          <a:prstGeom prst="rect">
            <a:avLst/>
          </a:prstGeom>
        </p:spPr>
      </p:pic>
      <p:sp>
        <p:nvSpPr>
          <p:cNvPr id="66" name="Rectangle 65"/>
          <p:cNvSpPr/>
          <p:nvPr/>
        </p:nvSpPr>
        <p:spPr>
          <a:xfrm>
            <a:off x="10036444" y="2999458"/>
            <a:ext cx="1905057" cy="634978"/>
          </a:xfrm>
          <a:prstGeom prst="rect">
            <a:avLst/>
          </a:prstGeom>
          <a:solidFill>
            <a:srgbClr val="101F2D"/>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Monitor, Evaluate</a:t>
            </a:r>
            <a:endParaRPr lang="en-US" dirty="0"/>
          </a:p>
        </p:txBody>
      </p:sp>
      <p:grpSp>
        <p:nvGrpSpPr>
          <p:cNvPr id="69" name="Group 68"/>
          <p:cNvGrpSpPr/>
          <p:nvPr/>
        </p:nvGrpSpPr>
        <p:grpSpPr>
          <a:xfrm>
            <a:off x="10323425" y="3794491"/>
            <a:ext cx="1307386" cy="1839515"/>
            <a:chOff x="10320736" y="3794490"/>
            <a:chExt cx="1307046" cy="1839515"/>
          </a:xfrm>
        </p:grpSpPr>
        <p:pic>
          <p:nvPicPr>
            <p:cNvPr id="67" name="Picture 66"/>
            <p:cNvPicPr>
              <a:picLocks noChangeAspect="1"/>
            </p:cNvPicPr>
            <p:nvPr/>
          </p:nvPicPr>
          <p:blipFill>
            <a:blip r:embed="rId16"/>
            <a:stretch>
              <a:fillRect/>
            </a:stretch>
          </p:blipFill>
          <p:spPr>
            <a:xfrm>
              <a:off x="10320736" y="3794490"/>
              <a:ext cx="1307046" cy="813444"/>
            </a:xfrm>
            <a:prstGeom prst="rect">
              <a:avLst/>
            </a:prstGeom>
          </p:spPr>
        </p:pic>
        <p:sp>
          <p:nvSpPr>
            <p:cNvPr id="68" name="TextBox 67"/>
            <p:cNvSpPr txBox="1"/>
            <p:nvPr/>
          </p:nvSpPr>
          <p:spPr>
            <a:xfrm>
              <a:off x="10468702" y="5264673"/>
              <a:ext cx="928430" cy="369332"/>
            </a:xfrm>
            <a:prstGeom prst="rect">
              <a:avLst/>
            </a:prstGeom>
            <a:noFill/>
          </p:spPr>
          <p:txBody>
            <a:bodyPr wrap="none" rtlCol="0">
              <a:spAutoFit/>
            </a:bodyPr>
            <a:lstStyle/>
            <a:p>
              <a:r>
                <a:rPr lang="en-US" dirty="0" smtClean="0"/>
                <a:t>Tableau</a:t>
              </a:r>
              <a:endParaRPr lang="en-US" dirty="0"/>
            </a:p>
          </p:txBody>
        </p:sp>
      </p:grpSp>
      <p:grpSp>
        <p:nvGrpSpPr>
          <p:cNvPr id="72" name="Group 71"/>
          <p:cNvGrpSpPr/>
          <p:nvPr/>
        </p:nvGrpSpPr>
        <p:grpSpPr>
          <a:xfrm>
            <a:off x="10323425" y="3774603"/>
            <a:ext cx="1307386" cy="1846844"/>
            <a:chOff x="10320736" y="3787161"/>
            <a:chExt cx="1307046" cy="1846844"/>
          </a:xfrm>
        </p:grpSpPr>
        <p:pic>
          <p:nvPicPr>
            <p:cNvPr id="70" name="Picture 69"/>
            <p:cNvPicPr>
              <a:picLocks noChangeAspect="1"/>
            </p:cNvPicPr>
            <p:nvPr/>
          </p:nvPicPr>
          <p:blipFill>
            <a:blip r:embed="rId17"/>
            <a:stretch>
              <a:fillRect/>
            </a:stretch>
          </p:blipFill>
          <p:spPr>
            <a:xfrm>
              <a:off x="10320736" y="3787161"/>
              <a:ext cx="1307046" cy="820773"/>
            </a:xfrm>
            <a:prstGeom prst="rect">
              <a:avLst/>
            </a:prstGeom>
          </p:spPr>
        </p:pic>
        <p:sp>
          <p:nvSpPr>
            <p:cNvPr id="71" name="TextBox 70"/>
            <p:cNvSpPr txBox="1"/>
            <p:nvPr/>
          </p:nvSpPr>
          <p:spPr>
            <a:xfrm>
              <a:off x="10601720" y="5264673"/>
              <a:ext cx="662615" cy="369332"/>
            </a:xfrm>
            <a:prstGeom prst="rect">
              <a:avLst/>
            </a:prstGeom>
            <a:noFill/>
          </p:spPr>
          <p:txBody>
            <a:bodyPr wrap="none" rtlCol="0">
              <a:spAutoFit/>
            </a:bodyPr>
            <a:lstStyle/>
            <a:p>
              <a:r>
                <a:rPr lang="en-US" dirty="0" smtClean="0"/>
                <a:t>Excel</a:t>
              </a:r>
              <a:endParaRPr lang="en-US" dirty="0"/>
            </a:p>
          </p:txBody>
        </p:sp>
      </p:grpSp>
      <p:grpSp>
        <p:nvGrpSpPr>
          <p:cNvPr id="75" name="Group 74"/>
          <p:cNvGrpSpPr/>
          <p:nvPr/>
        </p:nvGrpSpPr>
        <p:grpSpPr>
          <a:xfrm>
            <a:off x="10111280" y="3812371"/>
            <a:ext cx="1562741" cy="1805233"/>
            <a:chOff x="10108647" y="3830041"/>
            <a:chExt cx="1562334" cy="1805233"/>
          </a:xfrm>
        </p:grpSpPr>
        <p:pic>
          <p:nvPicPr>
            <p:cNvPr id="73" name="Picture 72"/>
            <p:cNvPicPr>
              <a:picLocks noChangeAspect="1"/>
            </p:cNvPicPr>
            <p:nvPr/>
          </p:nvPicPr>
          <p:blipFill>
            <a:blip r:embed="rId18"/>
            <a:stretch>
              <a:fillRect/>
            </a:stretch>
          </p:blipFill>
          <p:spPr>
            <a:xfrm>
              <a:off x="10320736" y="3830041"/>
              <a:ext cx="1350245" cy="740905"/>
            </a:xfrm>
            <a:prstGeom prst="rect">
              <a:avLst/>
            </a:prstGeom>
          </p:spPr>
        </p:pic>
        <p:sp>
          <p:nvSpPr>
            <p:cNvPr id="74" name="TextBox 73"/>
            <p:cNvSpPr txBox="1"/>
            <p:nvPr/>
          </p:nvSpPr>
          <p:spPr>
            <a:xfrm>
              <a:off x="10108647" y="5265942"/>
              <a:ext cx="1505148" cy="369332"/>
            </a:xfrm>
            <a:prstGeom prst="rect">
              <a:avLst/>
            </a:prstGeom>
            <a:noFill/>
          </p:spPr>
          <p:txBody>
            <a:bodyPr wrap="none" rtlCol="0">
              <a:spAutoFit/>
            </a:bodyPr>
            <a:lstStyle/>
            <a:p>
              <a:r>
                <a:rPr lang="en-US" dirty="0" smtClean="0"/>
                <a:t>Google Charts</a:t>
              </a:r>
              <a:endParaRPr lang="en-US" dirty="0"/>
            </a:p>
          </p:txBody>
        </p:sp>
      </p:grpSp>
      <p:sp>
        <p:nvSpPr>
          <p:cNvPr id="76" name="TextBox 75"/>
          <p:cNvSpPr txBox="1"/>
          <p:nvPr/>
        </p:nvSpPr>
        <p:spPr>
          <a:xfrm>
            <a:off x="100515" y="5313939"/>
            <a:ext cx="1499805" cy="523220"/>
          </a:xfrm>
          <a:prstGeom prst="rect">
            <a:avLst/>
          </a:prstGeom>
          <a:noFill/>
        </p:spPr>
        <p:txBody>
          <a:bodyPr wrap="none" rtlCol="0">
            <a:spAutoFit/>
          </a:bodyPr>
          <a:lstStyle/>
          <a:p>
            <a:r>
              <a:rPr lang="en-US" sz="2800" b="1" dirty="0" smtClean="0">
                <a:solidFill>
                  <a:schemeClr val="tx2"/>
                </a:solidFill>
              </a:rPr>
              <a:t>Products</a:t>
            </a:r>
            <a:endParaRPr lang="en-US" sz="2800" b="1" dirty="0">
              <a:solidFill>
                <a:schemeClr val="tx2"/>
              </a:solidFill>
            </a:endParaRPr>
          </a:p>
        </p:txBody>
      </p:sp>
      <p:pic>
        <p:nvPicPr>
          <p:cNvPr id="77" name="Picture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760739" y="365128"/>
            <a:ext cx="3746500"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41" name="Group 40"/>
          <p:cNvGrpSpPr/>
          <p:nvPr/>
        </p:nvGrpSpPr>
        <p:grpSpPr>
          <a:xfrm>
            <a:off x="5491941" y="5190800"/>
            <a:ext cx="1083524" cy="1235538"/>
            <a:chOff x="6564235" y="5190800"/>
            <a:chExt cx="1083242" cy="1235538"/>
          </a:xfrm>
        </p:grpSpPr>
        <p:pic>
          <p:nvPicPr>
            <p:cNvPr id="23" name="Picture 22"/>
            <p:cNvPicPr>
              <a:picLocks noChangeAspect="1"/>
            </p:cNvPicPr>
            <p:nvPr/>
          </p:nvPicPr>
          <p:blipFill>
            <a:blip r:embed="rId20"/>
            <a:stretch>
              <a:fillRect/>
            </a:stretch>
          </p:blipFill>
          <p:spPr>
            <a:xfrm>
              <a:off x="6564235" y="5190800"/>
              <a:ext cx="1033918" cy="794585"/>
            </a:xfrm>
            <a:prstGeom prst="rect">
              <a:avLst/>
            </a:prstGeom>
          </p:spPr>
        </p:pic>
        <p:sp>
          <p:nvSpPr>
            <p:cNvPr id="27" name="TextBox 26"/>
            <p:cNvSpPr txBox="1"/>
            <p:nvPr/>
          </p:nvSpPr>
          <p:spPr>
            <a:xfrm>
              <a:off x="6705730" y="6057006"/>
              <a:ext cx="941747" cy="369332"/>
            </a:xfrm>
            <a:prstGeom prst="rect">
              <a:avLst/>
            </a:prstGeom>
            <a:noFill/>
          </p:spPr>
          <p:txBody>
            <a:bodyPr wrap="none" rtlCol="0">
              <a:spAutoFit/>
            </a:bodyPr>
            <a:lstStyle/>
            <a:p>
              <a:r>
                <a:rPr lang="en-US" dirty="0" smtClean="0"/>
                <a:t>Moodle</a:t>
              </a:r>
              <a:endParaRPr lang="en-US" dirty="0"/>
            </a:p>
          </p:txBody>
        </p:sp>
      </p:grpSp>
      <p:grpSp>
        <p:nvGrpSpPr>
          <p:cNvPr id="61" name="Group 60"/>
          <p:cNvGrpSpPr/>
          <p:nvPr/>
        </p:nvGrpSpPr>
        <p:grpSpPr>
          <a:xfrm>
            <a:off x="7577594" y="5178467"/>
            <a:ext cx="1404764" cy="1215644"/>
            <a:chOff x="10502662" y="5130544"/>
            <a:chExt cx="1404398" cy="1215644"/>
          </a:xfrm>
        </p:grpSpPr>
        <p:pic>
          <p:nvPicPr>
            <p:cNvPr id="59" name="Picture 58"/>
            <p:cNvPicPr>
              <a:picLocks noChangeAspect="1"/>
            </p:cNvPicPr>
            <p:nvPr/>
          </p:nvPicPr>
          <p:blipFill>
            <a:blip r:embed="rId21"/>
            <a:stretch>
              <a:fillRect/>
            </a:stretch>
          </p:blipFill>
          <p:spPr>
            <a:xfrm>
              <a:off x="10733343" y="5130544"/>
              <a:ext cx="1070940" cy="810313"/>
            </a:xfrm>
            <a:prstGeom prst="rect">
              <a:avLst/>
            </a:prstGeom>
          </p:spPr>
        </p:pic>
        <p:sp>
          <p:nvSpPr>
            <p:cNvPr id="60" name="TextBox 59"/>
            <p:cNvSpPr txBox="1"/>
            <p:nvPr/>
          </p:nvSpPr>
          <p:spPr>
            <a:xfrm>
              <a:off x="10502662" y="5976856"/>
              <a:ext cx="1404398" cy="369332"/>
            </a:xfrm>
            <a:prstGeom prst="rect">
              <a:avLst/>
            </a:prstGeom>
            <a:noFill/>
          </p:spPr>
          <p:txBody>
            <a:bodyPr wrap="none" rtlCol="0">
              <a:spAutoFit/>
            </a:bodyPr>
            <a:lstStyle/>
            <a:p>
              <a:r>
                <a:rPr lang="en-US" dirty="0" err="1" smtClean="0"/>
                <a:t>OppiaMobile</a:t>
              </a:r>
              <a:endParaRPr lang="en-US" dirty="0"/>
            </a:p>
          </p:txBody>
        </p:sp>
      </p:grpSp>
    </p:spTree>
    <p:extLst>
      <p:ext uri="{BB962C8B-B14F-4D97-AF65-F5344CB8AC3E}">
        <p14:creationId xmlns:p14="http://schemas.microsoft.com/office/powerpoint/2010/main" val="176909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dissolv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dissolv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dissolve">
                                      <p:cBhvr>
                                        <p:cTn id="17" dur="5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dissolve">
                                      <p:cBhvr>
                                        <p:cTn id="22" dur="500"/>
                                        <p:tgtEl>
                                          <p:spTgt spid="7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nodeType="clickEffect">
                                  <p:stCondLst>
                                    <p:cond delay="0"/>
                                  </p:stCondLst>
                                  <p:childTnLst>
                                    <p:animEffect transition="out" filter="dissolve">
                                      <p:cBhvr>
                                        <p:cTn id="26" dur="500"/>
                                        <p:tgtEl>
                                          <p:spTgt spid="53"/>
                                        </p:tgtEl>
                                      </p:cBhvr>
                                    </p:animEffect>
                                    <p:set>
                                      <p:cBhvr>
                                        <p:cTn id="27" dur="1" fill="hold">
                                          <p:stCondLst>
                                            <p:cond delay="499"/>
                                          </p:stCondLst>
                                        </p:cTn>
                                        <p:tgtEl>
                                          <p:spTgt spid="53"/>
                                        </p:tgtEl>
                                        <p:attrNameLst>
                                          <p:attrName>style.visibility</p:attrName>
                                        </p:attrNameLst>
                                      </p:cBhvr>
                                      <p:to>
                                        <p:strVal val="hidden"/>
                                      </p:to>
                                    </p:set>
                                  </p:childTnLst>
                                </p:cTn>
                              </p:par>
                              <p:par>
                                <p:cTn id="28" presetID="9" presetClass="exit" presetSubtype="0" fill="hold" nodeType="withEffect">
                                  <p:stCondLst>
                                    <p:cond delay="0"/>
                                  </p:stCondLst>
                                  <p:childTnLst>
                                    <p:animEffect transition="out" filter="dissolve">
                                      <p:cBhvr>
                                        <p:cTn id="29" dur="500"/>
                                        <p:tgtEl>
                                          <p:spTgt spid="41"/>
                                        </p:tgtEl>
                                      </p:cBhvr>
                                    </p:animEffect>
                                    <p:set>
                                      <p:cBhvr>
                                        <p:cTn id="30" dur="1" fill="hold">
                                          <p:stCondLst>
                                            <p:cond delay="499"/>
                                          </p:stCondLst>
                                        </p:cTn>
                                        <p:tgtEl>
                                          <p:spTgt spid="41"/>
                                        </p:tgtEl>
                                        <p:attrNameLst>
                                          <p:attrName>style.visibility</p:attrName>
                                        </p:attrNameLst>
                                      </p:cBhvr>
                                      <p:to>
                                        <p:strVal val="hidden"/>
                                      </p:to>
                                    </p:set>
                                  </p:childTnLst>
                                </p:cTn>
                              </p:par>
                              <p:par>
                                <p:cTn id="31" presetID="9" presetClass="exit" presetSubtype="0" fill="hold" nodeType="withEffect">
                                  <p:stCondLst>
                                    <p:cond delay="0"/>
                                  </p:stCondLst>
                                  <p:childTnLst>
                                    <p:animEffect transition="out" filter="dissolve">
                                      <p:cBhvr>
                                        <p:cTn id="32" dur="500"/>
                                        <p:tgtEl>
                                          <p:spTgt spid="61"/>
                                        </p:tgtEl>
                                      </p:cBhvr>
                                    </p:animEffect>
                                    <p:set>
                                      <p:cBhvr>
                                        <p:cTn id="33" dur="1" fill="hold">
                                          <p:stCondLst>
                                            <p:cond delay="499"/>
                                          </p:stCondLst>
                                        </p:cTn>
                                        <p:tgtEl>
                                          <p:spTgt spid="61"/>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nodeType="clickEffect">
                                  <p:stCondLst>
                                    <p:cond delay="0"/>
                                  </p:stCondLst>
                                  <p:childTnLst>
                                    <p:animEffect transition="out" filter="dissolve">
                                      <p:cBhvr>
                                        <p:cTn id="37" dur="500"/>
                                        <p:tgtEl>
                                          <p:spTgt spid="75"/>
                                        </p:tgtEl>
                                      </p:cBhvr>
                                    </p:animEffect>
                                    <p:set>
                                      <p:cBhvr>
                                        <p:cTn id="38" dur="1" fill="hold">
                                          <p:stCondLst>
                                            <p:cond delay="499"/>
                                          </p:stCondLst>
                                        </p:cTn>
                                        <p:tgtEl>
                                          <p:spTgt spid="7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dissolve">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dissolve">
                                      <p:cBhvr>
                                        <p:cTn id="48" dur="500"/>
                                        <p:tgtEl>
                                          <p:spTgt spid="41"/>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dissolve">
                                      <p:cBhvr>
                                        <p:cTn id="53" dur="500"/>
                                        <p:tgtEl>
                                          <p:spTgt spid="64"/>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dissolve">
                                      <p:cBhvr>
                                        <p:cTn id="58" dur="500"/>
                                        <p:tgtEl>
                                          <p:spTgt spid="72"/>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xit" presetSubtype="0" fill="hold" nodeType="clickEffect">
                                  <p:stCondLst>
                                    <p:cond delay="0"/>
                                  </p:stCondLst>
                                  <p:childTnLst>
                                    <p:animEffect transition="out" filter="dissolve">
                                      <p:cBhvr>
                                        <p:cTn id="62" dur="500"/>
                                        <p:tgtEl>
                                          <p:spTgt spid="49"/>
                                        </p:tgtEl>
                                      </p:cBhvr>
                                    </p:animEffect>
                                    <p:set>
                                      <p:cBhvr>
                                        <p:cTn id="63" dur="1" fill="hold">
                                          <p:stCondLst>
                                            <p:cond delay="499"/>
                                          </p:stCondLst>
                                        </p:cTn>
                                        <p:tgtEl>
                                          <p:spTgt spid="49"/>
                                        </p:tgtEl>
                                        <p:attrNameLst>
                                          <p:attrName>style.visibility</p:attrName>
                                        </p:attrNameLst>
                                      </p:cBhvr>
                                      <p:to>
                                        <p:strVal val="hidden"/>
                                      </p:to>
                                    </p:set>
                                  </p:childTnLst>
                                </p:cTn>
                              </p:par>
                              <p:par>
                                <p:cTn id="64" presetID="9" presetClass="exit" presetSubtype="0" fill="hold" nodeType="withEffect">
                                  <p:stCondLst>
                                    <p:cond delay="0"/>
                                  </p:stCondLst>
                                  <p:childTnLst>
                                    <p:animEffect transition="out" filter="dissolve">
                                      <p:cBhvr>
                                        <p:cTn id="65" dur="500"/>
                                        <p:tgtEl>
                                          <p:spTgt spid="41"/>
                                        </p:tgtEl>
                                      </p:cBhvr>
                                    </p:animEffect>
                                    <p:set>
                                      <p:cBhvr>
                                        <p:cTn id="66" dur="1" fill="hold">
                                          <p:stCondLst>
                                            <p:cond delay="499"/>
                                          </p:stCondLst>
                                        </p:cTn>
                                        <p:tgtEl>
                                          <p:spTgt spid="41"/>
                                        </p:tgtEl>
                                        <p:attrNameLst>
                                          <p:attrName>style.visibility</p:attrName>
                                        </p:attrNameLst>
                                      </p:cBhvr>
                                      <p:to>
                                        <p:strVal val="hidden"/>
                                      </p:to>
                                    </p:set>
                                  </p:childTnLst>
                                </p:cTn>
                              </p:par>
                              <p:par>
                                <p:cTn id="67" presetID="9" presetClass="exit" presetSubtype="0" fill="hold" nodeType="withEffect">
                                  <p:stCondLst>
                                    <p:cond delay="0"/>
                                  </p:stCondLst>
                                  <p:childTnLst>
                                    <p:animEffect transition="out" filter="dissolve">
                                      <p:cBhvr>
                                        <p:cTn id="68" dur="500"/>
                                        <p:tgtEl>
                                          <p:spTgt spid="64"/>
                                        </p:tgtEl>
                                      </p:cBhvr>
                                    </p:animEffect>
                                    <p:set>
                                      <p:cBhvr>
                                        <p:cTn id="69" dur="1" fill="hold">
                                          <p:stCondLst>
                                            <p:cond delay="499"/>
                                          </p:stCondLst>
                                        </p:cTn>
                                        <p:tgtEl>
                                          <p:spTgt spid="64"/>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9" presetClass="exit" presetSubtype="0" fill="hold" nodeType="clickEffect">
                                  <p:stCondLst>
                                    <p:cond delay="0"/>
                                  </p:stCondLst>
                                  <p:childTnLst>
                                    <p:animEffect transition="out" filter="dissolve">
                                      <p:cBhvr>
                                        <p:cTn id="73" dur="500"/>
                                        <p:tgtEl>
                                          <p:spTgt spid="72"/>
                                        </p:tgtEl>
                                      </p:cBhvr>
                                    </p:animEffect>
                                    <p:set>
                                      <p:cBhvr>
                                        <p:cTn id="74" dur="1" fill="hold">
                                          <p:stCondLst>
                                            <p:cond delay="499"/>
                                          </p:stCondLst>
                                        </p:cTn>
                                        <p:tgtEl>
                                          <p:spTgt spid="72"/>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nodeType="click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dissolve">
                                      <p:cBhvr>
                                        <p:cTn id="79" dur="500"/>
                                        <p:tgtEl>
                                          <p:spTgt spid="42"/>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dissolve">
                                      <p:cBhvr>
                                        <p:cTn id="84" dur="500"/>
                                        <p:tgtEl>
                                          <p:spTgt spid="56"/>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nodeType="click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dissolve">
                                      <p:cBhvr>
                                        <p:cTn id="89" dur="500"/>
                                        <p:tgtEl>
                                          <p:spTgt spid="43"/>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ntr" presetSubtype="0" fill="hold" nodeType="clickEffect">
                                  <p:stCondLst>
                                    <p:cond delay="0"/>
                                  </p:stCondLst>
                                  <p:childTnLst>
                                    <p:set>
                                      <p:cBhvr>
                                        <p:cTn id="93" dur="1" fill="hold">
                                          <p:stCondLst>
                                            <p:cond delay="0"/>
                                          </p:stCondLst>
                                        </p:cTn>
                                        <p:tgtEl>
                                          <p:spTgt spid="69"/>
                                        </p:tgtEl>
                                        <p:attrNameLst>
                                          <p:attrName>style.visibility</p:attrName>
                                        </p:attrNameLst>
                                      </p:cBhvr>
                                      <p:to>
                                        <p:strVal val="visible"/>
                                      </p:to>
                                    </p:set>
                                    <p:animEffect transition="in" filter="dissolve">
                                      <p:cBhvr>
                                        <p:cTn id="94" dur="500"/>
                                        <p:tgtEl>
                                          <p:spTgt spid="69"/>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xit" presetSubtype="0" fill="hold" nodeType="clickEffect">
                                  <p:stCondLst>
                                    <p:cond delay="0"/>
                                  </p:stCondLst>
                                  <p:childTnLst>
                                    <p:animEffect transition="out" filter="dissolve">
                                      <p:cBhvr>
                                        <p:cTn id="98" dur="500"/>
                                        <p:tgtEl>
                                          <p:spTgt spid="42"/>
                                        </p:tgtEl>
                                      </p:cBhvr>
                                    </p:animEffect>
                                    <p:set>
                                      <p:cBhvr>
                                        <p:cTn id="99" dur="1" fill="hold">
                                          <p:stCondLst>
                                            <p:cond delay="499"/>
                                          </p:stCondLst>
                                        </p:cTn>
                                        <p:tgtEl>
                                          <p:spTgt spid="42"/>
                                        </p:tgtEl>
                                        <p:attrNameLst>
                                          <p:attrName>style.visibility</p:attrName>
                                        </p:attrNameLst>
                                      </p:cBhvr>
                                      <p:to>
                                        <p:strVal val="hidden"/>
                                      </p:to>
                                    </p:set>
                                  </p:childTnLst>
                                </p:cTn>
                              </p:par>
                              <p:par>
                                <p:cTn id="100" presetID="9" presetClass="exit" presetSubtype="0" fill="hold" nodeType="withEffect">
                                  <p:stCondLst>
                                    <p:cond delay="0"/>
                                  </p:stCondLst>
                                  <p:childTnLst>
                                    <p:animEffect transition="out" filter="dissolve">
                                      <p:cBhvr>
                                        <p:cTn id="101" dur="500"/>
                                        <p:tgtEl>
                                          <p:spTgt spid="56"/>
                                        </p:tgtEl>
                                      </p:cBhvr>
                                    </p:animEffect>
                                    <p:set>
                                      <p:cBhvr>
                                        <p:cTn id="102" dur="1" fill="hold">
                                          <p:stCondLst>
                                            <p:cond delay="499"/>
                                          </p:stCondLst>
                                        </p:cTn>
                                        <p:tgtEl>
                                          <p:spTgt spid="56"/>
                                        </p:tgtEl>
                                        <p:attrNameLst>
                                          <p:attrName>style.visibility</p:attrName>
                                        </p:attrNameLst>
                                      </p:cBhvr>
                                      <p:to>
                                        <p:strVal val="hidden"/>
                                      </p:to>
                                    </p:set>
                                  </p:childTnLst>
                                </p:cTn>
                              </p:par>
                              <p:par>
                                <p:cTn id="103" presetID="9" presetClass="exit" presetSubtype="0" fill="hold" nodeType="withEffect">
                                  <p:stCondLst>
                                    <p:cond delay="0"/>
                                  </p:stCondLst>
                                  <p:childTnLst>
                                    <p:animEffect transition="out" filter="dissolve">
                                      <p:cBhvr>
                                        <p:cTn id="104" dur="500"/>
                                        <p:tgtEl>
                                          <p:spTgt spid="43"/>
                                        </p:tgtEl>
                                      </p:cBhvr>
                                    </p:animEffect>
                                    <p:set>
                                      <p:cBhvr>
                                        <p:cTn id="105" dur="1" fill="hold">
                                          <p:stCondLst>
                                            <p:cond delay="499"/>
                                          </p:stCondLst>
                                        </p:cTn>
                                        <p:tgtEl>
                                          <p:spTgt spid="43"/>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9" presetClass="exit" presetSubtype="0" fill="hold" nodeType="clickEffect">
                                  <p:stCondLst>
                                    <p:cond delay="0"/>
                                  </p:stCondLst>
                                  <p:childTnLst>
                                    <p:animEffect transition="out" filter="dissolve">
                                      <p:cBhvr>
                                        <p:cTn id="109" dur="500"/>
                                        <p:tgtEl>
                                          <p:spTgt spid="69"/>
                                        </p:tgtEl>
                                      </p:cBhvr>
                                    </p:animEffect>
                                    <p:set>
                                      <p:cBhvr>
                                        <p:cTn id="110" dur="1" fill="hold">
                                          <p:stCondLst>
                                            <p:cond delay="499"/>
                                          </p:stCondLst>
                                        </p:cTn>
                                        <p:tgtEl>
                                          <p:spTgt spid="69"/>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9" presetClass="entr" presetSubtype="0" fill="hold" nodeType="clickEffect">
                                  <p:stCondLst>
                                    <p:cond delay="0"/>
                                  </p:stCondLst>
                                  <p:childTnLst>
                                    <p:set>
                                      <p:cBhvr>
                                        <p:cTn id="114" dur="1" fill="hold">
                                          <p:stCondLst>
                                            <p:cond delay="0"/>
                                          </p:stCondLst>
                                        </p:cTn>
                                        <p:tgtEl>
                                          <p:spTgt spid="77"/>
                                        </p:tgtEl>
                                        <p:attrNameLst>
                                          <p:attrName>style.visibility</p:attrName>
                                        </p:attrNameLst>
                                      </p:cBhvr>
                                      <p:to>
                                        <p:strVal val="visible"/>
                                      </p:to>
                                    </p:set>
                                    <p:animEffect transition="in" filter="dissolve">
                                      <p:cBhvr>
                                        <p:cTn id="115" dur="500"/>
                                        <p:tgtEl>
                                          <p:spTgt spid="77"/>
                                        </p:tgtEl>
                                      </p:cBhvr>
                                    </p:animEffect>
                                  </p:childTnLst>
                                </p:cTn>
                              </p:par>
                            </p:childTnLst>
                          </p:cTn>
                        </p:par>
                      </p:childTnLst>
                    </p:cTn>
                  </p:par>
                  <p:par>
                    <p:cTn id="116" fill="hold">
                      <p:stCondLst>
                        <p:cond delay="indefinite"/>
                      </p:stCondLst>
                      <p:childTnLst>
                        <p:par>
                          <p:cTn id="117" fill="hold">
                            <p:stCondLst>
                              <p:cond delay="0"/>
                            </p:stCondLst>
                            <p:childTnLst>
                              <p:par>
                                <p:cTn id="118" presetID="9" presetClass="entr" presetSubtype="0" fill="hold" nodeType="click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dissolve">
                                      <p:cBhvr>
                                        <p:cTn id="120" dur="500"/>
                                        <p:tgtEl>
                                          <p:spTgt spid="61"/>
                                        </p:tgtEl>
                                      </p:cBhvr>
                                    </p:animEffect>
                                  </p:childTnLst>
                                </p:cTn>
                              </p:par>
                              <p:par>
                                <p:cTn id="121" presetID="9" presetClass="entr" presetSubtype="0" fill="hold" nodeType="withEffect">
                                  <p:stCondLst>
                                    <p:cond delay="0"/>
                                  </p:stCondLst>
                                  <p:childTnLst>
                                    <p:set>
                                      <p:cBhvr>
                                        <p:cTn id="122" dur="1" fill="hold">
                                          <p:stCondLst>
                                            <p:cond delay="0"/>
                                          </p:stCondLst>
                                        </p:cTn>
                                        <p:tgtEl>
                                          <p:spTgt spid="41"/>
                                        </p:tgtEl>
                                        <p:attrNameLst>
                                          <p:attrName>style.visibility</p:attrName>
                                        </p:attrNameLst>
                                      </p:cBhvr>
                                      <p:to>
                                        <p:strVal val="visible"/>
                                      </p:to>
                                    </p:set>
                                    <p:animEffect transition="in" filter="dissolve">
                                      <p:cBhvr>
                                        <p:cTn id="123" dur="500"/>
                                        <p:tgtEl>
                                          <p:spTgt spid="41"/>
                                        </p:tgtEl>
                                      </p:cBhvr>
                                    </p:animEffect>
                                  </p:childTnLst>
                                </p:cTn>
                              </p:par>
                              <p:par>
                                <p:cTn id="124" presetID="9" presetClass="entr" presetSubtype="0" fill="hold" nodeType="withEffect">
                                  <p:stCondLst>
                                    <p:cond delay="0"/>
                                  </p:stCondLst>
                                  <p:childTnLst>
                                    <p:set>
                                      <p:cBhvr>
                                        <p:cTn id="125" dur="1" fill="hold">
                                          <p:stCondLst>
                                            <p:cond delay="0"/>
                                          </p:stCondLst>
                                        </p:cTn>
                                        <p:tgtEl>
                                          <p:spTgt spid="53"/>
                                        </p:tgtEl>
                                        <p:attrNameLst>
                                          <p:attrName>style.visibility</p:attrName>
                                        </p:attrNameLst>
                                      </p:cBhvr>
                                      <p:to>
                                        <p:strVal val="visible"/>
                                      </p:to>
                                    </p:set>
                                    <p:animEffect transition="in" filter="dissolve">
                                      <p:cBhvr>
                                        <p:cTn id="126" dur="500"/>
                                        <p:tgtEl>
                                          <p:spTgt spid="53"/>
                                        </p:tgtEl>
                                      </p:cBhvr>
                                    </p:animEffect>
                                  </p:childTnLst>
                                </p:cTn>
                              </p:par>
                              <p:par>
                                <p:cTn id="127" presetID="9" presetClass="entr" presetSubtype="0" fill="hold" nodeType="withEffect">
                                  <p:stCondLst>
                                    <p:cond delay="0"/>
                                  </p:stCondLst>
                                  <p:childTnLst>
                                    <p:set>
                                      <p:cBhvr>
                                        <p:cTn id="128" dur="1" fill="hold">
                                          <p:stCondLst>
                                            <p:cond delay="0"/>
                                          </p:stCondLst>
                                        </p:cTn>
                                        <p:tgtEl>
                                          <p:spTgt spid="75"/>
                                        </p:tgtEl>
                                        <p:attrNameLst>
                                          <p:attrName>style.visibility</p:attrName>
                                        </p:attrNameLst>
                                      </p:cBhvr>
                                      <p:to>
                                        <p:strVal val="visible"/>
                                      </p:to>
                                    </p:set>
                                    <p:animEffect transition="in" filter="dissolve">
                                      <p:cBhvr>
                                        <p:cTn id="12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rial"/>
                <a:cs typeface="Arial"/>
              </a:rPr>
              <a:t>User Centered Design Exercise</a:t>
            </a:r>
            <a:endParaRPr lang="en-US" dirty="0">
              <a:solidFill>
                <a:schemeClr val="tx1">
                  <a:lumMod val="65000"/>
                  <a:lumOff val="35000"/>
                </a:schemeClr>
              </a:solidFill>
              <a:latin typeface="Arial"/>
              <a:cs typeface="Arial"/>
            </a:endParaRPr>
          </a:p>
        </p:txBody>
      </p:sp>
      <p:sp>
        <p:nvSpPr>
          <p:cNvPr id="3" name="Footer Placeholder 2"/>
          <p:cNvSpPr>
            <a:spLocks noGrp="1"/>
          </p:cNvSpPr>
          <p:nvPr>
            <p:ph type="ftr" sz="quarter" idx="11"/>
          </p:nvPr>
        </p:nvSpPr>
        <p:spPr>
          <a:xfrm>
            <a:off x="-54669" y="6491543"/>
            <a:ext cx="12192000" cy="365125"/>
          </a:xfrm>
        </p:spPr>
        <p:txBody>
          <a:bodyPr/>
          <a:lstStyle/>
          <a:p>
            <a:endParaRPr lang="en-US" dirty="0"/>
          </a:p>
        </p:txBody>
      </p:sp>
    </p:spTree>
    <p:extLst>
      <p:ext uri="{BB962C8B-B14F-4D97-AF65-F5344CB8AC3E}">
        <p14:creationId xmlns:p14="http://schemas.microsoft.com/office/powerpoint/2010/main" val="3086142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23997" y="150848"/>
            <a:ext cx="6988005" cy="707886"/>
          </a:xfrm>
          <a:prstGeom prst="rect">
            <a:avLst/>
          </a:prstGeom>
          <a:noFill/>
        </p:spPr>
        <p:txBody>
          <a:bodyPr wrap="square" rtlCol="0">
            <a:spAutoFit/>
          </a:bodyPr>
          <a:lstStyle/>
          <a:p>
            <a:pPr algn="ctr"/>
            <a:r>
              <a:rPr lang="en-US" sz="4000" dirty="0">
                <a:solidFill>
                  <a:srgbClr val="002060"/>
                </a:solidFill>
              </a:rPr>
              <a:t>Stage 1: Address Demand</a:t>
            </a:r>
          </a:p>
        </p:txBody>
      </p:sp>
      <p:pic>
        <p:nvPicPr>
          <p:cNvPr id="17" name="Picture 16" descr="21962531665_4de6c9eaef_z.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8634" y="1338523"/>
            <a:ext cx="4481564" cy="251387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11597" y="2659820"/>
            <a:ext cx="4744074" cy="25853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pic>
        <p:nvPicPr>
          <p:cNvPr id="19" name="Content Placeholder 5" descr="mhealth_workshop2.jpg"/>
          <p:cNvPicPr>
            <a:picLocks noGrp="1"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2332" y="4087839"/>
            <a:ext cx="4509668" cy="23874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0" name="TextBox 19"/>
          <p:cNvSpPr txBox="1"/>
          <p:nvPr/>
        </p:nvSpPr>
        <p:spPr>
          <a:xfrm>
            <a:off x="553941" y="820549"/>
            <a:ext cx="3800114" cy="523220"/>
          </a:xfrm>
          <a:prstGeom prst="rect">
            <a:avLst/>
          </a:prstGeom>
          <a:noFill/>
        </p:spPr>
        <p:txBody>
          <a:bodyPr wrap="none" rtlCol="0">
            <a:spAutoFit/>
          </a:bodyPr>
          <a:lstStyle/>
          <a:p>
            <a:r>
              <a:rPr lang="en-US" sz="2800" dirty="0" smtClean="0"/>
              <a:t>HEW Training in Ethiopia</a:t>
            </a:r>
            <a:endParaRPr lang="en-US" sz="2800" dirty="0"/>
          </a:p>
        </p:txBody>
      </p:sp>
      <p:sp>
        <p:nvSpPr>
          <p:cNvPr id="21" name="TextBox 20"/>
          <p:cNvSpPr txBox="1"/>
          <p:nvPr/>
        </p:nvSpPr>
        <p:spPr>
          <a:xfrm>
            <a:off x="5108162" y="2103627"/>
            <a:ext cx="3057948" cy="523220"/>
          </a:xfrm>
          <a:prstGeom prst="rect">
            <a:avLst/>
          </a:prstGeom>
          <a:noFill/>
        </p:spPr>
        <p:txBody>
          <a:bodyPr wrap="none" rtlCol="0">
            <a:spAutoFit/>
          </a:bodyPr>
          <a:lstStyle/>
          <a:p>
            <a:r>
              <a:rPr lang="en-US" sz="2800" dirty="0" smtClean="0"/>
              <a:t>Midwives in Nigeria</a:t>
            </a:r>
            <a:endParaRPr lang="en-US" sz="2800" dirty="0"/>
          </a:p>
        </p:txBody>
      </p:sp>
      <p:sp>
        <p:nvSpPr>
          <p:cNvPr id="22" name="TextBox 21"/>
          <p:cNvSpPr txBox="1"/>
          <p:nvPr/>
        </p:nvSpPr>
        <p:spPr>
          <a:xfrm>
            <a:off x="8792459" y="3578051"/>
            <a:ext cx="2284925" cy="523220"/>
          </a:xfrm>
          <a:prstGeom prst="rect">
            <a:avLst/>
          </a:prstGeom>
          <a:noFill/>
        </p:spPr>
        <p:txBody>
          <a:bodyPr wrap="none" rtlCol="0">
            <a:spAutoFit/>
          </a:bodyPr>
          <a:lstStyle/>
          <a:p>
            <a:r>
              <a:rPr lang="en-US" sz="2800" dirty="0" smtClean="0"/>
              <a:t>ASHAs in India</a:t>
            </a:r>
            <a:endParaRPr lang="en-US" sz="2800" dirty="0"/>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88440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82168" y="293242"/>
            <a:ext cx="6845143" cy="707886"/>
          </a:xfrm>
          <a:prstGeom prst="rect">
            <a:avLst/>
          </a:prstGeom>
          <a:noFill/>
        </p:spPr>
        <p:txBody>
          <a:bodyPr wrap="none" rtlCol="0">
            <a:spAutoFit/>
          </a:bodyPr>
          <a:lstStyle/>
          <a:p>
            <a:r>
              <a:rPr lang="en-US" sz="4000" dirty="0">
                <a:solidFill>
                  <a:srgbClr val="002060"/>
                </a:solidFill>
              </a:rPr>
              <a:t>Stage 2: Review/Create Content</a:t>
            </a:r>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79646" y="2038744"/>
            <a:ext cx="4365625" cy="3078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94496" y="2038746"/>
            <a:ext cx="4365625" cy="308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TextBox 14"/>
          <p:cNvSpPr txBox="1"/>
          <p:nvPr/>
        </p:nvSpPr>
        <p:spPr>
          <a:xfrm>
            <a:off x="463650" y="5612197"/>
            <a:ext cx="11261692" cy="646331"/>
          </a:xfrm>
          <a:prstGeom prst="rect">
            <a:avLst/>
          </a:prstGeom>
          <a:noFill/>
        </p:spPr>
        <p:txBody>
          <a:bodyPr wrap="none" rtlCol="0">
            <a:spAutoFit/>
          </a:bodyPr>
          <a:lstStyle/>
          <a:p>
            <a:r>
              <a:rPr lang="en-US" sz="3600" dirty="0" smtClean="0">
                <a:solidFill>
                  <a:srgbClr val="002060"/>
                </a:solidFill>
              </a:rPr>
              <a:t>Example: Scenario Based Video Training for Midwives</a:t>
            </a:r>
            <a:endParaRPr lang="en-US" sz="3600" dirty="0">
              <a:solidFill>
                <a:srgbClr val="002060"/>
              </a:solidFill>
            </a:endParaRPr>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8994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23618" y="1521120"/>
            <a:ext cx="5000523" cy="4525963"/>
          </a:xfrm>
        </p:spPr>
        <p:txBody>
          <a:bodyPr>
            <a:normAutofit/>
          </a:bodyPr>
          <a:lstStyle/>
          <a:p>
            <a:r>
              <a:rPr lang="en-US" dirty="0">
                <a:solidFill>
                  <a:schemeClr val="tx1">
                    <a:lumMod val="85000"/>
                    <a:lumOff val="15000"/>
                  </a:schemeClr>
                </a:solidFill>
              </a:rPr>
              <a:t>Access existing content at either the </a:t>
            </a:r>
            <a:r>
              <a:rPr lang="en-US" dirty="0" smtClean="0">
                <a:solidFill>
                  <a:schemeClr val="tx1">
                    <a:lumMod val="85000"/>
                    <a:lumOff val="15000"/>
                  </a:schemeClr>
                </a:solidFill>
              </a:rPr>
              <a:t>global </a:t>
            </a:r>
            <a:r>
              <a:rPr lang="en-US" dirty="0">
                <a:solidFill>
                  <a:schemeClr val="tx1">
                    <a:lumMod val="85000"/>
                    <a:lumOff val="15000"/>
                  </a:schemeClr>
                </a:solidFill>
              </a:rPr>
              <a:t>level (ORB) or specific national level version</a:t>
            </a:r>
          </a:p>
          <a:p>
            <a:r>
              <a:rPr lang="en-US" dirty="0">
                <a:solidFill>
                  <a:schemeClr val="tx1">
                    <a:lumMod val="85000"/>
                    <a:lumOff val="15000"/>
                  </a:schemeClr>
                </a:solidFill>
              </a:rPr>
              <a:t>Share all created materials to prevent future duplication</a:t>
            </a:r>
            <a:r>
              <a:rPr lang="en-US" dirty="0" smtClean="0">
                <a:solidFill>
                  <a:schemeClr val="tx1">
                    <a:lumMod val="85000"/>
                    <a:lumOff val="15000"/>
                  </a:schemeClr>
                </a:solidFill>
              </a:rPr>
              <a:t>.</a:t>
            </a:r>
          </a:p>
          <a:p>
            <a:r>
              <a:rPr lang="en-US" dirty="0" smtClean="0">
                <a:solidFill>
                  <a:schemeClr val="tx1">
                    <a:lumMod val="85000"/>
                    <a:lumOff val="15000"/>
                  </a:schemeClr>
                </a:solidFill>
              </a:rPr>
              <a:t>Business model based – in part – on reciprocity trading content for delivery</a:t>
            </a:r>
            <a:endParaRPr lang="en-US" dirty="0">
              <a:solidFill>
                <a:schemeClr val="tx1">
                  <a:lumMod val="85000"/>
                  <a:lumOff val="15000"/>
                </a:schemeClr>
              </a:solidFill>
            </a:endParaRPr>
          </a:p>
        </p:txBody>
      </p:sp>
      <p:grpSp>
        <p:nvGrpSpPr>
          <p:cNvPr id="13" name="Group 12"/>
          <p:cNvGrpSpPr/>
          <p:nvPr/>
        </p:nvGrpSpPr>
        <p:grpSpPr>
          <a:xfrm>
            <a:off x="2874445" y="1339263"/>
            <a:ext cx="2031023" cy="4007204"/>
            <a:chOff x="3963411" y="1697119"/>
            <a:chExt cx="2031022" cy="4007204"/>
          </a:xfrm>
        </p:grpSpPr>
        <p:sp>
          <p:nvSpPr>
            <p:cNvPr id="14" name="TextBox 13"/>
            <p:cNvSpPr txBox="1"/>
            <p:nvPr/>
          </p:nvSpPr>
          <p:spPr>
            <a:xfrm>
              <a:off x="4385319" y="4873326"/>
              <a:ext cx="1187206" cy="830997"/>
            </a:xfrm>
            <a:prstGeom prst="rect">
              <a:avLst/>
            </a:prstGeom>
            <a:noFill/>
          </p:spPr>
          <p:txBody>
            <a:bodyPr wrap="square" rtlCol="0">
              <a:spAutoFit/>
            </a:bodyPr>
            <a:lstStyle/>
            <a:p>
              <a:pPr algn="ctr"/>
              <a:r>
                <a:rPr lang="en-US" sz="1600" dirty="0">
                  <a:solidFill>
                    <a:srgbClr val="0C334E"/>
                  </a:solidFill>
                </a:rPr>
                <a:t>Validate and</a:t>
              </a:r>
            </a:p>
            <a:p>
              <a:pPr algn="ctr"/>
              <a:r>
                <a:rPr lang="en-US" sz="1600" dirty="0">
                  <a:solidFill>
                    <a:srgbClr val="0C334E"/>
                  </a:solidFill>
                </a:rPr>
                <a:t>Curate</a:t>
              </a:r>
            </a:p>
          </p:txBody>
        </p:sp>
        <p:sp>
          <p:nvSpPr>
            <p:cNvPr id="25" name="Oval 24"/>
            <p:cNvSpPr/>
            <p:nvPr/>
          </p:nvSpPr>
          <p:spPr>
            <a:xfrm>
              <a:off x="3990812" y="2472853"/>
              <a:ext cx="1935934" cy="1935934"/>
            </a:xfrm>
            <a:prstGeom prst="ellipse">
              <a:avLst/>
            </a:prstGeom>
            <a:solidFill>
              <a:srgbClr val="0C334E"/>
            </a:solidFill>
            <a:ln w="2222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26" name="Picture 25" descr="sm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88295" y="3769295"/>
              <a:ext cx="541406" cy="534996"/>
            </a:xfrm>
            <a:prstGeom prst="rect">
              <a:avLst/>
            </a:prstGeom>
          </p:spPr>
        </p:pic>
        <p:pic>
          <p:nvPicPr>
            <p:cNvPr id="27" name="Picture 26" descr="paper.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4756031" y="3229199"/>
              <a:ext cx="416200" cy="416200"/>
            </a:xfrm>
            <a:prstGeom prst="rect">
              <a:avLst/>
            </a:prstGeom>
          </p:spPr>
        </p:pic>
        <p:pic>
          <p:nvPicPr>
            <p:cNvPr id="28" name="Picture 27" descr="Fil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4750522" y="2628803"/>
              <a:ext cx="456800" cy="456800"/>
            </a:xfrm>
            <a:prstGeom prst="rect">
              <a:avLst/>
            </a:prstGeom>
          </p:spPr>
        </p:pic>
        <p:pic>
          <p:nvPicPr>
            <p:cNvPr id="29" name="Picture 28" descr="Photo icon.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01065" y="3239418"/>
              <a:ext cx="489316" cy="489316"/>
            </a:xfrm>
            <a:prstGeom prst="rect">
              <a:avLst/>
            </a:prstGeom>
          </p:spPr>
        </p:pic>
        <p:pic>
          <p:nvPicPr>
            <p:cNvPr id="30" name="Picture 29" descr="Blocks.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137090" y="3166671"/>
              <a:ext cx="525804" cy="525804"/>
            </a:xfrm>
            <a:prstGeom prst="rect">
              <a:avLst/>
            </a:prstGeom>
          </p:spPr>
        </p:pic>
        <p:sp>
          <p:nvSpPr>
            <p:cNvPr id="31" name="TextBox 30"/>
            <p:cNvSpPr txBox="1"/>
            <p:nvPr/>
          </p:nvSpPr>
          <p:spPr>
            <a:xfrm>
              <a:off x="3963411" y="1697119"/>
              <a:ext cx="2031022" cy="338554"/>
            </a:xfrm>
            <a:prstGeom prst="rect">
              <a:avLst/>
            </a:prstGeom>
            <a:noFill/>
          </p:spPr>
          <p:txBody>
            <a:bodyPr wrap="square" rtlCol="0">
              <a:spAutoFit/>
            </a:bodyPr>
            <a:lstStyle/>
            <a:p>
              <a:pPr algn="ctr"/>
              <a:r>
                <a:rPr lang="en-US" sz="1600" dirty="0" smtClean="0">
                  <a:solidFill>
                    <a:srgbClr val="002060"/>
                  </a:solidFill>
                </a:rPr>
                <a:t>National ORB</a:t>
              </a:r>
              <a:endParaRPr lang="en-US" sz="1600" dirty="0">
                <a:solidFill>
                  <a:srgbClr val="002060"/>
                </a:solidFill>
              </a:endParaRPr>
            </a:p>
          </p:txBody>
        </p:sp>
      </p:grpSp>
      <p:sp>
        <p:nvSpPr>
          <p:cNvPr id="4" name="TextBox 3"/>
          <p:cNvSpPr txBox="1"/>
          <p:nvPr/>
        </p:nvSpPr>
        <p:spPr>
          <a:xfrm>
            <a:off x="2727492" y="306103"/>
            <a:ext cx="6905801" cy="707886"/>
          </a:xfrm>
          <a:prstGeom prst="rect">
            <a:avLst/>
          </a:prstGeom>
          <a:noFill/>
        </p:spPr>
        <p:txBody>
          <a:bodyPr wrap="none" rtlCol="0">
            <a:spAutoFit/>
          </a:bodyPr>
          <a:lstStyle/>
          <a:p>
            <a:r>
              <a:rPr lang="en-US" sz="4000" dirty="0" smtClean="0">
                <a:solidFill>
                  <a:srgbClr val="002060"/>
                </a:solidFill>
              </a:rPr>
              <a:t>Stage 3</a:t>
            </a:r>
            <a:r>
              <a:rPr lang="en-US" sz="4000" dirty="0">
                <a:solidFill>
                  <a:srgbClr val="002060"/>
                </a:solidFill>
              </a:rPr>
              <a:t>: </a:t>
            </a:r>
            <a:r>
              <a:rPr lang="en-US" sz="4000" dirty="0" smtClean="0">
                <a:solidFill>
                  <a:srgbClr val="002060"/>
                </a:solidFill>
              </a:rPr>
              <a:t>Store, </a:t>
            </a:r>
            <a:r>
              <a:rPr lang="en-US" sz="4000" dirty="0">
                <a:solidFill>
                  <a:srgbClr val="002060"/>
                </a:solidFill>
              </a:rPr>
              <a:t>Curate and Share</a:t>
            </a:r>
          </a:p>
        </p:txBody>
      </p:sp>
      <p:grpSp>
        <p:nvGrpSpPr>
          <p:cNvPr id="9" name="Group 8"/>
          <p:cNvGrpSpPr/>
          <p:nvPr/>
        </p:nvGrpSpPr>
        <p:grpSpPr>
          <a:xfrm>
            <a:off x="275943" y="1354374"/>
            <a:ext cx="5233306" cy="5394816"/>
            <a:chOff x="275943" y="1675552"/>
            <a:chExt cx="5233306" cy="5394816"/>
          </a:xfrm>
        </p:grpSpPr>
        <p:sp>
          <p:nvSpPr>
            <p:cNvPr id="33" name="Content Placeholder 2"/>
            <p:cNvSpPr txBox="1">
              <a:spLocks/>
            </p:cNvSpPr>
            <p:nvPr/>
          </p:nvSpPr>
          <p:spPr>
            <a:xfrm>
              <a:off x="755561" y="6328288"/>
              <a:ext cx="4753688" cy="7420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tx1">
                      <a:lumMod val="85000"/>
                      <a:lumOff val="15000"/>
                    </a:schemeClr>
                  </a:solidFill>
                </a:rPr>
                <a:t>Content Providers (e.g. NGOs)</a:t>
              </a:r>
              <a:endParaRPr lang="en-US" sz="1800" dirty="0">
                <a:solidFill>
                  <a:schemeClr val="tx1">
                    <a:lumMod val="85000"/>
                    <a:lumOff val="15000"/>
                  </a:schemeClr>
                </a:solidFill>
              </a:endParaRPr>
            </a:p>
          </p:txBody>
        </p:sp>
        <p:grpSp>
          <p:nvGrpSpPr>
            <p:cNvPr id="8" name="Group 7"/>
            <p:cNvGrpSpPr/>
            <p:nvPr/>
          </p:nvGrpSpPr>
          <p:grpSpPr>
            <a:xfrm>
              <a:off x="275943" y="1675552"/>
              <a:ext cx="3093588" cy="4537144"/>
              <a:chOff x="275943" y="1675552"/>
              <a:chExt cx="3093588" cy="4537144"/>
            </a:xfrm>
          </p:grpSpPr>
          <p:grpSp>
            <p:nvGrpSpPr>
              <p:cNvPr id="2" name="Group 1"/>
              <p:cNvGrpSpPr/>
              <p:nvPr/>
            </p:nvGrpSpPr>
            <p:grpSpPr>
              <a:xfrm>
                <a:off x="275943" y="2487659"/>
                <a:ext cx="1935935" cy="1935934"/>
                <a:chOff x="361756" y="720067"/>
                <a:chExt cx="1935935" cy="1935934"/>
              </a:xfrm>
            </p:grpSpPr>
            <p:sp>
              <p:nvSpPr>
                <p:cNvPr id="15" name="Oval 14"/>
                <p:cNvSpPr/>
                <p:nvPr/>
              </p:nvSpPr>
              <p:spPr>
                <a:xfrm>
                  <a:off x="361756" y="720067"/>
                  <a:ext cx="1935935" cy="1935934"/>
                </a:xfrm>
                <a:prstGeom prst="ellipse">
                  <a:avLst/>
                </a:prstGeom>
                <a:solidFill>
                  <a:srgbClr val="0C334E"/>
                </a:solidFill>
                <a:ln w="2222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6" name="Picture 15" descr="sm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9239" y="2016509"/>
                  <a:ext cx="541406" cy="534996"/>
                </a:xfrm>
                <a:prstGeom prst="rect">
                  <a:avLst/>
                </a:prstGeom>
              </p:spPr>
            </p:pic>
            <p:pic>
              <p:nvPicPr>
                <p:cNvPr id="17" name="Picture 16" descr="paper.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1126975" y="1476413"/>
                  <a:ext cx="416200" cy="416200"/>
                </a:xfrm>
                <a:prstGeom prst="rect">
                  <a:avLst/>
                </a:prstGeom>
              </p:spPr>
            </p:pic>
            <p:pic>
              <p:nvPicPr>
                <p:cNvPr id="18" name="Picture 17" descr="Fil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1121466" y="876017"/>
                  <a:ext cx="456800" cy="456800"/>
                </a:xfrm>
                <a:prstGeom prst="rect">
                  <a:avLst/>
                </a:prstGeom>
              </p:spPr>
            </p:pic>
            <p:pic>
              <p:nvPicPr>
                <p:cNvPr id="19" name="Picture 18" descr="Photo icon.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72010" y="1486632"/>
                  <a:ext cx="489316" cy="489316"/>
                </a:xfrm>
                <a:prstGeom prst="rect">
                  <a:avLst/>
                </a:prstGeom>
              </p:spPr>
            </p:pic>
            <p:pic>
              <p:nvPicPr>
                <p:cNvPr id="20" name="Picture 19" descr="Blocks.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8034" y="1413885"/>
                  <a:ext cx="525804" cy="525804"/>
                </a:xfrm>
                <a:prstGeom prst="rect">
                  <a:avLst/>
                </a:prstGeom>
              </p:spPr>
            </p:pic>
          </p:grpSp>
          <p:pic>
            <p:nvPicPr>
              <p:cNvPr id="21" name="Picture 20" descr="sms.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7345" y="5446686"/>
                <a:ext cx="541406" cy="534996"/>
              </a:xfrm>
              <a:prstGeom prst="rect">
                <a:avLst/>
              </a:prstGeom>
              <a:solidFill>
                <a:srgbClr val="11334E"/>
              </a:solidFill>
            </p:spPr>
          </p:pic>
          <p:pic>
            <p:nvPicPr>
              <p:cNvPr id="22" name="Picture 21" descr="paper.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1811408" y="5781805"/>
                <a:ext cx="416200" cy="416200"/>
              </a:xfrm>
              <a:prstGeom prst="rect">
                <a:avLst/>
              </a:prstGeom>
              <a:solidFill>
                <a:srgbClr val="11334E"/>
              </a:solidFill>
            </p:spPr>
          </p:pic>
          <p:pic>
            <p:nvPicPr>
              <p:cNvPr id="23" name="Picture 22" descr="Film.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2234968" y="5078443"/>
                <a:ext cx="456800" cy="456800"/>
              </a:xfrm>
              <a:prstGeom prst="rect">
                <a:avLst/>
              </a:prstGeom>
              <a:solidFill>
                <a:srgbClr val="11334E"/>
              </a:solidFill>
            </p:spPr>
          </p:pic>
          <p:pic>
            <p:nvPicPr>
              <p:cNvPr id="24" name="Picture 23" descr="Photo icon.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13884" y="5723380"/>
                <a:ext cx="489316" cy="489316"/>
              </a:xfrm>
              <a:prstGeom prst="rect">
                <a:avLst/>
              </a:prstGeom>
              <a:solidFill>
                <a:srgbClr val="11334E"/>
              </a:solidFill>
            </p:spPr>
          </p:pic>
          <p:pic>
            <p:nvPicPr>
              <p:cNvPr id="32" name="Picture 31" descr="Blocks.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99117" y="5427539"/>
                <a:ext cx="525804" cy="525804"/>
              </a:xfrm>
              <a:prstGeom prst="rect">
                <a:avLst/>
              </a:prstGeom>
              <a:solidFill>
                <a:srgbClr val="11334E"/>
              </a:solidFill>
            </p:spPr>
          </p:pic>
          <p:sp>
            <p:nvSpPr>
              <p:cNvPr id="34" name="TextBox 33"/>
              <p:cNvSpPr txBox="1"/>
              <p:nvPr/>
            </p:nvSpPr>
            <p:spPr>
              <a:xfrm>
                <a:off x="297964" y="1675552"/>
                <a:ext cx="2031023" cy="338554"/>
              </a:xfrm>
              <a:prstGeom prst="rect">
                <a:avLst/>
              </a:prstGeom>
              <a:noFill/>
            </p:spPr>
            <p:txBody>
              <a:bodyPr wrap="square" rtlCol="0">
                <a:spAutoFit/>
              </a:bodyPr>
              <a:lstStyle/>
              <a:p>
                <a:pPr algn="ctr"/>
                <a:r>
                  <a:rPr lang="en-US" sz="1600" dirty="0" smtClean="0">
                    <a:solidFill>
                      <a:srgbClr val="002060"/>
                    </a:solidFill>
                  </a:rPr>
                  <a:t>Global ORB</a:t>
                </a:r>
                <a:endParaRPr lang="en-US" sz="1600" dirty="0">
                  <a:solidFill>
                    <a:srgbClr val="002060"/>
                  </a:solidFill>
                </a:endParaRPr>
              </a:p>
            </p:txBody>
          </p:sp>
          <p:sp>
            <p:nvSpPr>
              <p:cNvPr id="5" name="Left-Right Arrow 4"/>
              <p:cNvSpPr/>
              <p:nvPr/>
            </p:nvSpPr>
            <p:spPr>
              <a:xfrm>
                <a:off x="2196834" y="3277768"/>
                <a:ext cx="669348" cy="429027"/>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Left-Right Arrow 6"/>
              <p:cNvSpPr/>
              <p:nvPr/>
            </p:nvSpPr>
            <p:spPr>
              <a:xfrm rot="3067916">
                <a:off x="1197658" y="4673899"/>
                <a:ext cx="1027700" cy="333854"/>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Left-Right Arrow 34"/>
              <p:cNvSpPr/>
              <p:nvPr/>
            </p:nvSpPr>
            <p:spPr>
              <a:xfrm rot="8065646">
                <a:off x="2688754" y="4689008"/>
                <a:ext cx="1027700" cy="333854"/>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98224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16553" y="181776"/>
            <a:ext cx="6509514" cy="707886"/>
          </a:xfrm>
          <a:prstGeom prst="rect">
            <a:avLst/>
          </a:prstGeom>
          <a:noFill/>
        </p:spPr>
        <p:txBody>
          <a:bodyPr wrap="none" rtlCol="0">
            <a:spAutoFit/>
          </a:bodyPr>
          <a:lstStyle/>
          <a:p>
            <a:r>
              <a:rPr lang="en-US" sz="4000" dirty="0">
                <a:solidFill>
                  <a:srgbClr val="002060"/>
                </a:solidFill>
              </a:rPr>
              <a:t>Stage 4: Deploy and Distribute</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767" y="1553554"/>
            <a:ext cx="6019882" cy="4499572"/>
          </a:xfrm>
          <a:prstGeom prst="rect">
            <a:avLst/>
          </a:prstGeom>
        </p:spPr>
      </p:pic>
      <p:pic>
        <p:nvPicPr>
          <p:cNvPr id="19" name="Imagen 7" descr="Screenshot_2014-03-03-09-53-25.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8960962" y="1493733"/>
            <a:ext cx="2777760" cy="4939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 name="Chevron 24"/>
          <p:cNvSpPr/>
          <p:nvPr/>
        </p:nvSpPr>
        <p:spPr>
          <a:xfrm>
            <a:off x="7452310" y="3950812"/>
            <a:ext cx="429882" cy="488435"/>
          </a:xfrm>
          <a:prstGeom prst="chevron">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4901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2317" y="268724"/>
            <a:ext cx="8632742" cy="707886"/>
          </a:xfrm>
          <a:prstGeom prst="rect">
            <a:avLst/>
          </a:prstGeom>
          <a:noFill/>
        </p:spPr>
        <p:txBody>
          <a:bodyPr wrap="none" rtlCol="0">
            <a:spAutoFit/>
          </a:bodyPr>
          <a:lstStyle/>
          <a:p>
            <a:r>
              <a:rPr lang="en-US" sz="4000" dirty="0">
                <a:solidFill>
                  <a:srgbClr val="002060"/>
                </a:solidFill>
              </a:rPr>
              <a:t>Stage 5: Evaluate and </a:t>
            </a:r>
            <a:r>
              <a:rPr lang="en-US" sz="4000" dirty="0" smtClean="0">
                <a:solidFill>
                  <a:srgbClr val="002060"/>
                </a:solidFill>
              </a:rPr>
              <a:t>Iterate: </a:t>
            </a:r>
            <a:r>
              <a:rPr lang="en-US" sz="4000" dirty="0" err="1" smtClean="0">
                <a:solidFill>
                  <a:srgbClr val="002060"/>
                </a:solidFill>
              </a:rPr>
              <a:t>mLearning</a:t>
            </a:r>
            <a:r>
              <a:rPr lang="en-US" sz="4000" dirty="0" smtClean="0">
                <a:solidFill>
                  <a:srgbClr val="002060"/>
                </a:solidFill>
              </a:rPr>
              <a:t> </a:t>
            </a:r>
            <a:endParaRPr lang="en-US" sz="4000" dirty="0">
              <a:solidFill>
                <a:srgbClr val="002060"/>
              </a:solidFill>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78000" y="975733"/>
            <a:ext cx="8527685" cy="5419388"/>
          </a:xfrm>
          <a:prstGeom prst="rect">
            <a:avLst/>
          </a:prstGeom>
        </p:spPr>
      </p:pic>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724015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dirty="0">
                <a:solidFill>
                  <a:schemeClr val="bg2">
                    <a:lumMod val="50000"/>
                  </a:schemeClr>
                </a:solidFill>
                <a:latin typeface="Arial" charset="0"/>
                <a:ea typeface="Arial" charset="0"/>
                <a:cs typeface="Arial" charset="0"/>
              </a:rPr>
              <a:t>About </a:t>
            </a:r>
            <a:r>
              <a:rPr lang="en-US" dirty="0" err="1">
                <a:solidFill>
                  <a:schemeClr val="bg2">
                    <a:lumMod val="50000"/>
                  </a:schemeClr>
                </a:solidFill>
                <a:latin typeface="Arial" charset="0"/>
                <a:ea typeface="Arial" charset="0"/>
                <a:cs typeface="Arial" charset="0"/>
              </a:rPr>
              <a:t>mPowering</a:t>
            </a:r>
            <a:endParaRPr lang="en-US" dirty="0"/>
          </a:p>
        </p:txBody>
      </p:sp>
      <p:sp>
        <p:nvSpPr>
          <p:cNvPr id="9" name="Content Placeholder 8"/>
          <p:cNvSpPr>
            <a:spLocks noGrp="1"/>
          </p:cNvSpPr>
          <p:nvPr>
            <p:ph idx="1"/>
          </p:nvPr>
        </p:nvSpPr>
        <p:spPr/>
        <p:txBody>
          <a:bodyPr/>
          <a:lstStyle/>
          <a:p>
            <a:r>
              <a:rPr lang="en-US" sz="2400" dirty="0">
                <a:solidFill>
                  <a:srgbClr val="FF7C80"/>
                </a:solidFill>
                <a:latin typeface="Arial" charset="0"/>
                <a:ea typeface="Arial" charset="0"/>
                <a:cs typeface="Arial" charset="0"/>
              </a:rPr>
              <a:t>Who We Are</a:t>
            </a:r>
          </a:p>
          <a:p>
            <a:pPr marL="0" indent="0">
              <a:buNone/>
            </a:pPr>
            <a:r>
              <a:rPr lang="en-US" sz="2400" dirty="0">
                <a:solidFill>
                  <a:srgbClr val="FF7C80"/>
                </a:solidFill>
                <a:latin typeface="Arial" charset="0"/>
                <a:ea typeface="Arial" charset="0"/>
                <a:cs typeface="Arial" charset="0"/>
              </a:rPr>
              <a:t>	</a:t>
            </a:r>
            <a:r>
              <a:rPr lang="en-US" sz="2000" dirty="0">
                <a:latin typeface="Arial" charset="0"/>
                <a:ea typeface="Arial" charset="0"/>
                <a:cs typeface="Arial" charset="0"/>
              </a:rPr>
              <a:t>A partnership of private sector, government, donors, and program 	implementers</a:t>
            </a:r>
          </a:p>
          <a:p>
            <a:r>
              <a:rPr lang="en-US" sz="2400" dirty="0">
                <a:solidFill>
                  <a:srgbClr val="FF7C80"/>
                </a:solidFill>
                <a:latin typeface="Arial" charset="0"/>
                <a:ea typeface="Arial" charset="0"/>
                <a:cs typeface="Arial" charset="0"/>
              </a:rPr>
              <a:t>Our Mission</a:t>
            </a:r>
          </a:p>
          <a:p>
            <a:pPr marL="457200" lvl="1" indent="0">
              <a:buNone/>
            </a:pPr>
            <a:r>
              <a:rPr lang="en-US" sz="2000" dirty="0">
                <a:solidFill>
                  <a:schemeClr val="tx2"/>
                </a:solidFill>
                <a:latin typeface="Arial" charset="0"/>
                <a:ea typeface="Arial" charset="0"/>
                <a:cs typeface="Arial" charset="0"/>
              </a:rPr>
              <a:t>	</a:t>
            </a:r>
            <a:r>
              <a:rPr lang="en-US" sz="2000" dirty="0">
                <a:latin typeface="Arial" charset="0"/>
                <a:ea typeface="Arial" charset="0"/>
                <a:cs typeface="Arial" charset="0"/>
              </a:rPr>
              <a:t>Help end preventable maternal and child deaths by accelerating the use of mobile 	technology to improve the performance of frontline health workers</a:t>
            </a:r>
          </a:p>
          <a:p>
            <a:r>
              <a:rPr lang="en-US" sz="2400" dirty="0">
                <a:solidFill>
                  <a:srgbClr val="FF7C80"/>
                </a:solidFill>
                <a:latin typeface="Arial" charset="0"/>
                <a:ea typeface="Arial" charset="0"/>
                <a:cs typeface="Arial" charset="0"/>
              </a:rPr>
              <a:t>How we are doing this</a:t>
            </a:r>
          </a:p>
          <a:p>
            <a:pPr marL="457200" lvl="1" indent="0">
              <a:buNone/>
            </a:pPr>
            <a:r>
              <a:rPr lang="en-US" sz="2000" dirty="0">
                <a:solidFill>
                  <a:schemeClr val="tx2"/>
                </a:solidFill>
                <a:latin typeface="Arial" charset="0"/>
                <a:ea typeface="Arial" charset="0"/>
                <a:cs typeface="Arial" charset="0"/>
              </a:rPr>
              <a:t>	</a:t>
            </a:r>
            <a:r>
              <a:rPr lang="en-US" sz="2000" dirty="0">
                <a:latin typeface="Arial" charset="0"/>
                <a:ea typeface="Arial" charset="0"/>
                <a:cs typeface="Arial" charset="0"/>
              </a:rPr>
              <a:t>Increasing government led collaboration, and building capacity in-country to ensure 	high quality, sustainable, and scalable health education and training for Frontline 	Health Workers (FHWs)</a:t>
            </a:r>
          </a:p>
          <a:p>
            <a:endParaRPr lang="en-US" dirty="0"/>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5058706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 y="1012"/>
            <a:ext cx="5200315" cy="6856988"/>
          </a:xfrm>
          <a:prstGeom prst="rect">
            <a:avLst/>
          </a:prstGeom>
          <a:solidFill>
            <a:srgbClr val="0C334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9" name="Picture 18" descr="Android phone 3.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85251" y="749944"/>
            <a:ext cx="2687860" cy="3835802"/>
          </a:xfrm>
          <a:prstGeom prst="rect">
            <a:avLst/>
          </a:prstGeom>
        </p:spPr>
      </p:pic>
      <p:pic>
        <p:nvPicPr>
          <p:cNvPr id="17" name="Picture 1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548805" y="809655"/>
            <a:ext cx="2889027" cy="4518860"/>
          </a:xfrm>
          <a:prstGeom prst="rect">
            <a:avLst/>
          </a:prstGeom>
        </p:spPr>
      </p:pic>
      <p:pic>
        <p:nvPicPr>
          <p:cNvPr id="18" name="Picture 17" descr="Android phone 1.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399234" y="2042528"/>
            <a:ext cx="2663979" cy="3730681"/>
          </a:xfrm>
          <a:prstGeom prst="rect">
            <a:avLst/>
          </a:prstGeom>
        </p:spPr>
      </p:pic>
      <p:sp>
        <p:nvSpPr>
          <p:cNvPr id="21" name="TextBox 20"/>
          <p:cNvSpPr txBox="1"/>
          <p:nvPr/>
        </p:nvSpPr>
        <p:spPr>
          <a:xfrm>
            <a:off x="730605" y="1751815"/>
            <a:ext cx="4251345" cy="861774"/>
          </a:xfrm>
          <a:prstGeom prst="rect">
            <a:avLst/>
          </a:prstGeom>
          <a:noFill/>
        </p:spPr>
        <p:txBody>
          <a:bodyPr wrap="square" rtlCol="0">
            <a:spAutoFit/>
          </a:bodyPr>
          <a:lstStyle/>
          <a:p>
            <a:r>
              <a:rPr lang="en-US" dirty="0" smtClean="0">
                <a:solidFill>
                  <a:srgbClr val="FF5050"/>
                </a:solidFill>
              </a:rPr>
              <a:t>Nigeria: (</a:t>
            </a:r>
            <a:r>
              <a:rPr lang="en-US" dirty="0" err="1" smtClean="0">
                <a:solidFill>
                  <a:srgbClr val="FF5050"/>
                </a:solidFill>
              </a:rPr>
              <a:t>iDEA</a:t>
            </a:r>
            <a:r>
              <a:rPr lang="en-US" dirty="0" smtClean="0">
                <a:solidFill>
                  <a:srgbClr val="FF5050"/>
                </a:solidFill>
              </a:rPr>
              <a:t>)</a:t>
            </a:r>
          </a:p>
          <a:p>
            <a:r>
              <a:rPr lang="en-US" sz="1600" dirty="0" smtClean="0">
                <a:solidFill>
                  <a:srgbClr val="FFFFFF"/>
                </a:solidFill>
              </a:rPr>
              <a:t>Gates funded 300 midwives in 4 cities using system</a:t>
            </a:r>
            <a:r>
              <a:rPr lang="en-US" sz="1600" dirty="0">
                <a:solidFill>
                  <a:srgbClr val="FFFFFF"/>
                </a:solidFill>
              </a:rPr>
              <a:t> t</a:t>
            </a:r>
            <a:r>
              <a:rPr lang="en-US" sz="1600" dirty="0" smtClean="0">
                <a:solidFill>
                  <a:srgbClr val="FFFFFF"/>
                </a:solidFill>
              </a:rPr>
              <a:t>o improve counseling techniques</a:t>
            </a:r>
            <a:endParaRPr lang="en-US" sz="1600" dirty="0">
              <a:solidFill>
                <a:srgbClr val="FFFFFF"/>
              </a:solidFill>
            </a:endParaRPr>
          </a:p>
        </p:txBody>
      </p:sp>
      <p:sp>
        <p:nvSpPr>
          <p:cNvPr id="22" name="TextBox 21"/>
          <p:cNvSpPr txBox="1"/>
          <p:nvPr/>
        </p:nvSpPr>
        <p:spPr>
          <a:xfrm>
            <a:off x="730605" y="2860186"/>
            <a:ext cx="4394563" cy="861774"/>
          </a:xfrm>
          <a:prstGeom prst="rect">
            <a:avLst/>
          </a:prstGeom>
          <a:noFill/>
        </p:spPr>
        <p:txBody>
          <a:bodyPr wrap="square" rtlCol="0">
            <a:spAutoFit/>
          </a:bodyPr>
          <a:lstStyle/>
          <a:p>
            <a:r>
              <a:rPr lang="en-US" dirty="0" smtClean="0">
                <a:solidFill>
                  <a:srgbClr val="FF5050"/>
                </a:solidFill>
              </a:rPr>
              <a:t>India: (</a:t>
            </a:r>
            <a:r>
              <a:rPr lang="en-US" dirty="0" err="1" smtClean="0">
                <a:solidFill>
                  <a:srgbClr val="FF5050"/>
                </a:solidFill>
              </a:rPr>
              <a:t>Gyan</a:t>
            </a:r>
            <a:r>
              <a:rPr lang="en-US" dirty="0" smtClean="0">
                <a:solidFill>
                  <a:srgbClr val="FF5050"/>
                </a:solidFill>
              </a:rPr>
              <a:t> </a:t>
            </a:r>
            <a:r>
              <a:rPr lang="en-US" dirty="0" err="1" smtClean="0">
                <a:solidFill>
                  <a:srgbClr val="FF5050"/>
                </a:solidFill>
              </a:rPr>
              <a:t>Jyoti</a:t>
            </a:r>
            <a:r>
              <a:rPr lang="en-US" dirty="0" smtClean="0">
                <a:solidFill>
                  <a:srgbClr val="FF5050"/>
                </a:solidFill>
              </a:rPr>
              <a:t>)</a:t>
            </a:r>
          </a:p>
          <a:p>
            <a:r>
              <a:rPr lang="en-US" sz="1600" dirty="0" smtClean="0">
                <a:solidFill>
                  <a:srgbClr val="FFFFFF"/>
                </a:solidFill>
              </a:rPr>
              <a:t>FP decision support tool for client education &amp; engagement creating effective </a:t>
            </a:r>
            <a:r>
              <a:rPr lang="en-US" sz="1600" dirty="0" err="1" smtClean="0">
                <a:solidFill>
                  <a:srgbClr val="FFFFFF"/>
                </a:solidFill>
              </a:rPr>
              <a:t>mCounseling</a:t>
            </a:r>
            <a:r>
              <a:rPr lang="en-US" sz="1600" dirty="0" smtClean="0">
                <a:solidFill>
                  <a:srgbClr val="FFFFFF"/>
                </a:solidFill>
              </a:rPr>
              <a:t> tool</a:t>
            </a:r>
          </a:p>
        </p:txBody>
      </p:sp>
      <p:sp>
        <p:nvSpPr>
          <p:cNvPr id="23" name="TextBox 22"/>
          <p:cNvSpPr txBox="1"/>
          <p:nvPr/>
        </p:nvSpPr>
        <p:spPr>
          <a:xfrm>
            <a:off x="730605" y="689407"/>
            <a:ext cx="3735879" cy="861774"/>
          </a:xfrm>
          <a:prstGeom prst="rect">
            <a:avLst/>
          </a:prstGeom>
          <a:noFill/>
        </p:spPr>
        <p:txBody>
          <a:bodyPr wrap="square" rtlCol="0">
            <a:spAutoFit/>
          </a:bodyPr>
          <a:lstStyle/>
          <a:p>
            <a:r>
              <a:rPr lang="en-US" dirty="0" smtClean="0">
                <a:solidFill>
                  <a:srgbClr val="FF5050"/>
                </a:solidFill>
              </a:rPr>
              <a:t>Ethiopia: (Oppia Mobile)</a:t>
            </a:r>
          </a:p>
          <a:p>
            <a:r>
              <a:rPr lang="en-US" sz="1600" dirty="0" smtClean="0">
                <a:solidFill>
                  <a:srgbClr val="FFFFFF"/>
                </a:solidFill>
              </a:rPr>
              <a:t>Ministry of Health approved health program (up to 30,000+ HEWs).</a:t>
            </a:r>
          </a:p>
        </p:txBody>
      </p:sp>
      <p:sp>
        <p:nvSpPr>
          <p:cNvPr id="15" name="TextBox 14"/>
          <p:cNvSpPr txBox="1"/>
          <p:nvPr/>
        </p:nvSpPr>
        <p:spPr>
          <a:xfrm>
            <a:off x="544531" y="-25569"/>
            <a:ext cx="8755516" cy="707886"/>
          </a:xfrm>
          <a:prstGeom prst="rect">
            <a:avLst/>
          </a:prstGeom>
          <a:noFill/>
        </p:spPr>
        <p:txBody>
          <a:bodyPr wrap="square" rtlCol="0">
            <a:spAutoFit/>
          </a:bodyPr>
          <a:lstStyle/>
          <a:p>
            <a:pPr algn="ctr"/>
            <a:r>
              <a:rPr lang="en-US" sz="4000" dirty="0" smtClean="0">
                <a:solidFill>
                  <a:schemeClr val="bg1"/>
                </a:solidFill>
              </a:rPr>
              <a:t>Open Deliver </a:t>
            </a:r>
            <a:r>
              <a:rPr lang="en-US" sz="4000" dirty="0" smtClean="0"/>
              <a:t>in the Field</a:t>
            </a:r>
            <a:endParaRPr lang="en-US" sz="4000" dirty="0"/>
          </a:p>
        </p:txBody>
      </p:sp>
      <p:pic>
        <p:nvPicPr>
          <p:cNvPr id="20" name="Picture 1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907921" y="1985758"/>
            <a:ext cx="2889027" cy="4518860"/>
          </a:xfrm>
          <a:prstGeom prst="rect">
            <a:avLst/>
          </a:prstGeom>
        </p:spPr>
      </p:pic>
      <p:grpSp>
        <p:nvGrpSpPr>
          <p:cNvPr id="4" name="Group 3"/>
          <p:cNvGrpSpPr/>
          <p:nvPr/>
        </p:nvGrpSpPr>
        <p:grpSpPr>
          <a:xfrm>
            <a:off x="692866" y="3200422"/>
            <a:ext cx="10853961" cy="3730681"/>
            <a:chOff x="109606" y="2592204"/>
            <a:chExt cx="8140471" cy="3730681"/>
          </a:xfrm>
        </p:grpSpPr>
        <p:grpSp>
          <p:nvGrpSpPr>
            <p:cNvPr id="3" name="Group 2"/>
            <p:cNvGrpSpPr/>
            <p:nvPr/>
          </p:nvGrpSpPr>
          <p:grpSpPr>
            <a:xfrm>
              <a:off x="6252093" y="2592204"/>
              <a:ext cx="1997984" cy="3730681"/>
              <a:chOff x="6036733" y="2592204"/>
              <a:chExt cx="1997984" cy="3730681"/>
            </a:xfrm>
          </p:grpSpPr>
          <p:pic>
            <p:nvPicPr>
              <p:cNvPr id="11" name="Picture 10" descr="Android phone 1.pn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036733" y="2592204"/>
                <a:ext cx="1997984" cy="3730681"/>
              </a:xfrm>
              <a:prstGeom prst="rect">
                <a:avLst/>
              </a:prstGeom>
            </p:spPr>
          </p:pic>
          <p:pic>
            <p:nvPicPr>
              <p:cNvPr id="12" name="Picture 11" descr="Screenshot_2015-05-26-13-51-34.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364179" y="2993528"/>
                <a:ext cx="1475150" cy="2622489"/>
              </a:xfrm>
              <a:prstGeom prst="rect">
                <a:avLst/>
              </a:prstGeom>
            </p:spPr>
          </p:pic>
        </p:grpSp>
        <p:sp>
          <p:nvSpPr>
            <p:cNvPr id="14" name="TextBox 13"/>
            <p:cNvSpPr txBox="1"/>
            <p:nvPr/>
          </p:nvSpPr>
          <p:spPr>
            <a:xfrm>
              <a:off x="109606" y="4686126"/>
              <a:ext cx="3380586" cy="1107996"/>
            </a:xfrm>
            <a:prstGeom prst="rect">
              <a:avLst/>
            </a:prstGeom>
            <a:noFill/>
          </p:spPr>
          <p:txBody>
            <a:bodyPr wrap="square" rtlCol="0">
              <a:spAutoFit/>
            </a:bodyPr>
            <a:lstStyle/>
            <a:p>
              <a:r>
                <a:rPr lang="en-US" dirty="0" smtClean="0">
                  <a:solidFill>
                    <a:srgbClr val="FF5050"/>
                  </a:solidFill>
                </a:rPr>
                <a:t>Pakistan: (Bright Future)</a:t>
              </a:r>
            </a:p>
            <a:p>
              <a:r>
                <a:rPr lang="en-US" sz="1600" dirty="0" smtClean="0">
                  <a:solidFill>
                    <a:srgbClr val="FFFFFF"/>
                  </a:solidFill>
                </a:rPr>
                <a:t>Undergoing pilot to adapt both </a:t>
              </a:r>
              <a:r>
                <a:rPr lang="en-US" sz="1600" dirty="0" err="1" smtClean="0">
                  <a:solidFill>
                    <a:srgbClr val="FFFFFF"/>
                  </a:solidFill>
                </a:rPr>
                <a:t>mLearning</a:t>
              </a:r>
              <a:r>
                <a:rPr lang="en-US" sz="1600" dirty="0" smtClean="0">
                  <a:solidFill>
                    <a:srgbClr val="FFFFFF"/>
                  </a:solidFill>
                </a:rPr>
                <a:t> and </a:t>
              </a:r>
              <a:r>
                <a:rPr lang="en-US" sz="1600" dirty="0" err="1" smtClean="0">
                  <a:solidFill>
                    <a:srgbClr val="FFFFFF"/>
                  </a:solidFill>
                </a:rPr>
                <a:t>mCounseling</a:t>
              </a:r>
              <a:r>
                <a:rPr lang="en-US" sz="1600" dirty="0" smtClean="0">
                  <a:solidFill>
                    <a:srgbClr val="FFFFFF"/>
                  </a:solidFill>
                </a:rPr>
                <a:t> functions for Lady Health Workers</a:t>
              </a:r>
            </a:p>
            <a:p>
              <a:r>
                <a:rPr lang="en-US" sz="1600" dirty="0" smtClean="0">
                  <a:solidFill>
                    <a:srgbClr val="FFFFFF"/>
                  </a:solidFill>
                </a:rPr>
                <a:t>to address entire RMNCH continuum</a:t>
              </a:r>
            </a:p>
          </p:txBody>
        </p:sp>
      </p:grpSp>
      <p:sp>
        <p:nvSpPr>
          <p:cNvPr id="24" name="TextBox 23"/>
          <p:cNvSpPr txBox="1"/>
          <p:nvPr/>
        </p:nvSpPr>
        <p:spPr>
          <a:xfrm>
            <a:off x="745429" y="3991192"/>
            <a:ext cx="4394563" cy="1107996"/>
          </a:xfrm>
          <a:prstGeom prst="rect">
            <a:avLst/>
          </a:prstGeom>
          <a:noFill/>
        </p:spPr>
        <p:txBody>
          <a:bodyPr wrap="square" rtlCol="0">
            <a:spAutoFit/>
          </a:bodyPr>
          <a:lstStyle/>
          <a:p>
            <a:r>
              <a:rPr lang="en-US" dirty="0" smtClean="0">
                <a:solidFill>
                  <a:srgbClr val="FF5050"/>
                </a:solidFill>
              </a:rPr>
              <a:t>Nigeria /</a:t>
            </a:r>
            <a:r>
              <a:rPr lang="en-US" dirty="0" err="1" smtClean="0">
                <a:solidFill>
                  <a:srgbClr val="FF5050"/>
                </a:solidFill>
              </a:rPr>
              <a:t>Ondo</a:t>
            </a:r>
            <a:r>
              <a:rPr lang="en-US" dirty="0" smtClean="0">
                <a:solidFill>
                  <a:srgbClr val="FF5050"/>
                </a:solidFill>
              </a:rPr>
              <a:t> State: (VTR)</a:t>
            </a:r>
          </a:p>
          <a:p>
            <a:r>
              <a:rPr lang="en-US" sz="1600" dirty="0" smtClean="0">
                <a:solidFill>
                  <a:srgbClr val="FFFFFF"/>
                </a:solidFill>
              </a:rPr>
              <a:t>Working with State Health </a:t>
            </a:r>
            <a:r>
              <a:rPr lang="en-US" sz="1600" dirty="0" err="1" smtClean="0">
                <a:solidFill>
                  <a:srgbClr val="FFFFFF"/>
                </a:solidFill>
              </a:rPr>
              <a:t>Mgmt</a:t>
            </a:r>
            <a:r>
              <a:rPr lang="en-US" sz="1600" dirty="0" smtClean="0">
                <a:solidFill>
                  <a:srgbClr val="FFFFFF"/>
                </a:solidFill>
              </a:rPr>
              <a:t> Board</a:t>
            </a:r>
            <a:r>
              <a:rPr lang="en-US" sz="1600" dirty="0">
                <a:solidFill>
                  <a:srgbClr val="FFFFFF"/>
                </a:solidFill>
              </a:rPr>
              <a:t> </a:t>
            </a:r>
            <a:r>
              <a:rPr lang="en-US" sz="1600" dirty="0" smtClean="0">
                <a:solidFill>
                  <a:srgbClr val="FFFFFF"/>
                </a:solidFill>
              </a:rPr>
              <a:t>Content extended to 100 facilities in 6 states  &amp; roll out to 550 PHCs in </a:t>
            </a:r>
            <a:r>
              <a:rPr lang="en-US" sz="1600" dirty="0" err="1" smtClean="0">
                <a:solidFill>
                  <a:srgbClr val="FFFFFF"/>
                </a:solidFill>
              </a:rPr>
              <a:t>Ondo</a:t>
            </a:r>
            <a:endParaRPr lang="en-US" sz="1600" dirty="0" smtClean="0">
              <a:solidFill>
                <a:srgbClr val="FFFFFF"/>
              </a:solidFill>
            </a:endParaRPr>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61233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7315" y="2411428"/>
            <a:ext cx="10515600" cy="1325563"/>
          </a:xfrm>
        </p:spPr>
        <p:txBody>
          <a:bodyPr>
            <a:normAutofit fontScale="90000"/>
          </a:bodyPr>
          <a:lstStyle/>
          <a:p>
            <a:pPr algn="ctr"/>
            <a:r>
              <a:rPr lang="en-US" b="1" dirty="0" smtClean="0">
                <a:solidFill>
                  <a:schemeClr val="tx1">
                    <a:lumMod val="65000"/>
                    <a:lumOff val="35000"/>
                  </a:schemeClr>
                </a:solidFill>
                <a:latin typeface="Arial" charset="0"/>
                <a:ea typeface="Arial" charset="0"/>
                <a:cs typeface="Arial" charset="0"/>
              </a:rPr>
              <a:t/>
            </a:r>
            <a:br>
              <a:rPr lang="en-US" b="1" dirty="0" smtClean="0">
                <a:solidFill>
                  <a:schemeClr val="tx1">
                    <a:lumMod val="65000"/>
                    <a:lumOff val="35000"/>
                  </a:schemeClr>
                </a:solidFill>
                <a:latin typeface="Arial" charset="0"/>
                <a:ea typeface="Arial" charset="0"/>
                <a:cs typeface="Arial" charset="0"/>
              </a:rPr>
            </a:br>
            <a:r>
              <a:rPr lang="en-US" b="1" dirty="0" smtClean="0">
                <a:solidFill>
                  <a:schemeClr val="tx1">
                    <a:lumMod val="65000"/>
                    <a:lumOff val="35000"/>
                  </a:schemeClr>
                </a:solidFill>
                <a:latin typeface="Arial" charset="0"/>
                <a:ea typeface="Arial" charset="0"/>
                <a:cs typeface="Arial" charset="0"/>
              </a:rPr>
              <a:t>Demonstration</a:t>
            </a:r>
            <a:br>
              <a:rPr lang="en-US" b="1" dirty="0" smtClean="0">
                <a:solidFill>
                  <a:schemeClr val="tx1">
                    <a:lumMod val="65000"/>
                    <a:lumOff val="35000"/>
                  </a:schemeClr>
                </a:solidFill>
                <a:latin typeface="Arial" charset="0"/>
                <a:ea typeface="Arial" charset="0"/>
                <a:cs typeface="Arial" charset="0"/>
              </a:rPr>
            </a:br>
            <a:r>
              <a:rPr lang="en-US" b="1" dirty="0">
                <a:solidFill>
                  <a:schemeClr val="tx1">
                    <a:lumMod val="65000"/>
                    <a:lumOff val="35000"/>
                  </a:schemeClr>
                </a:solidFill>
                <a:latin typeface="Arial" charset="0"/>
                <a:ea typeface="Arial" charset="0"/>
                <a:cs typeface="Arial" charset="0"/>
              </a:rPr>
              <a:t/>
            </a:r>
            <a:br>
              <a:rPr lang="en-US" b="1" dirty="0">
                <a:solidFill>
                  <a:schemeClr val="tx1">
                    <a:lumMod val="65000"/>
                    <a:lumOff val="35000"/>
                  </a:schemeClr>
                </a:solidFill>
                <a:latin typeface="Arial" charset="0"/>
                <a:ea typeface="Arial" charset="0"/>
                <a:cs typeface="Arial" charset="0"/>
              </a:rPr>
            </a:br>
            <a:r>
              <a:rPr lang="en-US" b="1" dirty="0" smtClean="0">
                <a:solidFill>
                  <a:schemeClr val="tx1">
                    <a:lumMod val="65000"/>
                    <a:lumOff val="35000"/>
                  </a:schemeClr>
                </a:solidFill>
                <a:latin typeface="Arial" charset="0"/>
                <a:ea typeface="Arial" charset="0"/>
                <a:cs typeface="Arial" charset="0"/>
              </a:rPr>
              <a:t>Alex Little</a:t>
            </a:r>
          </a:p>
        </p:txBody>
      </p:sp>
      <p:sp>
        <p:nvSpPr>
          <p:cNvPr id="3" name="Footer Placeholder 2"/>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693817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53614"/>
            <a:ext cx="10515600" cy="3058653"/>
          </a:xfrm>
        </p:spPr>
        <p:txBody>
          <a:bodyPr>
            <a:normAutofit/>
          </a:bodyPr>
          <a:lstStyle/>
          <a:p>
            <a:pPr marL="0" indent="0" algn="ctr">
              <a:buNone/>
            </a:pPr>
            <a:endParaRPr lang="en-US" sz="4000" b="1" dirty="0" smtClean="0">
              <a:solidFill>
                <a:schemeClr val="tx1">
                  <a:lumMod val="50000"/>
                  <a:lumOff val="50000"/>
                </a:schemeClr>
              </a:solidFill>
              <a:latin typeface="Arial" charset="0"/>
              <a:ea typeface="Arial" charset="0"/>
              <a:cs typeface="Arial" charset="0"/>
            </a:endParaRPr>
          </a:p>
          <a:p>
            <a:pPr marL="0" indent="0" algn="ctr">
              <a:buNone/>
            </a:pPr>
            <a:r>
              <a:rPr lang="en-US" sz="4000" b="1" dirty="0" smtClean="0">
                <a:solidFill>
                  <a:schemeClr val="tx1">
                    <a:lumMod val="50000"/>
                    <a:lumOff val="50000"/>
                  </a:schemeClr>
                </a:solidFill>
                <a:latin typeface="Arial" charset="0"/>
                <a:ea typeface="Arial" charset="0"/>
                <a:cs typeface="Arial" charset="0"/>
              </a:rPr>
              <a:t>Achieving Government Ownership </a:t>
            </a:r>
          </a:p>
          <a:p>
            <a:pPr marL="0" indent="0" algn="ctr">
              <a:buNone/>
            </a:pPr>
            <a:r>
              <a:rPr lang="en-US" sz="4000" b="1" dirty="0" smtClean="0">
                <a:solidFill>
                  <a:schemeClr val="tx1">
                    <a:lumMod val="50000"/>
                    <a:lumOff val="50000"/>
                  </a:schemeClr>
                </a:solidFill>
                <a:latin typeface="Arial" charset="0"/>
                <a:ea typeface="Arial" charset="0"/>
                <a:cs typeface="Arial" charset="0"/>
              </a:rPr>
              <a:t>Through (MSC) Multi-Stakeholder  </a:t>
            </a:r>
          </a:p>
          <a:p>
            <a:pPr marL="0" indent="0" algn="ctr">
              <a:buNone/>
            </a:pPr>
            <a:r>
              <a:rPr lang="en-US" sz="4000" b="1" dirty="0" smtClean="0">
                <a:solidFill>
                  <a:schemeClr val="tx1">
                    <a:lumMod val="50000"/>
                    <a:lumOff val="50000"/>
                  </a:schemeClr>
                </a:solidFill>
                <a:latin typeface="Arial" charset="0"/>
                <a:ea typeface="Arial" charset="0"/>
                <a:cs typeface="Arial" charset="0"/>
              </a:rPr>
              <a:t>Collaboration</a:t>
            </a:r>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379797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Multi-Stakeholder Collaborative Goal</a:t>
            </a:r>
            <a:endParaRPr lang="en-US"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14754" y="1599590"/>
            <a:ext cx="10515600" cy="4351338"/>
          </a:xfrm>
        </p:spPr>
        <p:txBody>
          <a:bodyPr>
            <a:normAutofit/>
          </a:bodyPr>
          <a:lstStyle/>
          <a:p>
            <a:pPr marL="0" indent="0">
              <a:buNone/>
            </a:pPr>
            <a:endParaRPr lang="en-US" dirty="0" smtClean="0"/>
          </a:p>
          <a:p>
            <a:r>
              <a:rPr lang="en-US" dirty="0" smtClean="0">
                <a:solidFill>
                  <a:schemeClr val="tx1">
                    <a:lumMod val="65000"/>
                    <a:lumOff val="35000"/>
                  </a:schemeClr>
                </a:solidFill>
                <a:latin typeface="Arial" panose="020B0604020202020204" pitchFamily="34" charset="0"/>
                <a:cs typeface="Arial" panose="020B0604020202020204" pitchFamily="34" charset="0"/>
              </a:rPr>
              <a:t>Develop a strategy </a:t>
            </a:r>
            <a:r>
              <a:rPr lang="en-US" dirty="0">
                <a:solidFill>
                  <a:schemeClr val="tx1">
                    <a:lumMod val="65000"/>
                    <a:lumOff val="35000"/>
                  </a:schemeClr>
                </a:solidFill>
                <a:latin typeface="Arial" panose="020B0604020202020204" pitchFamily="34" charset="0"/>
                <a:cs typeface="Arial" panose="020B0604020202020204" pitchFamily="34" charset="0"/>
              </a:rPr>
              <a:t>for adapting </a:t>
            </a:r>
            <a:r>
              <a:rPr lang="en-US" dirty="0" smtClean="0">
                <a:solidFill>
                  <a:schemeClr val="tx1">
                    <a:lumMod val="65000"/>
                    <a:lumOff val="35000"/>
                  </a:schemeClr>
                </a:solidFill>
                <a:latin typeface="Arial" panose="020B0604020202020204" pitchFamily="34" charset="0"/>
                <a:cs typeface="Arial" panose="020B0604020202020204" pitchFamily="34" charset="0"/>
              </a:rPr>
              <a:t>proven </a:t>
            </a:r>
            <a:r>
              <a:rPr lang="en-US" dirty="0">
                <a:solidFill>
                  <a:schemeClr val="tx1">
                    <a:lumMod val="65000"/>
                    <a:lumOff val="35000"/>
                  </a:schemeClr>
                </a:solidFill>
                <a:latin typeface="Arial" panose="020B0604020202020204" pitchFamily="34" charset="0"/>
                <a:cs typeface="Arial" panose="020B0604020202020204" pitchFamily="34" charset="0"/>
              </a:rPr>
              <a:t>technologies into a </a:t>
            </a:r>
            <a:r>
              <a:rPr lang="en-US" dirty="0" smtClean="0">
                <a:solidFill>
                  <a:schemeClr val="tx1">
                    <a:lumMod val="65000"/>
                    <a:lumOff val="35000"/>
                  </a:schemeClr>
                </a:solidFill>
                <a:latin typeface="Arial" panose="020B0604020202020204" pitchFamily="34" charset="0"/>
                <a:cs typeface="Arial" panose="020B0604020202020204" pitchFamily="34" charset="0"/>
              </a:rPr>
              <a:t>single, sustainable </a:t>
            </a:r>
            <a:r>
              <a:rPr lang="en-US" dirty="0">
                <a:solidFill>
                  <a:schemeClr val="tx1">
                    <a:lumMod val="65000"/>
                    <a:lumOff val="35000"/>
                  </a:schemeClr>
                </a:solidFill>
                <a:latin typeface="Arial" panose="020B0604020202020204" pitchFamily="34" charset="0"/>
                <a:cs typeface="Arial" panose="020B0604020202020204" pitchFamily="34" charset="0"/>
              </a:rPr>
              <a:t>digital </a:t>
            </a:r>
            <a:r>
              <a:rPr lang="en-US" dirty="0" smtClean="0">
                <a:solidFill>
                  <a:schemeClr val="tx1">
                    <a:lumMod val="65000"/>
                    <a:lumOff val="35000"/>
                  </a:schemeClr>
                </a:solidFill>
                <a:latin typeface="Arial" panose="020B0604020202020204" pitchFamily="34" charset="0"/>
                <a:cs typeface="Arial" panose="020B0604020202020204" pitchFamily="34" charset="0"/>
              </a:rPr>
              <a:t>content delivery system that accepts validated multimedia content from any source.  </a:t>
            </a:r>
          </a:p>
          <a:p>
            <a:r>
              <a:rPr lang="en-US" dirty="0" smtClean="0">
                <a:solidFill>
                  <a:schemeClr val="tx1">
                    <a:lumMod val="65000"/>
                    <a:lumOff val="35000"/>
                  </a:schemeClr>
                </a:solidFill>
                <a:latin typeface="Arial" panose="020B0604020202020204" pitchFamily="34" charset="0"/>
                <a:cs typeface="Arial" panose="020B0604020202020204" pitchFamily="34" charset="0"/>
              </a:rPr>
              <a:t>Which leads to cost and </a:t>
            </a:r>
            <a:r>
              <a:rPr lang="en-US" dirty="0">
                <a:solidFill>
                  <a:schemeClr val="tx1">
                    <a:lumMod val="65000"/>
                    <a:lumOff val="35000"/>
                  </a:schemeClr>
                </a:solidFill>
                <a:latin typeface="Arial" panose="020B0604020202020204" pitchFamily="34" charset="0"/>
                <a:cs typeface="Arial" panose="020B0604020202020204" pitchFamily="34" charset="0"/>
              </a:rPr>
              <a:t>efficiency benefits from optimization of resources</a:t>
            </a:r>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239463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MSC: Assumptions and Principles</a:t>
            </a:r>
            <a:endParaRPr lang="en-US"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0" y="1417639"/>
            <a:ext cx="11271820" cy="4708526"/>
          </a:xfrm>
        </p:spPr>
        <p:txBody>
          <a:bodyPr>
            <a:normAutofi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Acknowledge and overcome fragmentation/</a:t>
            </a:r>
            <a:r>
              <a:rPr lang="en-US" dirty="0" err="1" smtClean="0">
                <a:solidFill>
                  <a:schemeClr val="tx1">
                    <a:lumMod val="65000"/>
                    <a:lumOff val="35000"/>
                  </a:schemeClr>
                </a:solidFill>
                <a:latin typeface="Arial" panose="020B0604020202020204" pitchFamily="34" charset="0"/>
                <a:cs typeface="Arial" panose="020B0604020202020204" pitchFamily="34" charset="0"/>
              </a:rPr>
              <a:t>pilotitus</a:t>
            </a:r>
            <a:r>
              <a:rPr lang="en-US" dirty="0" smtClean="0">
                <a:solidFill>
                  <a:schemeClr val="tx1">
                    <a:lumMod val="65000"/>
                    <a:lumOff val="35000"/>
                  </a:schemeClr>
                </a:solidFill>
                <a:latin typeface="Arial" panose="020B0604020202020204" pitchFamily="34" charset="0"/>
                <a:cs typeface="Arial" panose="020B0604020202020204" pitchFamily="34" charset="0"/>
              </a:rPr>
              <a:t> </a:t>
            </a:r>
          </a:p>
          <a:p>
            <a:r>
              <a:rPr lang="en-US" dirty="0" smtClean="0">
                <a:latin typeface="Arial" panose="020B0604020202020204" pitchFamily="34" charset="0"/>
                <a:cs typeface="Arial" panose="020B0604020202020204" pitchFamily="34" charset="0"/>
              </a:rPr>
              <a:t>View </a:t>
            </a:r>
            <a:r>
              <a:rPr lang="en-US" dirty="0">
                <a:latin typeface="Arial" panose="020B0604020202020204" pitchFamily="34" charset="0"/>
                <a:cs typeface="Arial" panose="020B0604020202020204" pitchFamily="34" charset="0"/>
              </a:rPr>
              <a:t>d</a:t>
            </a:r>
            <a:r>
              <a:rPr lang="en-US" dirty="0" smtClean="0">
                <a:solidFill>
                  <a:schemeClr val="tx1">
                    <a:lumMod val="65000"/>
                    <a:lumOff val="35000"/>
                  </a:schemeClr>
                </a:solidFill>
                <a:latin typeface="Arial" panose="020B0604020202020204" pitchFamily="34" charset="0"/>
                <a:cs typeface="Arial" panose="020B0604020202020204" pitchFamily="34" charset="0"/>
              </a:rPr>
              <a:t>ata </a:t>
            </a:r>
            <a:r>
              <a:rPr lang="en-US" dirty="0">
                <a:solidFill>
                  <a:schemeClr val="tx1">
                    <a:lumMod val="65000"/>
                    <a:lumOff val="35000"/>
                  </a:schemeClr>
                </a:solidFill>
                <a:latin typeface="Arial" panose="020B0604020202020204" pitchFamily="34" charset="0"/>
                <a:cs typeface="Arial" panose="020B0604020202020204" pitchFamily="34" charset="0"/>
              </a:rPr>
              <a:t>c</a:t>
            </a:r>
            <a:r>
              <a:rPr lang="en-US" dirty="0" smtClean="0">
                <a:solidFill>
                  <a:schemeClr val="tx1">
                    <a:lumMod val="65000"/>
                    <a:lumOff val="35000"/>
                  </a:schemeClr>
                </a:solidFill>
                <a:latin typeface="Arial" panose="020B0604020202020204" pitchFamily="34" charset="0"/>
                <a:cs typeface="Arial" panose="020B0604020202020204" pitchFamily="34" charset="0"/>
              </a:rPr>
              <a:t>ollection and content </a:t>
            </a:r>
            <a:r>
              <a:rPr lang="en-US" dirty="0">
                <a:solidFill>
                  <a:schemeClr val="tx1">
                    <a:lumMod val="65000"/>
                    <a:lumOff val="35000"/>
                  </a:schemeClr>
                </a:solidFill>
                <a:latin typeface="Arial" panose="020B0604020202020204" pitchFamily="34" charset="0"/>
                <a:cs typeface="Arial" panose="020B0604020202020204" pitchFamily="34" charset="0"/>
              </a:rPr>
              <a:t>d</a:t>
            </a:r>
            <a:r>
              <a:rPr lang="en-US" dirty="0" smtClean="0">
                <a:solidFill>
                  <a:schemeClr val="tx1">
                    <a:lumMod val="65000"/>
                    <a:lumOff val="35000"/>
                  </a:schemeClr>
                </a:solidFill>
                <a:latin typeface="Arial" panose="020B0604020202020204" pitchFamily="34" charset="0"/>
                <a:cs typeface="Arial" panose="020B0604020202020204" pitchFamily="34" charset="0"/>
              </a:rPr>
              <a:t>istribution as interdependent</a:t>
            </a:r>
          </a:p>
          <a:p>
            <a:r>
              <a:rPr lang="en-US" dirty="0" smtClean="0">
                <a:solidFill>
                  <a:schemeClr val="tx1">
                    <a:lumMod val="65000"/>
                    <a:lumOff val="35000"/>
                  </a:schemeClr>
                </a:solidFill>
                <a:latin typeface="Arial" panose="020B0604020202020204" pitchFamily="34" charset="0"/>
                <a:cs typeface="Arial" panose="020B0604020202020204" pitchFamily="34" charset="0"/>
              </a:rPr>
              <a:t>Start with solutions </a:t>
            </a:r>
            <a:r>
              <a:rPr lang="en-US" dirty="0">
                <a:solidFill>
                  <a:schemeClr val="tx1">
                    <a:lumMod val="65000"/>
                    <a:lumOff val="35000"/>
                  </a:schemeClr>
                </a:solidFill>
                <a:latin typeface="Arial" panose="020B0604020202020204" pitchFamily="34" charset="0"/>
                <a:cs typeface="Arial" panose="020B0604020202020204" pitchFamily="34" charset="0"/>
              </a:rPr>
              <a:t>t</a:t>
            </a:r>
            <a:r>
              <a:rPr lang="en-US" dirty="0" smtClean="0">
                <a:solidFill>
                  <a:schemeClr val="tx1">
                    <a:lumMod val="65000"/>
                    <a:lumOff val="35000"/>
                  </a:schemeClr>
                </a:solidFill>
                <a:latin typeface="Arial" panose="020B0604020202020204" pitchFamily="34" charset="0"/>
                <a:cs typeface="Arial" panose="020B0604020202020204" pitchFamily="34" charset="0"/>
              </a:rPr>
              <a:t>hat </a:t>
            </a:r>
            <a:r>
              <a:rPr lang="en-US" dirty="0">
                <a:solidFill>
                  <a:schemeClr val="tx1">
                    <a:lumMod val="65000"/>
                    <a:lumOff val="35000"/>
                  </a:schemeClr>
                </a:solidFill>
                <a:latin typeface="Arial" panose="020B0604020202020204" pitchFamily="34" charset="0"/>
                <a:cs typeface="Arial" panose="020B0604020202020204" pitchFamily="34" charset="0"/>
              </a:rPr>
              <a:t>m</a:t>
            </a:r>
            <a:r>
              <a:rPr lang="en-US" dirty="0" smtClean="0">
                <a:solidFill>
                  <a:schemeClr val="tx1">
                    <a:lumMod val="65000"/>
                    <a:lumOff val="35000"/>
                  </a:schemeClr>
                </a:solidFill>
                <a:latin typeface="Arial" panose="020B0604020202020204" pitchFamily="34" charset="0"/>
                <a:cs typeface="Arial" panose="020B0604020202020204" pitchFamily="34" charset="0"/>
              </a:rPr>
              <a:t>eet </a:t>
            </a:r>
            <a:r>
              <a:rPr lang="en-US" dirty="0">
                <a:solidFill>
                  <a:schemeClr val="tx1">
                    <a:lumMod val="65000"/>
                    <a:lumOff val="35000"/>
                  </a:schemeClr>
                </a:solidFill>
                <a:latin typeface="Arial" panose="020B0604020202020204" pitchFamily="34" charset="0"/>
                <a:cs typeface="Arial" panose="020B0604020202020204" pitchFamily="34" charset="0"/>
              </a:rPr>
              <a:t>c</a:t>
            </a:r>
            <a:r>
              <a:rPr lang="en-US" dirty="0" smtClean="0">
                <a:solidFill>
                  <a:schemeClr val="tx1">
                    <a:lumMod val="65000"/>
                    <a:lumOff val="35000"/>
                  </a:schemeClr>
                </a:solidFill>
                <a:latin typeface="Arial" panose="020B0604020202020204" pitchFamily="34" charset="0"/>
                <a:cs typeface="Arial" panose="020B0604020202020204" pitchFamily="34" charset="0"/>
              </a:rPr>
              <a:t>riteria (e.g. PDD)</a:t>
            </a:r>
          </a:p>
          <a:p>
            <a:r>
              <a:rPr lang="en-US" dirty="0" smtClean="0">
                <a:solidFill>
                  <a:schemeClr val="tx1">
                    <a:lumMod val="65000"/>
                    <a:lumOff val="35000"/>
                  </a:schemeClr>
                </a:solidFill>
                <a:latin typeface="Arial" panose="020B0604020202020204" pitchFamily="34" charset="0"/>
                <a:cs typeface="Arial" panose="020B0604020202020204" pitchFamily="34" charset="0"/>
              </a:rPr>
              <a:t>Recognize/work within </a:t>
            </a:r>
            <a:r>
              <a:rPr lang="en-US" dirty="0">
                <a:solidFill>
                  <a:schemeClr val="tx1">
                    <a:lumMod val="65000"/>
                    <a:lumOff val="35000"/>
                  </a:schemeClr>
                </a:solidFill>
                <a:latin typeface="Arial" panose="020B0604020202020204" pitchFamily="34" charset="0"/>
                <a:cs typeface="Arial" panose="020B0604020202020204" pitchFamily="34" charset="0"/>
              </a:rPr>
              <a:t>m</a:t>
            </a:r>
            <a:r>
              <a:rPr lang="en-US" dirty="0" smtClean="0">
                <a:solidFill>
                  <a:schemeClr val="tx1">
                    <a:lumMod val="65000"/>
                    <a:lumOff val="35000"/>
                  </a:schemeClr>
                </a:solidFill>
                <a:latin typeface="Arial" panose="020B0604020202020204" pitchFamily="34" charset="0"/>
                <a:cs typeface="Arial" panose="020B0604020202020204" pitchFamily="34" charset="0"/>
              </a:rPr>
              <a:t>arket </a:t>
            </a:r>
            <a:r>
              <a:rPr lang="en-US" dirty="0">
                <a:solidFill>
                  <a:schemeClr val="tx1">
                    <a:lumMod val="65000"/>
                    <a:lumOff val="35000"/>
                  </a:schemeClr>
                </a:solidFill>
                <a:latin typeface="Arial" panose="020B0604020202020204" pitchFamily="34" charset="0"/>
                <a:cs typeface="Arial" panose="020B0604020202020204" pitchFamily="34" charset="0"/>
              </a:rPr>
              <a:t>t</a:t>
            </a:r>
            <a:r>
              <a:rPr lang="en-US" dirty="0" smtClean="0">
                <a:solidFill>
                  <a:schemeClr val="tx1">
                    <a:lumMod val="65000"/>
                    <a:lumOff val="35000"/>
                  </a:schemeClr>
                </a:solidFill>
                <a:latin typeface="Arial" panose="020B0604020202020204" pitchFamily="34" charset="0"/>
                <a:cs typeface="Arial" panose="020B0604020202020204" pitchFamily="34" charset="0"/>
              </a:rPr>
              <a:t>rends </a:t>
            </a:r>
          </a:p>
          <a:p>
            <a:r>
              <a:rPr lang="en-US" dirty="0" smtClean="0">
                <a:latin typeface="Arial" panose="020B0604020202020204" pitchFamily="34" charset="0"/>
                <a:cs typeface="Arial" panose="020B0604020202020204" pitchFamily="34" charset="0"/>
              </a:rPr>
              <a:t>Sync with overall </a:t>
            </a:r>
            <a:r>
              <a:rPr lang="en-US" dirty="0">
                <a:latin typeface="Arial" panose="020B0604020202020204" pitchFamily="34" charset="0"/>
                <a:cs typeface="Arial" panose="020B0604020202020204" pitchFamily="34" charset="0"/>
              </a:rPr>
              <a:t>t</a:t>
            </a:r>
            <a:r>
              <a:rPr lang="en-US" dirty="0" smtClean="0">
                <a:solidFill>
                  <a:schemeClr val="tx1">
                    <a:lumMod val="65000"/>
                    <a:lumOff val="35000"/>
                  </a:schemeClr>
                </a:solidFill>
                <a:latin typeface="Arial" panose="020B0604020202020204" pitchFamily="34" charset="0"/>
                <a:cs typeface="Arial" panose="020B0604020202020204" pitchFamily="34" charset="0"/>
              </a:rPr>
              <a:t>ransition from hard copy to digital </a:t>
            </a:r>
          </a:p>
          <a:p>
            <a:r>
              <a:rPr lang="en-US" dirty="0" smtClean="0">
                <a:solidFill>
                  <a:schemeClr val="tx1">
                    <a:lumMod val="65000"/>
                    <a:lumOff val="35000"/>
                  </a:schemeClr>
                </a:solidFill>
                <a:latin typeface="Arial" panose="020B0604020202020204" pitchFamily="34" charset="0"/>
                <a:cs typeface="Arial" panose="020B0604020202020204" pitchFamily="34" charset="0"/>
              </a:rPr>
              <a:t>Open </a:t>
            </a:r>
            <a:r>
              <a:rPr lang="en-US" dirty="0">
                <a:solidFill>
                  <a:schemeClr val="tx1">
                    <a:lumMod val="65000"/>
                    <a:lumOff val="35000"/>
                  </a:schemeClr>
                </a:solidFill>
                <a:latin typeface="Arial" panose="020B0604020202020204" pitchFamily="34" charset="0"/>
                <a:cs typeface="Arial" panose="020B0604020202020204" pitchFamily="34" charset="0"/>
              </a:rPr>
              <a:t>library </a:t>
            </a:r>
            <a:r>
              <a:rPr lang="en-US" dirty="0" smtClean="0">
                <a:solidFill>
                  <a:schemeClr val="tx1">
                    <a:lumMod val="65000"/>
                    <a:lumOff val="35000"/>
                  </a:schemeClr>
                </a:solidFill>
                <a:latin typeface="Arial" panose="020B0604020202020204" pitchFamily="34" charset="0"/>
                <a:cs typeface="Arial" panose="020B0604020202020204" pitchFamily="34" charset="0"/>
              </a:rPr>
              <a:t>(strive for Creative Commons licensing)</a:t>
            </a:r>
          </a:p>
          <a:p>
            <a:r>
              <a:rPr lang="en-US" dirty="0" smtClean="0">
                <a:solidFill>
                  <a:schemeClr val="tx1">
                    <a:lumMod val="65000"/>
                    <a:lumOff val="35000"/>
                  </a:schemeClr>
                </a:solidFill>
                <a:latin typeface="Arial" panose="020B0604020202020204" pitchFamily="34" charset="0"/>
                <a:cs typeface="Arial" panose="020B0604020202020204" pitchFamily="34" charset="0"/>
              </a:rPr>
              <a:t>Incentivize private </a:t>
            </a:r>
            <a:r>
              <a:rPr lang="en-US" dirty="0">
                <a:solidFill>
                  <a:schemeClr val="tx1">
                    <a:lumMod val="65000"/>
                    <a:lumOff val="35000"/>
                  </a:schemeClr>
                </a:solidFill>
                <a:latin typeface="Arial" panose="020B0604020202020204" pitchFamily="34" charset="0"/>
                <a:cs typeface="Arial" panose="020B0604020202020204" pitchFamily="34" charset="0"/>
              </a:rPr>
              <a:t>sector </a:t>
            </a:r>
            <a:r>
              <a:rPr lang="en-US" dirty="0" smtClean="0">
                <a:solidFill>
                  <a:schemeClr val="tx1">
                    <a:lumMod val="65000"/>
                    <a:lumOff val="35000"/>
                  </a:schemeClr>
                </a:solidFill>
                <a:latin typeface="Arial" panose="020B0604020202020204" pitchFamily="34" charset="0"/>
                <a:cs typeface="Arial" panose="020B0604020202020204" pitchFamily="34" charset="0"/>
              </a:rPr>
              <a:t>investment </a:t>
            </a:r>
            <a:endParaRPr lang="en-US" dirty="0">
              <a:solidFill>
                <a:schemeClr val="tx1">
                  <a:lumMod val="65000"/>
                  <a:lumOff val="35000"/>
                </a:schemeClr>
              </a:solidFill>
              <a:latin typeface="Arial" panose="020B0604020202020204" pitchFamily="34" charset="0"/>
              <a:cs typeface="Arial" panose="020B0604020202020204" pitchFamily="34" charset="0"/>
            </a:endParaRPr>
          </a:p>
          <a:p>
            <a:r>
              <a:rPr lang="en-US" dirty="0">
                <a:solidFill>
                  <a:schemeClr val="tx1">
                    <a:lumMod val="65000"/>
                    <a:lumOff val="35000"/>
                  </a:schemeClr>
                </a:solidFill>
                <a:latin typeface="Arial" panose="020B0604020202020204" pitchFamily="34" charset="0"/>
                <a:cs typeface="Arial" panose="020B0604020202020204" pitchFamily="34" charset="0"/>
              </a:rPr>
              <a:t>Technological </a:t>
            </a:r>
            <a:r>
              <a:rPr lang="en-US" dirty="0" smtClean="0">
                <a:solidFill>
                  <a:schemeClr val="tx1">
                    <a:lumMod val="65000"/>
                    <a:lumOff val="35000"/>
                  </a:schemeClr>
                </a:solidFill>
                <a:latin typeface="Arial" panose="020B0604020202020204" pitchFamily="34" charset="0"/>
                <a:cs typeface="Arial" panose="020B0604020202020204" pitchFamily="34" charset="0"/>
              </a:rPr>
              <a:t>solutions </a:t>
            </a:r>
            <a:r>
              <a:rPr lang="en-US" dirty="0">
                <a:solidFill>
                  <a:schemeClr val="tx1">
                    <a:lumMod val="65000"/>
                    <a:lumOff val="35000"/>
                  </a:schemeClr>
                </a:solidFill>
                <a:latin typeface="Arial" panose="020B0604020202020204" pitchFamily="34" charset="0"/>
                <a:cs typeface="Arial" panose="020B0604020202020204" pitchFamily="34" charset="0"/>
              </a:rPr>
              <a:t>can drive </a:t>
            </a:r>
            <a:r>
              <a:rPr lang="en-US" dirty="0" smtClean="0">
                <a:solidFill>
                  <a:schemeClr val="tx1">
                    <a:lumMod val="65000"/>
                    <a:lumOff val="35000"/>
                  </a:schemeClr>
                </a:solidFill>
                <a:latin typeface="Arial" panose="020B0604020202020204" pitchFamily="34" charset="0"/>
                <a:cs typeface="Arial" panose="020B0604020202020204" pitchFamily="34" charset="0"/>
              </a:rPr>
              <a:t>policy</a:t>
            </a:r>
          </a:p>
          <a:p>
            <a:pPr marL="0" indent="0">
              <a:buNone/>
            </a:pP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633324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60399" y="195429"/>
            <a:ext cx="11306627" cy="1285163"/>
          </a:xfrm>
        </p:spPr>
        <p:txBody>
          <a:bodyPr>
            <a:normAutofit/>
          </a:bodyPr>
          <a:lstStyle/>
          <a:p>
            <a:pPr algn="ctr"/>
            <a:r>
              <a:rPr lang="en-US" sz="4000" dirty="0" smtClean="0">
                <a:latin typeface="+mn-lt"/>
              </a:rPr>
              <a:t>Open Deliver: Digital Content Delivery System</a:t>
            </a:r>
            <a:endParaRPr lang="en-US" sz="4000" dirty="0">
              <a:latin typeface="+mn-lt"/>
            </a:endParaRPr>
          </a:p>
        </p:txBody>
      </p:sp>
      <p:sp>
        <p:nvSpPr>
          <p:cNvPr id="6" name="Content Placeholder 2"/>
          <p:cNvSpPr>
            <a:spLocks noGrp="1"/>
          </p:cNvSpPr>
          <p:nvPr>
            <p:ph idx="1"/>
          </p:nvPr>
        </p:nvSpPr>
        <p:spPr>
          <a:xfrm>
            <a:off x="1137855" y="1556601"/>
            <a:ext cx="10701652" cy="4626587"/>
          </a:xfrm>
        </p:spPr>
        <p:txBody>
          <a:bodyPr>
            <a:normAutofit fontScale="92500" lnSpcReduction="10000"/>
          </a:bodyPr>
          <a:lstStyle/>
          <a:p>
            <a:pPr lvl="0"/>
            <a:r>
              <a:rPr lang="en-US" dirty="0" smtClean="0">
                <a:solidFill>
                  <a:srgbClr val="C00000"/>
                </a:solidFill>
              </a:rPr>
              <a:t>Incentivizes </a:t>
            </a:r>
            <a:r>
              <a:rPr lang="en-US" dirty="0">
                <a:solidFill>
                  <a:srgbClr val="C00000"/>
                </a:solidFill>
              </a:rPr>
              <a:t>the contribution </a:t>
            </a:r>
            <a:r>
              <a:rPr lang="en-US" dirty="0"/>
              <a:t>of </a:t>
            </a:r>
            <a:r>
              <a:rPr lang="en-US" dirty="0" smtClean="0"/>
              <a:t>validated content to content sharing platform (like ORB) by providing immediate means of distribution</a:t>
            </a:r>
          </a:p>
          <a:p>
            <a:pPr lvl="0"/>
            <a:r>
              <a:rPr lang="en-US" dirty="0" smtClean="0">
                <a:solidFill>
                  <a:srgbClr val="C00000"/>
                </a:solidFill>
              </a:rPr>
              <a:t>Reduces </a:t>
            </a:r>
            <a:r>
              <a:rPr lang="en-US" dirty="0">
                <a:solidFill>
                  <a:srgbClr val="C00000"/>
                </a:solidFill>
              </a:rPr>
              <a:t>duplication </a:t>
            </a:r>
            <a:r>
              <a:rPr lang="en-US" dirty="0" smtClean="0"/>
              <a:t>through</a:t>
            </a:r>
            <a:r>
              <a:rPr lang="en-US" dirty="0" smtClean="0">
                <a:solidFill>
                  <a:srgbClr val="C00000"/>
                </a:solidFill>
              </a:rPr>
              <a:t> </a:t>
            </a:r>
            <a:r>
              <a:rPr lang="en-US" dirty="0" smtClean="0"/>
              <a:t>Collaborative </a:t>
            </a:r>
            <a:r>
              <a:rPr lang="en-US" dirty="0"/>
              <a:t>content </a:t>
            </a:r>
            <a:r>
              <a:rPr lang="en-US" dirty="0" smtClean="0"/>
              <a:t>production</a:t>
            </a:r>
            <a:endParaRPr lang="en-US" dirty="0" smtClean="0">
              <a:solidFill>
                <a:srgbClr val="C00000"/>
              </a:solidFill>
            </a:endParaRPr>
          </a:p>
          <a:p>
            <a:pPr lvl="0"/>
            <a:r>
              <a:rPr lang="en-US" dirty="0" smtClean="0">
                <a:solidFill>
                  <a:srgbClr val="C00000"/>
                </a:solidFill>
              </a:rPr>
              <a:t>Separates </a:t>
            </a:r>
            <a:r>
              <a:rPr lang="en-US" dirty="0">
                <a:solidFill>
                  <a:srgbClr val="C00000"/>
                </a:solidFill>
              </a:rPr>
              <a:t>content from technology </a:t>
            </a:r>
            <a:r>
              <a:rPr lang="en-US" dirty="0" smtClean="0"/>
              <a:t>allowing technology to scale independent of evidence of content effectiveness </a:t>
            </a:r>
            <a:endParaRPr lang="en-US" dirty="0"/>
          </a:p>
          <a:p>
            <a:pPr lvl="0"/>
            <a:r>
              <a:rPr lang="en-US" dirty="0" smtClean="0">
                <a:solidFill>
                  <a:srgbClr val="C00000"/>
                </a:solidFill>
              </a:rPr>
              <a:t>Reduces </a:t>
            </a:r>
            <a:r>
              <a:rPr lang="en-US" dirty="0">
                <a:solidFill>
                  <a:srgbClr val="C00000"/>
                </a:solidFill>
              </a:rPr>
              <a:t>the time and cost </a:t>
            </a:r>
            <a:r>
              <a:rPr lang="en-US" dirty="0"/>
              <a:t>to implement solutions for specific contexts and geographies by </a:t>
            </a:r>
            <a:r>
              <a:rPr lang="en-US" dirty="0" smtClean="0"/>
              <a:t>standardizing production process </a:t>
            </a:r>
          </a:p>
          <a:p>
            <a:pPr lvl="0"/>
            <a:r>
              <a:rPr lang="en-US" dirty="0" smtClean="0">
                <a:solidFill>
                  <a:srgbClr val="C00000"/>
                </a:solidFill>
              </a:rPr>
              <a:t>Establishes </a:t>
            </a:r>
            <a:r>
              <a:rPr lang="en-US" dirty="0">
                <a:solidFill>
                  <a:srgbClr val="C00000"/>
                </a:solidFill>
              </a:rPr>
              <a:t>an open collaborative model </a:t>
            </a:r>
            <a:r>
              <a:rPr lang="en-US" dirty="0"/>
              <a:t>for the ongoing refinement of the process that can evolve independent of specific technologies </a:t>
            </a:r>
            <a:endParaRPr lang="en-US" dirty="0" smtClean="0"/>
          </a:p>
          <a:p>
            <a:pPr lvl="0"/>
            <a:r>
              <a:rPr lang="en-US" dirty="0" smtClean="0">
                <a:solidFill>
                  <a:srgbClr val="C00000"/>
                </a:solidFill>
              </a:rPr>
              <a:t>Contextualizes the evaluation of mHealth </a:t>
            </a:r>
            <a:r>
              <a:rPr lang="en-US" dirty="0" smtClean="0"/>
              <a:t>by providing a centralized resource of national content with a standard delivery system and large sample size</a:t>
            </a:r>
            <a:endParaRPr lang="en-US" dirty="0"/>
          </a:p>
        </p:txBody>
      </p:sp>
      <p:sp>
        <p:nvSpPr>
          <p:cNvPr id="2" name="Footer Placeholder 1"/>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735136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924"/>
            <a:ext cx="12192000" cy="6858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8449" y="5360989"/>
            <a:ext cx="3462292" cy="779016"/>
          </a:xfrm>
          <a:prstGeom prst="rect">
            <a:avLst/>
          </a:prstGeom>
        </p:spPr>
      </p:pic>
      <p:sp>
        <p:nvSpPr>
          <p:cNvPr id="9" name="TextBox 8"/>
          <p:cNvSpPr txBox="1"/>
          <p:nvPr/>
        </p:nvSpPr>
        <p:spPr>
          <a:xfrm>
            <a:off x="7708448" y="893139"/>
            <a:ext cx="4253810" cy="707886"/>
          </a:xfrm>
          <a:prstGeom prst="rect">
            <a:avLst/>
          </a:prstGeom>
          <a:noFill/>
        </p:spPr>
        <p:txBody>
          <a:bodyPr wrap="square" rtlCol="0">
            <a:spAutoFit/>
          </a:bodyPr>
          <a:lstStyle/>
          <a:p>
            <a:r>
              <a:rPr lang="en-US" sz="4000" b="1" dirty="0" smtClean="0">
                <a:solidFill>
                  <a:schemeClr val="tx1">
                    <a:lumMod val="65000"/>
                    <a:lumOff val="35000"/>
                  </a:schemeClr>
                </a:solidFill>
                <a:latin typeface="Arial" charset="0"/>
                <a:ea typeface="Arial" charset="0"/>
                <a:cs typeface="Arial" charset="0"/>
              </a:rPr>
              <a:t>Thank you!</a:t>
            </a:r>
          </a:p>
        </p:txBody>
      </p:sp>
      <p:sp>
        <p:nvSpPr>
          <p:cNvPr id="10" name="TextBox 9"/>
          <p:cNvSpPr txBox="1"/>
          <p:nvPr/>
        </p:nvSpPr>
        <p:spPr>
          <a:xfrm>
            <a:off x="7708448" y="2488519"/>
            <a:ext cx="3715908" cy="707886"/>
          </a:xfrm>
          <a:prstGeom prst="rect">
            <a:avLst/>
          </a:prstGeom>
          <a:noFill/>
        </p:spPr>
        <p:txBody>
          <a:bodyPr wrap="square" rtlCol="0">
            <a:spAutoFit/>
          </a:bodyPr>
          <a:lstStyle/>
          <a:p>
            <a:r>
              <a:rPr lang="en-US" sz="2000" dirty="0" smtClean="0">
                <a:solidFill>
                  <a:schemeClr val="tx1">
                    <a:lumMod val="50000"/>
                    <a:lumOff val="50000"/>
                  </a:schemeClr>
                </a:solidFill>
                <a:latin typeface="Arial" charset="0"/>
                <a:ea typeface="Arial" charset="0"/>
                <a:cs typeface="Arial" charset="0"/>
                <a:hlinkClick r:id="rId4"/>
              </a:rPr>
              <a:t>www.mpoweringhealth.org</a:t>
            </a:r>
            <a:endParaRPr lang="en-US" sz="2000" dirty="0" smtClean="0">
              <a:solidFill>
                <a:schemeClr val="tx1">
                  <a:lumMod val="50000"/>
                  <a:lumOff val="50000"/>
                </a:schemeClr>
              </a:solidFill>
              <a:latin typeface="Arial" charset="0"/>
              <a:ea typeface="Arial" charset="0"/>
              <a:cs typeface="Arial" charset="0"/>
            </a:endParaRPr>
          </a:p>
          <a:p>
            <a:r>
              <a:rPr lang="en-US" sz="2000" dirty="0">
                <a:solidFill>
                  <a:schemeClr val="tx1">
                    <a:lumMod val="50000"/>
                    <a:lumOff val="50000"/>
                  </a:schemeClr>
                </a:solidFill>
                <a:latin typeface="Arial" charset="0"/>
                <a:ea typeface="Arial" charset="0"/>
                <a:cs typeface="Arial" charset="0"/>
                <a:hlinkClick r:id="rId5"/>
              </a:rPr>
              <a:t>w</a:t>
            </a:r>
            <a:r>
              <a:rPr lang="en-US" sz="2000" dirty="0" smtClean="0">
                <a:solidFill>
                  <a:schemeClr val="tx1">
                    <a:lumMod val="50000"/>
                    <a:lumOff val="50000"/>
                  </a:schemeClr>
                </a:solidFill>
                <a:latin typeface="Arial" charset="0"/>
                <a:ea typeface="Arial" charset="0"/>
                <a:cs typeface="Arial" charset="0"/>
                <a:hlinkClick r:id="rId5"/>
              </a:rPr>
              <a:t>ww.health-orb.org</a:t>
            </a:r>
            <a:r>
              <a:rPr lang="en-US" sz="2000" dirty="0" smtClean="0">
                <a:solidFill>
                  <a:schemeClr val="tx1">
                    <a:lumMod val="50000"/>
                    <a:lumOff val="50000"/>
                  </a:schemeClr>
                </a:solidFill>
                <a:latin typeface="Arial" charset="0"/>
                <a:ea typeface="Arial" charset="0"/>
                <a:cs typeface="Arial" charset="0"/>
              </a:rPr>
              <a:t>   </a:t>
            </a:r>
            <a:endParaRPr lang="en-US" sz="1400" dirty="0" smtClean="0">
              <a:solidFill>
                <a:schemeClr val="tx1">
                  <a:lumMod val="50000"/>
                  <a:lumOff val="50000"/>
                </a:schemeClr>
              </a:solidFill>
              <a:latin typeface="Arial" charset="0"/>
              <a:ea typeface="Arial" charset="0"/>
              <a:cs typeface="Arial" charset="0"/>
            </a:endParaRPr>
          </a:p>
        </p:txBody>
      </p:sp>
      <p:sp>
        <p:nvSpPr>
          <p:cNvPr id="12" name="Rectangle 11"/>
          <p:cNvSpPr/>
          <p:nvPr/>
        </p:nvSpPr>
        <p:spPr>
          <a:xfrm>
            <a:off x="1" y="6487817"/>
            <a:ext cx="12192000" cy="395056"/>
          </a:xfrm>
          <a:prstGeom prst="rect">
            <a:avLst/>
          </a:prstGeom>
          <a:solidFill>
            <a:srgbClr val="0A40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  </a:t>
            </a:r>
            <a:endParaRPr lang="en-US"/>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03378" y="6546101"/>
            <a:ext cx="280791" cy="280790"/>
          </a:xfrm>
          <a:prstGeom prst="rect">
            <a:avLst/>
          </a:prstGeom>
        </p:spPr>
      </p:pic>
      <p:pic>
        <p:nvPicPr>
          <p:cNvPr id="11" name="Picture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200" y="6534226"/>
            <a:ext cx="1326977" cy="298570"/>
          </a:xfrm>
          <a:prstGeom prst="rect">
            <a:avLst/>
          </a:prstGeom>
        </p:spPr>
      </p:pic>
    </p:spTree>
    <p:extLst>
      <p:ext uri="{BB962C8B-B14F-4D97-AF65-F5344CB8AC3E}">
        <p14:creationId xmlns:p14="http://schemas.microsoft.com/office/powerpoint/2010/main" val="3309584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chemeClr val="tx1">
                    <a:lumMod val="65000"/>
                    <a:lumOff val="35000"/>
                  </a:schemeClr>
                </a:solidFill>
                <a:latin typeface="Arial" panose="020B0604020202020204" pitchFamily="34" charset="0"/>
                <a:cs typeface="Arial" panose="020B0604020202020204" pitchFamily="34" charset="0"/>
              </a:rPr>
              <a:t>Role of Frontline Health Workers</a:t>
            </a:r>
            <a:endParaRPr lang="en-US" sz="40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sz="half" idx="1"/>
          </p:nvPr>
        </p:nvSpPr>
        <p:spPr/>
        <p:txBody>
          <a:bodyPr>
            <a:normAutofit lnSpcReduction="10000"/>
          </a:bodyPr>
          <a:lstStyle/>
          <a:p>
            <a:r>
              <a:rPr lang="en-US" sz="3200" dirty="0" smtClean="0">
                <a:solidFill>
                  <a:schemeClr val="tx1">
                    <a:lumMod val="65000"/>
                    <a:lumOff val="35000"/>
                  </a:schemeClr>
                </a:solidFill>
                <a:latin typeface="Arial" panose="020B0604020202020204" pitchFamily="34" charset="0"/>
                <a:cs typeface="Arial" panose="020B0604020202020204" pitchFamily="34" charset="0"/>
              </a:rPr>
              <a:t>Deliver </a:t>
            </a:r>
            <a:r>
              <a:rPr lang="en-US" sz="3200" dirty="0">
                <a:solidFill>
                  <a:schemeClr val="tx1">
                    <a:lumMod val="65000"/>
                    <a:lumOff val="35000"/>
                  </a:schemeClr>
                </a:solidFill>
                <a:latin typeface="Arial" panose="020B0604020202020204" pitchFamily="34" charset="0"/>
                <a:cs typeface="Arial" panose="020B0604020202020204" pitchFamily="34" charset="0"/>
              </a:rPr>
              <a:t>advice and services to patients in their homes and in </a:t>
            </a:r>
            <a:r>
              <a:rPr lang="en-US" sz="3200" dirty="0" smtClean="0">
                <a:solidFill>
                  <a:schemeClr val="tx1">
                    <a:lumMod val="65000"/>
                    <a:lumOff val="35000"/>
                  </a:schemeClr>
                </a:solidFill>
                <a:latin typeface="Arial" panose="020B0604020202020204" pitchFamily="34" charset="0"/>
                <a:cs typeface="Arial" panose="020B0604020202020204" pitchFamily="34" charset="0"/>
              </a:rPr>
              <a:t>clinics. </a:t>
            </a:r>
          </a:p>
          <a:p>
            <a:r>
              <a:rPr lang="en-US" sz="3200" dirty="0">
                <a:solidFill>
                  <a:schemeClr val="tx1">
                    <a:lumMod val="65000"/>
                    <a:lumOff val="35000"/>
                  </a:schemeClr>
                </a:solidFill>
                <a:latin typeface="Arial" panose="020B0604020202020204" pitchFamily="34" charset="0"/>
                <a:cs typeface="Arial" panose="020B0604020202020204" pitchFamily="34" charset="0"/>
              </a:rPr>
              <a:t>C</a:t>
            </a:r>
            <a:r>
              <a:rPr lang="en-US" sz="3200" dirty="0" smtClean="0">
                <a:solidFill>
                  <a:schemeClr val="tx1">
                    <a:lumMod val="65000"/>
                    <a:lumOff val="35000"/>
                  </a:schemeClr>
                </a:solidFill>
                <a:latin typeface="Arial" panose="020B0604020202020204" pitchFamily="34" charset="0"/>
                <a:cs typeface="Arial" panose="020B0604020202020204" pitchFamily="34" charset="0"/>
              </a:rPr>
              <a:t>ounselors</a:t>
            </a:r>
            <a:r>
              <a:rPr lang="en-US" sz="3200" dirty="0">
                <a:solidFill>
                  <a:schemeClr val="tx1">
                    <a:lumMod val="65000"/>
                    <a:lumOff val="35000"/>
                  </a:schemeClr>
                </a:solidFill>
                <a:latin typeface="Arial" panose="020B0604020202020204" pitchFamily="34" charset="0"/>
                <a:cs typeface="Arial" panose="020B0604020202020204" pitchFamily="34" charset="0"/>
              </a:rPr>
              <a:t>, educators and treatment providers. </a:t>
            </a:r>
            <a:endParaRPr lang="en-US" sz="3200" dirty="0" smtClean="0">
              <a:solidFill>
                <a:schemeClr val="tx1">
                  <a:lumMod val="65000"/>
                  <a:lumOff val="35000"/>
                </a:schemeClr>
              </a:solidFill>
              <a:latin typeface="Arial" panose="020B0604020202020204" pitchFamily="34" charset="0"/>
              <a:cs typeface="Arial" panose="020B0604020202020204" pitchFamily="34" charset="0"/>
            </a:endParaRPr>
          </a:p>
          <a:p>
            <a:r>
              <a:rPr lang="en-US" sz="3200" dirty="0">
                <a:solidFill>
                  <a:schemeClr val="tx1">
                    <a:lumMod val="65000"/>
                    <a:lumOff val="35000"/>
                  </a:schemeClr>
                </a:solidFill>
                <a:latin typeface="Arial" panose="020B0604020202020204" pitchFamily="34" charset="0"/>
                <a:cs typeface="Arial" panose="020B0604020202020204" pitchFamily="34" charset="0"/>
              </a:rPr>
              <a:t>U</a:t>
            </a:r>
            <a:r>
              <a:rPr lang="en-US" sz="3200" dirty="0" smtClean="0">
                <a:solidFill>
                  <a:schemeClr val="tx1">
                    <a:lumMod val="65000"/>
                    <a:lumOff val="35000"/>
                  </a:schemeClr>
                </a:solidFill>
                <a:latin typeface="Arial" panose="020B0604020202020204" pitchFamily="34" charset="0"/>
                <a:cs typeface="Arial" panose="020B0604020202020204" pitchFamily="34" charset="0"/>
              </a:rPr>
              <a:t>nderstand </a:t>
            </a:r>
            <a:r>
              <a:rPr lang="en-US" sz="3200" dirty="0">
                <a:solidFill>
                  <a:schemeClr val="tx1">
                    <a:lumMod val="65000"/>
                    <a:lumOff val="35000"/>
                  </a:schemeClr>
                </a:solidFill>
                <a:latin typeface="Arial" panose="020B0604020202020204" pitchFamily="34" charset="0"/>
                <a:cs typeface="Arial" panose="020B0604020202020204" pitchFamily="34" charset="0"/>
              </a:rPr>
              <a:t>the beliefs, practices and norms of </a:t>
            </a:r>
            <a:r>
              <a:rPr lang="en-US" sz="3200" dirty="0" smtClean="0">
                <a:solidFill>
                  <a:schemeClr val="tx1">
                    <a:lumMod val="65000"/>
                    <a:lumOff val="35000"/>
                  </a:schemeClr>
                </a:solidFill>
                <a:latin typeface="Arial" panose="020B0604020202020204" pitchFamily="34" charset="0"/>
                <a:cs typeface="Arial" panose="020B0604020202020204" pitchFamily="34" charset="0"/>
              </a:rPr>
              <a:t>their communities.</a:t>
            </a:r>
          </a:p>
          <a:p>
            <a:pPr marL="0" indent="0">
              <a:buNone/>
            </a:pPr>
            <a:endParaRPr lang="en-US" sz="3200" dirty="0" smtClean="0">
              <a:solidFill>
                <a:schemeClr val="tx1">
                  <a:lumMod val="65000"/>
                  <a:lumOff val="35000"/>
                </a:schemeClr>
              </a:solidFill>
              <a:latin typeface="Arial" panose="020B0604020202020204" pitchFamily="34" charset="0"/>
              <a:cs typeface="Arial" panose="020B0604020202020204" pitchFamily="34" charset="0"/>
            </a:endParaRPr>
          </a:p>
          <a:p>
            <a:pPr marL="0" indent="0" algn="r">
              <a:buNone/>
            </a:pPr>
            <a:r>
              <a:rPr lang="en-US" sz="1200" dirty="0" smtClean="0">
                <a:solidFill>
                  <a:schemeClr val="tx1">
                    <a:lumMod val="65000"/>
                    <a:lumOff val="35000"/>
                  </a:schemeClr>
                </a:solidFill>
                <a:latin typeface="Arial" panose="020B0604020202020204" pitchFamily="34" charset="0"/>
                <a:cs typeface="Arial" panose="020B0604020202020204" pitchFamily="34" charset="0"/>
              </a:rPr>
              <a:t>Photo: Allan </a:t>
            </a:r>
            <a:r>
              <a:rPr lang="en-US" sz="1200" dirty="0" err="1" smtClean="0">
                <a:solidFill>
                  <a:schemeClr val="tx1">
                    <a:lumMod val="65000"/>
                    <a:lumOff val="35000"/>
                  </a:schemeClr>
                </a:solidFill>
                <a:latin typeface="Arial" panose="020B0604020202020204" pitchFamily="34" charset="0"/>
                <a:cs typeface="Arial" panose="020B0604020202020204" pitchFamily="34" charset="0"/>
              </a:rPr>
              <a:t>Gichigi</a:t>
            </a:r>
            <a:r>
              <a:rPr lang="en-US" sz="1200" dirty="0" smtClean="0">
                <a:solidFill>
                  <a:schemeClr val="tx1">
                    <a:lumMod val="65000"/>
                    <a:lumOff val="35000"/>
                  </a:schemeClr>
                </a:solidFill>
                <a:latin typeface="Arial" panose="020B0604020202020204" pitchFamily="34" charset="0"/>
                <a:cs typeface="Arial" panose="020B0604020202020204" pitchFamily="34" charset="0"/>
              </a:rPr>
              <a:t>, MCSP</a:t>
            </a:r>
            <a:endParaRPr lang="en-US" sz="1200" dirty="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6516831"/>
            <a:ext cx="1326977" cy="298570"/>
          </a:xfrm>
          <a:prstGeom prst="rect">
            <a:avLst/>
          </a:prstGeom>
        </p:spPr>
      </p:pic>
      <p:pic>
        <p:nvPicPr>
          <p:cNvPr id="1027" name="Picture 3" descr="C:\Users\cmoore\Desktop\26685053780_014e90f0e0_z.jpg"/>
          <p:cNvPicPr>
            <a:picLocks noChangeAspect="1" noChangeArrowheads="1"/>
          </p:cNvPicPr>
          <p:nvPr/>
        </p:nvPicPr>
        <p:blipFill rotWithShape="1">
          <a:blip r:embed="rId4">
            <a:extLst>
              <a:ext uri="{28A0092B-C50C-407E-A947-70E740481C1C}">
                <a14:useLocalDpi xmlns:a14="http://schemas.microsoft.com/office/drawing/2010/main" val="0"/>
              </a:ext>
            </a:extLst>
          </a:blip>
          <a:srcRect r="16238"/>
          <a:stretch/>
        </p:blipFill>
        <p:spPr bwMode="auto">
          <a:xfrm>
            <a:off x="6431280" y="1646073"/>
            <a:ext cx="4922520" cy="453089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08672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252" y="86588"/>
            <a:ext cx="10515600" cy="557082"/>
          </a:xfrm>
        </p:spPr>
        <p:txBody>
          <a:bodyPr>
            <a:normAutofit/>
          </a:bodyPr>
          <a:lstStyle/>
          <a:p>
            <a:r>
              <a:rPr lang="en-US" sz="3200" dirty="0" smtClean="0">
                <a:solidFill>
                  <a:schemeClr val="tx1">
                    <a:lumMod val="65000"/>
                    <a:lumOff val="35000"/>
                  </a:schemeClr>
                </a:solidFill>
                <a:latin typeface="Arial" panose="020B0604020202020204" pitchFamily="34" charset="0"/>
                <a:cs typeface="Arial" panose="020B0604020202020204" pitchFamily="34" charset="0"/>
              </a:rPr>
              <a:t>Despite Their Importance support can be wanting…</a:t>
            </a:r>
            <a:endParaRPr lang="en-US" sz="32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09601" y="1164103"/>
            <a:ext cx="9792626" cy="4962061"/>
          </a:xfrm>
        </p:spPr>
        <p:txBody>
          <a:bodyPr>
            <a:normAutofit/>
          </a:bodyPr>
          <a:lstStyle/>
          <a:p>
            <a:r>
              <a:rPr lang="en-US" dirty="0">
                <a:solidFill>
                  <a:schemeClr val="tx1">
                    <a:lumMod val="65000"/>
                    <a:lumOff val="35000"/>
                  </a:schemeClr>
                </a:solidFill>
                <a:latin typeface="Arial" panose="020B0604020202020204" pitchFamily="34" charset="0"/>
                <a:cs typeface="Arial" panose="020B0604020202020204" pitchFamily="34" charset="0"/>
              </a:rPr>
              <a:t>Health workers overburdened with bulky textbooks, ill-suited job </a:t>
            </a:r>
            <a:r>
              <a:rPr lang="en-US" dirty="0" smtClean="0">
                <a:solidFill>
                  <a:schemeClr val="tx1">
                    <a:lumMod val="65000"/>
                    <a:lumOff val="35000"/>
                  </a:schemeClr>
                </a:solidFill>
                <a:latin typeface="Arial" panose="020B0604020202020204" pitchFamily="34" charset="0"/>
                <a:cs typeface="Arial" panose="020B0604020202020204" pitchFamily="34" charset="0"/>
              </a:rPr>
              <a:t>aids, etc. </a:t>
            </a: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r>
              <a:rPr lang="en-US" dirty="0" smtClean="0">
                <a:solidFill>
                  <a:schemeClr val="tx1">
                    <a:lumMod val="65000"/>
                    <a:lumOff val="35000"/>
                  </a:schemeClr>
                </a:solidFill>
                <a:latin typeface="Arial" panose="020B0604020202020204" pitchFamily="34" charset="0"/>
                <a:cs typeface="Arial" panose="020B0604020202020204" pitchFamily="34" charset="0"/>
              </a:rPr>
              <a:t>Refresher </a:t>
            </a:r>
            <a:r>
              <a:rPr lang="en-US" dirty="0">
                <a:solidFill>
                  <a:schemeClr val="tx1">
                    <a:lumMod val="65000"/>
                    <a:lumOff val="35000"/>
                  </a:schemeClr>
                </a:solidFill>
                <a:latin typeface="Arial" panose="020B0604020202020204" pitchFamily="34" charset="0"/>
                <a:cs typeface="Arial" panose="020B0604020202020204" pitchFamily="34" charset="0"/>
              </a:rPr>
              <a:t>trainings are </a:t>
            </a:r>
            <a:r>
              <a:rPr lang="en-US" dirty="0" smtClean="0">
                <a:solidFill>
                  <a:schemeClr val="tx1">
                    <a:lumMod val="65000"/>
                    <a:lumOff val="35000"/>
                  </a:schemeClr>
                </a:solidFill>
                <a:latin typeface="Arial" panose="020B0604020202020204" pitchFamily="34" charset="0"/>
                <a:cs typeface="Arial" panose="020B0604020202020204" pitchFamily="34" charset="0"/>
              </a:rPr>
              <a:t>inconvenient and inadequate when they actually take place</a:t>
            </a: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r>
              <a:rPr lang="en-US" dirty="0" smtClean="0">
                <a:solidFill>
                  <a:schemeClr val="tx1">
                    <a:lumMod val="65000"/>
                    <a:lumOff val="35000"/>
                  </a:schemeClr>
                </a:solidFill>
                <a:latin typeface="Arial" panose="020B0604020202020204" pitchFamily="34" charset="0"/>
                <a:cs typeface="Arial" panose="020B0604020202020204" pitchFamily="34" charset="0"/>
              </a:rPr>
              <a:t>Few resources for on-demand training and information</a:t>
            </a: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r>
              <a:rPr lang="en-US" dirty="0" smtClean="0">
                <a:solidFill>
                  <a:schemeClr val="tx1">
                    <a:lumMod val="65000"/>
                    <a:lumOff val="35000"/>
                  </a:schemeClr>
                </a:solidFill>
                <a:latin typeface="Arial" panose="020B0604020202020204" pitchFamily="34" charset="0"/>
                <a:cs typeface="Arial" panose="020B0604020202020204" pitchFamily="34" charset="0"/>
              </a:rPr>
              <a:t>Training materials costly to distribute and update</a:t>
            </a: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endParaRPr lang="en-US" dirty="0" smtClean="0">
              <a:solidFill>
                <a:schemeClr val="tx1">
                  <a:lumMod val="65000"/>
                  <a:lumOff val="35000"/>
                </a:schemeClr>
              </a:solidFill>
              <a:latin typeface="Arial" panose="020B0604020202020204" pitchFamily="34" charset="0"/>
              <a:cs typeface="Arial" panose="020B0604020202020204" pitchFamily="34" charset="0"/>
            </a:endParaRPr>
          </a:p>
          <a:p>
            <a:pPr marL="0" indent="0">
              <a:buNone/>
            </a:pPr>
            <a:endParaRPr lang="en-US" dirty="0" smtClean="0">
              <a:solidFill>
                <a:schemeClr val="tx1">
                  <a:lumMod val="65000"/>
                  <a:lumOff val="35000"/>
                </a:schemeClr>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10402227" y="365128"/>
            <a:ext cx="1789773" cy="544036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6516831"/>
            <a:ext cx="1326977" cy="29857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03377" y="6528706"/>
            <a:ext cx="280790" cy="280790"/>
          </a:xfrm>
          <a:prstGeom prst="rect">
            <a:avLst/>
          </a:prstGeom>
        </p:spPr>
      </p:pic>
      <p:sp>
        <p:nvSpPr>
          <p:cNvPr id="4" name="TextBox 3"/>
          <p:cNvSpPr txBox="1"/>
          <p:nvPr/>
        </p:nvSpPr>
        <p:spPr>
          <a:xfrm>
            <a:off x="838200" y="3426723"/>
            <a:ext cx="10062941" cy="757130"/>
          </a:xfrm>
          <a:prstGeom prst="rect">
            <a:avLst/>
          </a:prstGeom>
          <a:noFill/>
        </p:spPr>
        <p:txBody>
          <a:bodyPr wrap="square" rtlCol="0">
            <a:spAutoFit/>
          </a:bodyPr>
          <a:lstStyle/>
          <a:p>
            <a:pPr marL="228600" lvl="0" indent="-228600">
              <a:lnSpc>
                <a:spcPct val="90000"/>
              </a:lnSpc>
              <a:spcBef>
                <a:spcPts val="1000"/>
              </a:spcBef>
              <a:buFont typeface="Arial"/>
              <a:buChar char="•"/>
            </a:pPr>
            <a:r>
              <a:rPr lang="en-US" sz="2800" dirty="0" smtClean="0">
                <a:solidFill>
                  <a:srgbClr val="FF0000"/>
                </a:solidFill>
                <a:latin typeface="Arial" panose="020B0604020202020204" pitchFamily="34" charset="0"/>
                <a:cs typeface="Arial" panose="020B0604020202020204" pitchFamily="34" charset="0"/>
              </a:rPr>
              <a:t>Available for refresher trainings and constant reference </a:t>
            </a:r>
            <a:endParaRPr lang="en-US" sz="2800" dirty="0">
              <a:solidFill>
                <a:srgbClr val="FF0000"/>
              </a:solidFill>
              <a:latin typeface="Arial" panose="020B0604020202020204" pitchFamily="34" charset="0"/>
              <a:cs typeface="Arial" panose="020B0604020202020204" pitchFamily="34" charset="0"/>
            </a:endParaRPr>
          </a:p>
          <a:p>
            <a:endParaRPr lang="en-US" dirty="0">
              <a:solidFill>
                <a:srgbClr val="FF0000"/>
              </a:solidFill>
            </a:endParaRPr>
          </a:p>
        </p:txBody>
      </p:sp>
      <p:sp>
        <p:nvSpPr>
          <p:cNvPr id="10" name="TextBox 9"/>
          <p:cNvSpPr txBox="1"/>
          <p:nvPr/>
        </p:nvSpPr>
        <p:spPr>
          <a:xfrm>
            <a:off x="2165177" y="637257"/>
            <a:ext cx="7477534" cy="757130"/>
          </a:xfrm>
          <a:prstGeom prst="rect">
            <a:avLst/>
          </a:prstGeom>
          <a:noFill/>
        </p:spPr>
        <p:txBody>
          <a:bodyPr wrap="square" rtlCol="0">
            <a:spAutoFit/>
          </a:bodyPr>
          <a:lstStyle/>
          <a:p>
            <a:pPr marL="228600" lvl="0" indent="-228600">
              <a:lnSpc>
                <a:spcPct val="90000"/>
              </a:lnSpc>
              <a:spcBef>
                <a:spcPts val="1000"/>
              </a:spcBef>
              <a:buFont typeface="Arial"/>
              <a:buChar char="•"/>
            </a:pPr>
            <a:r>
              <a:rPr lang="en-US" sz="2800" dirty="0" smtClean="0">
                <a:solidFill>
                  <a:srgbClr val="FF0000"/>
                </a:solidFill>
                <a:latin typeface="Arial" panose="020B0604020202020204" pitchFamily="34" charset="0"/>
                <a:cs typeface="Arial" panose="020B0604020202020204" pitchFamily="34" charset="0"/>
              </a:rPr>
              <a:t>How can mobile </a:t>
            </a:r>
            <a:r>
              <a:rPr lang="en-US" sz="2800" dirty="0">
                <a:solidFill>
                  <a:srgbClr val="FF0000"/>
                </a:solidFill>
                <a:latin typeface="Arial" panose="020B0604020202020204" pitchFamily="34" charset="0"/>
                <a:cs typeface="Arial" panose="020B0604020202020204" pitchFamily="34" charset="0"/>
              </a:rPr>
              <a:t>technology </a:t>
            </a:r>
            <a:r>
              <a:rPr lang="en-US" sz="2800" dirty="0" smtClean="0">
                <a:solidFill>
                  <a:srgbClr val="FF0000"/>
                </a:solidFill>
                <a:latin typeface="Arial" panose="020B0604020202020204" pitchFamily="34" charset="0"/>
                <a:cs typeface="Arial" panose="020B0604020202020204" pitchFamily="34" charset="0"/>
              </a:rPr>
              <a:t>help?</a:t>
            </a:r>
            <a:endParaRPr lang="en-US" sz="2800" dirty="0">
              <a:solidFill>
                <a:srgbClr val="FF0000"/>
              </a:solidFill>
              <a:latin typeface="Arial" panose="020B0604020202020204" pitchFamily="34" charset="0"/>
              <a:cs typeface="Arial" panose="020B0604020202020204" pitchFamily="34" charset="0"/>
            </a:endParaRPr>
          </a:p>
          <a:p>
            <a:endParaRPr lang="en-US" dirty="0">
              <a:solidFill>
                <a:srgbClr val="FF0000"/>
              </a:solidFill>
            </a:endParaRPr>
          </a:p>
        </p:txBody>
      </p:sp>
      <p:sp>
        <p:nvSpPr>
          <p:cNvPr id="11" name="TextBox 10"/>
          <p:cNvSpPr txBox="1"/>
          <p:nvPr/>
        </p:nvSpPr>
        <p:spPr>
          <a:xfrm>
            <a:off x="838200" y="2014231"/>
            <a:ext cx="7477534" cy="862287"/>
          </a:xfrm>
          <a:prstGeom prst="rect">
            <a:avLst/>
          </a:prstGeom>
          <a:noFill/>
        </p:spPr>
        <p:txBody>
          <a:bodyPr wrap="square" rtlCol="0">
            <a:spAutoFit/>
          </a:bodyPr>
          <a:lstStyle/>
          <a:p>
            <a:pPr marL="228600" lvl="0" indent="-228600">
              <a:lnSpc>
                <a:spcPct val="90000"/>
              </a:lnSpc>
              <a:spcBef>
                <a:spcPts val="1000"/>
              </a:spcBef>
              <a:buFont typeface="Arial"/>
              <a:buChar char="•"/>
            </a:pPr>
            <a:r>
              <a:rPr lang="en-US" sz="2800" dirty="0" smtClean="0">
                <a:solidFill>
                  <a:srgbClr val="FF0000"/>
                </a:solidFill>
                <a:latin typeface="Arial" panose="020B0604020202020204" pitchFamily="34" charset="0"/>
                <a:cs typeface="Arial" panose="020B0604020202020204" pitchFamily="34" charset="0"/>
              </a:rPr>
              <a:t>Multimedia content available in one place</a:t>
            </a:r>
            <a:endParaRPr lang="en-US" sz="2800" dirty="0">
              <a:solidFill>
                <a:srgbClr val="FF0000"/>
              </a:solidFill>
              <a:latin typeface="Arial" panose="020B0604020202020204" pitchFamily="34" charset="0"/>
              <a:cs typeface="Arial" panose="020B0604020202020204" pitchFamily="34" charset="0"/>
            </a:endParaRPr>
          </a:p>
          <a:p>
            <a:endParaRPr lang="en-US" dirty="0">
              <a:solidFill>
                <a:srgbClr val="FF0000"/>
              </a:solidFill>
            </a:endParaRPr>
          </a:p>
        </p:txBody>
      </p:sp>
      <p:sp>
        <p:nvSpPr>
          <p:cNvPr id="12" name="TextBox 11"/>
          <p:cNvSpPr txBox="1"/>
          <p:nvPr/>
        </p:nvSpPr>
        <p:spPr>
          <a:xfrm>
            <a:off x="838756" y="4491556"/>
            <a:ext cx="10062941" cy="757130"/>
          </a:xfrm>
          <a:prstGeom prst="rect">
            <a:avLst/>
          </a:prstGeom>
          <a:noFill/>
        </p:spPr>
        <p:txBody>
          <a:bodyPr wrap="square" rtlCol="0">
            <a:spAutoFit/>
          </a:bodyPr>
          <a:lstStyle/>
          <a:p>
            <a:pPr marL="228600" lvl="0" indent="-228600">
              <a:lnSpc>
                <a:spcPct val="90000"/>
              </a:lnSpc>
              <a:spcBef>
                <a:spcPts val="1000"/>
              </a:spcBef>
              <a:buFont typeface="Arial"/>
              <a:buChar char="•"/>
            </a:pPr>
            <a:r>
              <a:rPr lang="en-US" sz="2800" dirty="0" smtClean="0">
                <a:solidFill>
                  <a:srgbClr val="FF0000"/>
                </a:solidFill>
                <a:latin typeface="Arial" panose="020B0604020202020204" pitchFamily="34" charset="0"/>
                <a:cs typeface="Arial" panose="020B0604020202020204" pitchFamily="34" charset="0"/>
              </a:rPr>
              <a:t>Access from many sources can be based on user’s workflow</a:t>
            </a:r>
            <a:endParaRPr lang="en-US" sz="2800" dirty="0">
              <a:solidFill>
                <a:srgbClr val="FF0000"/>
              </a:solidFill>
              <a:latin typeface="Arial" panose="020B0604020202020204" pitchFamily="34" charset="0"/>
              <a:cs typeface="Arial" panose="020B0604020202020204" pitchFamily="34" charset="0"/>
            </a:endParaRPr>
          </a:p>
          <a:p>
            <a:endParaRPr lang="en-US" dirty="0">
              <a:solidFill>
                <a:srgbClr val="FF0000"/>
              </a:solidFill>
            </a:endParaRPr>
          </a:p>
        </p:txBody>
      </p:sp>
      <p:sp>
        <p:nvSpPr>
          <p:cNvPr id="13" name="TextBox 12"/>
          <p:cNvSpPr txBox="1"/>
          <p:nvPr/>
        </p:nvSpPr>
        <p:spPr>
          <a:xfrm>
            <a:off x="853116" y="5489150"/>
            <a:ext cx="10062941" cy="1144929"/>
          </a:xfrm>
          <a:prstGeom prst="rect">
            <a:avLst/>
          </a:prstGeom>
          <a:noFill/>
        </p:spPr>
        <p:txBody>
          <a:bodyPr wrap="square" rtlCol="0">
            <a:spAutoFit/>
          </a:bodyPr>
          <a:lstStyle/>
          <a:p>
            <a:pPr marL="228600" lvl="0" indent="-228600">
              <a:lnSpc>
                <a:spcPct val="90000"/>
              </a:lnSpc>
              <a:spcBef>
                <a:spcPts val="1000"/>
              </a:spcBef>
              <a:buFont typeface="Arial"/>
              <a:buChar char="•"/>
            </a:pPr>
            <a:r>
              <a:rPr lang="en-US" sz="2800" dirty="0" smtClean="0">
                <a:solidFill>
                  <a:srgbClr val="FF0000"/>
                </a:solidFill>
                <a:latin typeface="Arial" panose="020B0604020202020204" pitchFamily="34" charset="0"/>
                <a:cs typeface="Arial" panose="020B0604020202020204" pitchFamily="34" charset="0"/>
              </a:rPr>
              <a:t>Savings from reduction or elimination of print would pay for a digital content distribution program using smartphones   </a:t>
            </a:r>
            <a:endParaRPr lang="en-US" sz="2800" dirty="0">
              <a:solidFill>
                <a:srgbClr val="FF0000"/>
              </a:solidFill>
              <a:latin typeface="Arial" panose="020B0604020202020204" pitchFamily="34" charset="0"/>
              <a:cs typeface="Arial" panose="020B0604020202020204" pitchFamily="34" charset="0"/>
            </a:endParaRPr>
          </a:p>
          <a:p>
            <a:endParaRPr lang="en-US" dirty="0">
              <a:solidFill>
                <a:srgbClr val="FF0000"/>
              </a:solidFill>
            </a:endParaRPr>
          </a:p>
        </p:txBody>
      </p:sp>
      <p:sp>
        <p:nvSpPr>
          <p:cNvPr id="6" name="Footer Placeholder 5"/>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2020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chemeClr val="tx1">
                    <a:lumMod val="65000"/>
                    <a:lumOff val="35000"/>
                  </a:schemeClr>
                </a:solidFill>
                <a:latin typeface="Arial" panose="020B0604020202020204" pitchFamily="34" charset="0"/>
                <a:cs typeface="Arial" panose="020B0604020202020204" pitchFamily="34" charset="0"/>
              </a:rPr>
              <a:t>Why Distance Ed?</a:t>
            </a:r>
            <a:endParaRPr lang="en-US" dirty="0"/>
          </a:p>
        </p:txBody>
      </p:sp>
      <p:sp>
        <p:nvSpPr>
          <p:cNvPr id="10" name="Content Placeholder 2"/>
          <p:cNvSpPr>
            <a:spLocks noGrp="1"/>
          </p:cNvSpPr>
          <p:nvPr>
            <p:ph idx="1"/>
          </p:nvPr>
        </p:nvSpPr>
        <p:spPr>
          <a:xfrm>
            <a:off x="510663" y="1423243"/>
            <a:ext cx="10969943" cy="3874472"/>
          </a:xfrm>
        </p:spPr>
        <p:txBody>
          <a:bodyPr>
            <a:noAutofit/>
          </a:bodyPr>
          <a:lstStyle/>
          <a:p>
            <a:pPr marL="0" indent="0">
              <a:buNone/>
            </a:pPr>
            <a:r>
              <a:rPr lang="en-US" dirty="0" smtClean="0"/>
              <a:t>Multiple </a:t>
            </a:r>
            <a:r>
              <a:rPr lang="en-US" dirty="0"/>
              <a:t>studies </a:t>
            </a:r>
            <a:r>
              <a:rPr lang="en-US" dirty="0" smtClean="0"/>
              <a:t>show, in aggregate, outcomes comparable between </a:t>
            </a:r>
            <a:r>
              <a:rPr lang="en-US" dirty="0"/>
              <a:t>distance education and face-to-face </a:t>
            </a:r>
            <a:r>
              <a:rPr lang="en-US" b="1" i="1" dirty="0" smtClean="0"/>
              <a:t>but context is critical:</a:t>
            </a:r>
            <a:endParaRPr lang="en-US" dirty="0"/>
          </a:p>
          <a:p>
            <a:pPr marL="0" indent="0">
              <a:buNone/>
            </a:pPr>
            <a:endParaRPr lang="en-US" dirty="0" smtClean="0"/>
          </a:p>
          <a:p>
            <a:pPr marL="0" indent="0">
              <a:buNone/>
            </a:pPr>
            <a:r>
              <a:rPr lang="en-US" dirty="0" smtClean="0"/>
              <a:t>For example: online Computer Science course at Georgia Tech $510 while comparable course on campus at USC $5,535 yet quality of education comparable </a:t>
            </a:r>
          </a:p>
          <a:p>
            <a:pPr marL="0" indent="0">
              <a:buNone/>
            </a:pPr>
            <a:endParaRPr lang="en-US" dirty="0"/>
          </a:p>
          <a:p>
            <a:pPr marL="0" indent="0">
              <a:buNone/>
            </a:pPr>
            <a:r>
              <a:rPr lang="en-US" dirty="0" smtClean="0">
                <a:solidFill>
                  <a:schemeClr val="tx1"/>
                </a:solidFill>
              </a:rPr>
              <a:t>Context in LMICs</a:t>
            </a:r>
            <a:r>
              <a:rPr lang="en-US" dirty="0" smtClean="0"/>
              <a:t>: refreshers not taking place, quality of face-to-face  teaching methods vary greatly, and quite often basic training not always taking place </a:t>
            </a:r>
            <a:endParaRPr lang="en-US" dirty="0"/>
          </a:p>
          <a:p>
            <a:pPr marL="0" indent="0">
              <a:buNone/>
            </a:pPr>
            <a:endParaRPr lang="en-US" b="1" i="1" dirty="0"/>
          </a:p>
          <a:p>
            <a:pPr marL="0" indent="0">
              <a:buNone/>
            </a:pPr>
            <a:endParaRPr lang="en-US" b="1" i="1" dirty="0" smtClean="0"/>
          </a:p>
        </p:txBody>
      </p:sp>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226040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latin typeface="Arial" panose="020B0604020202020204" pitchFamily="34" charset="0"/>
                <a:cs typeface="Arial" panose="020B0604020202020204" pitchFamily="34" charset="0"/>
              </a:rPr>
              <a:t>Why Video?</a:t>
            </a:r>
            <a:endParaRPr lang="en-US" dirty="0">
              <a:solidFill>
                <a:srgbClr val="00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78613" y="2030510"/>
            <a:ext cx="3234273" cy="2280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93463" y="2030512"/>
            <a:ext cx="3234273" cy="22886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406453" y="4754092"/>
            <a:ext cx="10947347" cy="1384995"/>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solidFill>
                  <a:schemeClr val="tx1">
                    <a:lumMod val="65000"/>
                    <a:lumOff val="35000"/>
                  </a:schemeClr>
                </a:solidFill>
                <a:latin typeface="Arial" panose="020B0604020202020204" pitchFamily="34" charset="0"/>
                <a:cs typeface="Arial" panose="020B0604020202020204" pitchFamily="34" charset="0"/>
              </a:rPr>
              <a:t>Can compensate where literacy is an issue</a:t>
            </a:r>
            <a:endParaRPr lang="en-US" sz="2800" dirty="0">
              <a:solidFill>
                <a:schemeClr val="tx1">
                  <a:lumMod val="65000"/>
                  <a:lumOff val="35000"/>
                </a:schemeClr>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800" dirty="0" smtClean="0">
                <a:solidFill>
                  <a:schemeClr val="tx1">
                    <a:lumMod val="65000"/>
                    <a:lumOff val="35000"/>
                  </a:schemeClr>
                </a:solidFill>
                <a:latin typeface="Arial" panose="020B0604020202020204" pitchFamily="34" charset="0"/>
                <a:cs typeface="Arial" panose="020B0604020202020204" pitchFamily="34" charset="0"/>
              </a:rPr>
              <a:t>Video </a:t>
            </a:r>
            <a:r>
              <a:rPr lang="en-US" sz="2800" dirty="0">
                <a:solidFill>
                  <a:schemeClr val="tx1">
                    <a:lumMod val="65000"/>
                    <a:lumOff val="35000"/>
                  </a:schemeClr>
                </a:solidFill>
                <a:latin typeface="Arial" panose="020B0604020202020204" pitchFamily="34" charset="0"/>
                <a:cs typeface="Arial" panose="020B0604020202020204" pitchFamily="34" charset="0"/>
              </a:rPr>
              <a:t>for understanding and retention </a:t>
            </a:r>
          </a:p>
          <a:p>
            <a:pPr marL="342900" indent="-342900">
              <a:buFont typeface="Arial" panose="020B0604020202020204" pitchFamily="34" charset="0"/>
              <a:buChar char="•"/>
            </a:pPr>
            <a:r>
              <a:rPr lang="en-US" sz="2800" dirty="0" smtClean="0">
                <a:solidFill>
                  <a:schemeClr val="tx1">
                    <a:lumMod val="65000"/>
                    <a:lumOff val="35000"/>
                  </a:schemeClr>
                </a:solidFill>
                <a:latin typeface="Arial" panose="020B0604020202020204" pitchFamily="34" charset="0"/>
                <a:cs typeface="Arial" panose="020B0604020202020204" pitchFamily="34" charset="0"/>
              </a:rPr>
              <a:t>Not just about knowledge but behavior as well. </a:t>
            </a:r>
            <a:endParaRPr lang="en-US" sz="2800" i="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82361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66050" y="1396581"/>
            <a:ext cx="7432173" cy="2957465"/>
          </a:xfrm>
        </p:spPr>
        <p:txBody>
          <a:bodyPr>
            <a:normAutofit/>
          </a:bodyPr>
          <a:lstStyle/>
          <a:p>
            <a:r>
              <a:rPr lang="en-US" dirty="0" smtClean="0">
                <a:solidFill>
                  <a:schemeClr val="tx1">
                    <a:lumMod val="65000"/>
                    <a:lumOff val="35000"/>
                  </a:schemeClr>
                </a:solidFill>
              </a:rPr>
              <a:t>Ability to align with national curricula, context, and priorities</a:t>
            </a:r>
          </a:p>
          <a:p>
            <a:r>
              <a:rPr lang="en-US" dirty="0" smtClean="0">
                <a:solidFill>
                  <a:schemeClr val="tx1">
                    <a:lumMod val="65000"/>
                    <a:lumOff val="35000"/>
                  </a:schemeClr>
                </a:solidFill>
              </a:rPr>
              <a:t>Consistency in training methodologies </a:t>
            </a:r>
            <a:r>
              <a:rPr lang="en-US" dirty="0">
                <a:solidFill>
                  <a:schemeClr val="tx1">
                    <a:lumMod val="65000"/>
                    <a:lumOff val="35000"/>
                  </a:schemeClr>
                </a:solidFill>
              </a:rPr>
              <a:t>and </a:t>
            </a:r>
            <a:r>
              <a:rPr lang="en-US" dirty="0" smtClean="0">
                <a:solidFill>
                  <a:schemeClr val="tx1">
                    <a:lumMod val="65000"/>
                    <a:lumOff val="35000"/>
                  </a:schemeClr>
                </a:solidFill>
              </a:rPr>
              <a:t>durations</a:t>
            </a:r>
          </a:p>
          <a:p>
            <a:r>
              <a:rPr lang="en-US" dirty="0" smtClean="0">
                <a:solidFill>
                  <a:schemeClr val="tx1">
                    <a:lumMod val="65000"/>
                    <a:lumOff val="35000"/>
                  </a:schemeClr>
                </a:solidFill>
              </a:rPr>
              <a:t>Prevent inequitable distribution of education and health services (SDG #3)</a:t>
            </a:r>
          </a:p>
          <a:p>
            <a:pPr marL="0" indent="0">
              <a:buNone/>
            </a:pPr>
            <a:endParaRPr lang="en-US" dirty="0">
              <a:solidFill>
                <a:schemeClr val="tx1">
                  <a:lumMod val="65000"/>
                  <a:lumOff val="35000"/>
                </a:schemeClr>
              </a:solidFill>
            </a:endParaRPr>
          </a:p>
        </p:txBody>
      </p:sp>
      <p:pic>
        <p:nvPicPr>
          <p:cNvPr id="10" name="Content Placeholder 9"/>
          <p:cNvPicPr>
            <a:picLocks noGrp="1" noChangeAspect="1"/>
          </p:cNvPicPr>
          <p:nvPr>
            <p:ph sz="half" idx="2"/>
          </p:nvPr>
        </p:nvPicPr>
        <p:blipFill>
          <a:blip r:embed="rId3">
            <a:extLst>
              <a:ext uri="{28A0092B-C50C-407E-A947-70E740481C1C}">
                <a14:useLocalDpi xmlns:a14="http://schemas.microsoft.com/office/drawing/2010/main" val="0"/>
              </a:ext>
            </a:extLst>
          </a:blip>
          <a:srcRect l="10368" r="10368"/>
          <a:stretch>
            <a:fillRect/>
          </a:stretch>
        </p:blipFill>
        <p:spPr>
          <a:xfrm>
            <a:off x="8468960" y="1396581"/>
            <a:ext cx="3395747" cy="2851637"/>
          </a:xfrm>
        </p:spPr>
      </p:pic>
      <p:sp>
        <p:nvSpPr>
          <p:cNvPr id="7" name="Title 1"/>
          <p:cNvSpPr txBox="1">
            <a:spLocks/>
          </p:cNvSpPr>
          <p:nvPr/>
        </p:nvSpPr>
        <p:spPr>
          <a:xfrm>
            <a:off x="838200" y="2934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latin typeface="Arial" panose="020B0604020202020204" pitchFamily="34" charset="0"/>
                <a:cs typeface="Arial" panose="020B0604020202020204" pitchFamily="34" charset="0"/>
              </a:rPr>
              <a:t>Why Government Ownership</a:t>
            </a:r>
            <a:r>
              <a:rPr lang="en-US" dirty="0">
                <a:latin typeface="Arial" panose="020B0604020202020204" pitchFamily="34" charset="0"/>
                <a:cs typeface="Arial" panose="020B0604020202020204" pitchFamily="34" charset="0"/>
              </a:rPr>
              <a:t>? </a:t>
            </a:r>
          </a:p>
        </p:txBody>
      </p:sp>
      <p:sp>
        <p:nvSpPr>
          <p:cNvPr id="2" name="TextBox 1"/>
          <p:cNvSpPr txBox="1"/>
          <p:nvPr/>
        </p:nvSpPr>
        <p:spPr>
          <a:xfrm>
            <a:off x="9258342" y="4248218"/>
            <a:ext cx="2095458" cy="507831"/>
          </a:xfrm>
          <a:prstGeom prst="rect">
            <a:avLst/>
          </a:prstGeom>
          <a:noFill/>
        </p:spPr>
        <p:txBody>
          <a:bodyPr wrap="none" rtlCol="0">
            <a:spAutoFit/>
          </a:bodyPr>
          <a:lstStyle/>
          <a:p>
            <a:pPr lvl="0" algn="r">
              <a:lnSpc>
                <a:spcPct val="90000"/>
              </a:lnSpc>
              <a:spcBef>
                <a:spcPts val="1000"/>
              </a:spcBef>
            </a:pPr>
            <a:r>
              <a:rPr lang="en-US" sz="1000" dirty="0">
                <a:solidFill>
                  <a:prstClr val="black">
                    <a:lumMod val="65000"/>
                    <a:lumOff val="35000"/>
                  </a:prstClr>
                </a:solidFill>
              </a:rPr>
              <a:t>Photo: Karen </a:t>
            </a:r>
            <a:r>
              <a:rPr lang="en-US" sz="1000" dirty="0" err="1">
                <a:solidFill>
                  <a:prstClr val="black">
                    <a:lumMod val="65000"/>
                    <a:lumOff val="35000"/>
                  </a:prstClr>
                </a:solidFill>
              </a:rPr>
              <a:t>Kasmauski</a:t>
            </a:r>
            <a:r>
              <a:rPr lang="en-US" sz="1000" dirty="0">
                <a:solidFill>
                  <a:prstClr val="black">
                    <a:lumMod val="65000"/>
                    <a:lumOff val="35000"/>
                  </a:prstClr>
                </a:solidFill>
              </a:rPr>
              <a:t>/ MCSP</a:t>
            </a:r>
          </a:p>
          <a:p>
            <a:endParaRPr lang="en-US" dirty="0"/>
          </a:p>
        </p:txBody>
      </p:sp>
      <p:sp>
        <p:nvSpPr>
          <p:cNvPr id="6" name="Title 1"/>
          <p:cNvSpPr txBox="1">
            <a:spLocks/>
          </p:cNvSpPr>
          <p:nvPr/>
        </p:nvSpPr>
        <p:spPr>
          <a:xfrm>
            <a:off x="127585" y="4446287"/>
            <a:ext cx="6207493" cy="61952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smtClean="0">
                <a:solidFill>
                  <a:schemeClr val="tx1">
                    <a:lumMod val="65000"/>
                    <a:lumOff val="35000"/>
                  </a:schemeClr>
                </a:solidFill>
                <a:latin typeface="Arial" panose="020B0604020202020204" pitchFamily="34" charset="0"/>
                <a:cs typeface="Arial" panose="020B0604020202020204" pitchFamily="34" charset="0"/>
              </a:rPr>
              <a:t>Uganda Case: </a:t>
            </a:r>
            <a:endParaRPr lang="en-US" sz="32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8" name="Content Placeholder 2"/>
          <p:cNvSpPr txBox="1">
            <a:spLocks/>
          </p:cNvSpPr>
          <p:nvPr/>
        </p:nvSpPr>
        <p:spPr>
          <a:xfrm>
            <a:off x="97344" y="5065810"/>
            <a:ext cx="12094656" cy="29574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dirty="0" smtClean="0"/>
              <a:t>Ministry report cited</a:t>
            </a:r>
            <a:r>
              <a:rPr lang="en-US" dirty="0" smtClean="0">
                <a:solidFill>
                  <a:srgbClr val="FF6600"/>
                </a:solidFill>
              </a:rPr>
              <a:t>: inequitable access</a:t>
            </a:r>
            <a:r>
              <a:rPr lang="en-US" dirty="0" smtClean="0"/>
              <a:t>, </a:t>
            </a:r>
            <a:r>
              <a:rPr lang="en-US" dirty="0" smtClean="0">
                <a:solidFill>
                  <a:srgbClr val="FF6600"/>
                </a:solidFill>
              </a:rPr>
              <a:t>lack of coordination </a:t>
            </a:r>
            <a:r>
              <a:rPr lang="en-US" dirty="0" smtClean="0"/>
              <a:t>between partners, FHW </a:t>
            </a:r>
            <a:r>
              <a:rPr lang="en-US" dirty="0" smtClean="0">
                <a:solidFill>
                  <a:srgbClr val="FF6600"/>
                </a:solidFill>
              </a:rPr>
              <a:t>allegiance to partners </a:t>
            </a:r>
            <a:r>
              <a:rPr lang="en-US" dirty="0" smtClean="0"/>
              <a:t>rather than government, with different formats, methods and reporting formats impossible to standardize.   </a:t>
            </a: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48672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Government Ownership?</a:t>
            </a:r>
            <a:endParaRPr lang="en-US" dirty="0"/>
          </a:p>
        </p:txBody>
      </p:sp>
      <p:pic>
        <p:nvPicPr>
          <p:cNvPr id="5" name="Content Placeholder 3" descr="Screen Shot 2016-04-11 at 3.37.37 PM.png"/>
          <p:cNvPicPr>
            <a:picLocks noGrp="1" noChangeAspect="1"/>
          </p:cNvPicPr>
          <p:nvPr>
            <p:ph idx="1"/>
          </p:nvPr>
        </p:nvPicPr>
        <p:blipFill>
          <a:blip r:embed="rId3">
            <a:extLst>
              <a:ext uri="{28A0092B-C50C-407E-A947-70E740481C1C}">
                <a14:useLocalDpi xmlns:a14="http://schemas.microsoft.com/office/drawing/2010/main" val="0"/>
              </a:ext>
            </a:extLst>
          </a:blip>
          <a:srcRect l="-6980" r="-6980"/>
          <a:stretch>
            <a:fillRect/>
          </a:stretch>
        </p:blipFill>
        <p:spPr>
          <a:xfrm>
            <a:off x="872852" y="1803878"/>
            <a:ext cx="10515600" cy="4351338"/>
          </a:xfrm>
        </p:spPr>
      </p:pic>
      <p:sp>
        <p:nvSpPr>
          <p:cNvPr id="6" name="TextBox 5"/>
          <p:cNvSpPr txBox="1"/>
          <p:nvPr/>
        </p:nvSpPr>
        <p:spPr>
          <a:xfrm>
            <a:off x="1080869" y="5169075"/>
            <a:ext cx="2214019" cy="1323439"/>
          </a:xfrm>
          <a:prstGeom prst="rect">
            <a:avLst/>
          </a:prstGeom>
          <a:solidFill>
            <a:schemeClr val="bg1">
              <a:lumMod val="75000"/>
            </a:schemeClr>
          </a:solidFill>
          <a:ln>
            <a:solidFill>
              <a:schemeClr val="bg1">
                <a:lumMod val="50000"/>
              </a:schemeClr>
            </a:solid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2000" dirty="0">
                <a:solidFill>
                  <a:schemeClr val="bg2">
                    <a:lumMod val="10000"/>
                  </a:schemeClr>
                </a:solidFill>
              </a:rPr>
              <a:t>Sample </a:t>
            </a:r>
            <a:r>
              <a:rPr lang="en-US" sz="2000" dirty="0" smtClean="0">
                <a:solidFill>
                  <a:schemeClr val="bg2">
                    <a:lumMod val="10000"/>
                  </a:schemeClr>
                </a:solidFill>
              </a:rPr>
              <a:t>search </a:t>
            </a:r>
            <a:r>
              <a:rPr lang="en-US" sz="2000" dirty="0">
                <a:solidFill>
                  <a:schemeClr val="bg2">
                    <a:lumMod val="10000"/>
                  </a:schemeClr>
                </a:solidFill>
              </a:rPr>
              <a:t>using </a:t>
            </a:r>
          </a:p>
          <a:p>
            <a:pPr algn="ctr"/>
            <a:r>
              <a:rPr lang="en-US" sz="2000" dirty="0">
                <a:solidFill>
                  <a:schemeClr val="bg2">
                    <a:lumMod val="10000"/>
                  </a:schemeClr>
                </a:solidFill>
              </a:rPr>
              <a:t>‘Child Health’ at Google App Store</a:t>
            </a:r>
          </a:p>
        </p:txBody>
      </p:sp>
      <p:sp>
        <p:nvSpPr>
          <p:cNvPr id="3" name="Footer Placeholder 2"/>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88777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333423" y="132212"/>
            <a:ext cx="10515600" cy="1325563"/>
          </a:xfrm>
        </p:spPr>
        <p:txBody>
          <a:bodyPr/>
          <a:lstStyle/>
          <a:p>
            <a:r>
              <a:rPr lang="en-US" b="1" dirty="0" smtClean="0">
                <a:solidFill>
                  <a:schemeClr val="tx1">
                    <a:lumMod val="65000"/>
                    <a:lumOff val="35000"/>
                  </a:schemeClr>
                </a:solidFill>
                <a:latin typeface="Arial" charset="0"/>
                <a:ea typeface="Arial" charset="0"/>
                <a:cs typeface="Arial" charset="0"/>
              </a:rPr>
              <a:t>ORB Content Platform</a:t>
            </a:r>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59887" y="1116811"/>
            <a:ext cx="11472225" cy="5049127"/>
          </a:xfrm>
        </p:spPr>
      </p:pic>
      <p:sp>
        <p:nvSpPr>
          <p:cNvPr id="2" name="Footer Placeholder 1"/>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35098859"/>
      </p:ext>
    </p:extLst>
  </p:cSld>
  <p:clrMapOvr>
    <a:masterClrMapping/>
  </p:clrMapOvr>
</p:sld>
</file>

<file path=ppt/theme/theme1.xml><?xml version="1.0" encoding="utf-8"?>
<a:theme xmlns:a="http://schemas.openxmlformats.org/drawingml/2006/main" name="mPowering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21724</TotalTime>
  <Words>1983</Words>
  <Application>Microsoft Office PowerPoint</Application>
  <PresentationFormat>Widescreen</PresentationFormat>
  <Paragraphs>264</Paragraphs>
  <Slides>26</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mPowering Theme</vt:lpstr>
      <vt:lpstr>PowerPoint Presentation</vt:lpstr>
      <vt:lpstr>About mPowering</vt:lpstr>
      <vt:lpstr>Role of Frontline Health Workers</vt:lpstr>
      <vt:lpstr>Despite Their Importance support can be wanting…</vt:lpstr>
      <vt:lpstr>Why Distance Ed?</vt:lpstr>
      <vt:lpstr>Why Video?</vt:lpstr>
      <vt:lpstr>PowerPoint Presentation</vt:lpstr>
      <vt:lpstr>Why Government Ownership?</vt:lpstr>
      <vt:lpstr>ORB Content Platform</vt:lpstr>
      <vt:lpstr>What is ORB?</vt:lpstr>
      <vt:lpstr>ORB Resources</vt:lpstr>
      <vt:lpstr>PowerPoint Presentation</vt:lpstr>
      <vt:lpstr>Open Deliver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Demonstration  Alex Little</vt:lpstr>
      <vt:lpstr>PowerPoint Presentation</vt:lpstr>
      <vt:lpstr>Multi-Stakeholder Collaborative Goal</vt:lpstr>
      <vt:lpstr>MSC: Assumptions and Principles</vt:lpstr>
      <vt:lpstr>Open Deliver: Digital Content Delivery System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Heidt</dc:creator>
  <cp:lastModifiedBy>Goetsch, Brittany</cp:lastModifiedBy>
  <cp:revision>95</cp:revision>
  <dcterms:created xsi:type="dcterms:W3CDTF">2016-10-18T16:27:51Z</dcterms:created>
  <dcterms:modified xsi:type="dcterms:W3CDTF">2017-03-24T13:56:36Z</dcterms:modified>
</cp:coreProperties>
</file>