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11"/>
  </p:notesMasterIdLst>
  <p:sldIdLst>
    <p:sldId id="256" r:id="rId2"/>
    <p:sldId id="287" r:id="rId3"/>
    <p:sldId id="265" r:id="rId4"/>
    <p:sldId id="288" r:id="rId5"/>
    <p:sldId id="268" r:id="rId6"/>
    <p:sldId id="283" r:id="rId7"/>
    <p:sldId id="284" r:id="rId8"/>
    <p:sldId id="286" r:id="rId9"/>
    <p:sldId id="28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585"/>
    <a:srgbClr val="00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5F9AF8-6833-463A-95BA-6E55CD2BA9A4}">
  <a:tblStyle styleId="{6F5F9AF8-6833-463A-95BA-6E55CD2BA9A4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70"/>
    <p:restoredTop sz="94674"/>
  </p:normalViewPr>
  <p:slideViewPr>
    <p:cSldViewPr snapToGrid="0" snapToObjects="1">
      <p:cViewPr varScale="1">
        <p:scale>
          <a:sx n="103" d="100"/>
          <a:sy n="103" d="100"/>
        </p:scale>
        <p:origin x="126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/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/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/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/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/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/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/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/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86287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  <p:extLst>
      <p:ext uri="{BB962C8B-B14F-4D97-AF65-F5344CB8AC3E}">
        <p14:creationId xmlns:p14="http://schemas.microsoft.com/office/powerpoint/2010/main" val="1103498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  <p:extLst>
      <p:ext uri="{BB962C8B-B14F-4D97-AF65-F5344CB8AC3E}">
        <p14:creationId xmlns:p14="http://schemas.microsoft.com/office/powerpoint/2010/main" val="937142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 dirty="0"/>
          </a:p>
        </p:txBody>
      </p:sp>
    </p:spTree>
    <p:extLst>
      <p:ext uri="{BB962C8B-B14F-4D97-AF65-F5344CB8AC3E}">
        <p14:creationId xmlns:p14="http://schemas.microsoft.com/office/powerpoint/2010/main" val="1460631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  <p:extLst>
      <p:ext uri="{BB962C8B-B14F-4D97-AF65-F5344CB8AC3E}">
        <p14:creationId xmlns:p14="http://schemas.microsoft.com/office/powerpoint/2010/main" val="1491418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  <p:extLst>
      <p:ext uri="{BB962C8B-B14F-4D97-AF65-F5344CB8AC3E}">
        <p14:creationId xmlns:p14="http://schemas.microsoft.com/office/powerpoint/2010/main" val="11517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39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111585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818062" y="805650"/>
            <a:ext cx="7507874" cy="35321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8391" y="0"/>
                </a:moveTo>
                <a:lnTo>
                  <a:pt x="0" y="0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259"/>
                </a:lnTo>
                <a:lnTo>
                  <a:pt x="71609" y="259"/>
                </a:lnTo>
              </a:path>
            </a:pathLst>
          </a:custGeom>
          <a:noFill/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296350" y="1991850"/>
            <a:ext cx="4551298" cy="1159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Montserrat"/>
              <a:buNone/>
              <a:defRPr sz="3000" b="1" i="0" u="none" strike="noStrike" cap="none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139" y="13421"/>
            <a:ext cx="1147720" cy="1147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259950" y="274275"/>
            <a:ext cx="8624125" cy="45949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9680" y="24"/>
                </a:moveTo>
                <a:lnTo>
                  <a:pt x="0" y="0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0"/>
                </a:lnTo>
                <a:lnTo>
                  <a:pt x="80531" y="0"/>
                </a:lnTo>
              </a:path>
            </a:pathLst>
          </a:custGeom>
          <a:noFill/>
          <a:ln w="76200" cap="flat" cmpd="sng">
            <a:solidFill>
              <a:srgbClr val="111585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241650" y="91565"/>
            <a:ext cx="2660700" cy="7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Montserrat"/>
              <a:buNone/>
              <a:defRPr sz="1200" b="1" i="0" u="none" strike="noStrike" cap="none">
                <a:solidFill>
                  <a:srgbClr val="11158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916650" y="950850"/>
            <a:ext cx="7310698" cy="32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2192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80000"/>
              <a:buFont typeface="Droid Serif"/>
              <a:buChar char="⊡"/>
              <a:defRPr sz="2400" b="0" i="0" u="none" strike="noStrike" cap="none">
                <a:solidFill>
                  <a:srgbClr val="111585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marL="45720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75000"/>
              <a:buFont typeface="Droid Serif"/>
              <a:buChar char="□"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241650" y="91565"/>
            <a:ext cx="2660700" cy="7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Montserrat"/>
              <a:buNone/>
              <a:defRPr sz="1200" b="1" i="0" u="none" strike="noStrike" cap="none">
                <a:solidFill>
                  <a:srgbClr val="11158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259950" y="274275"/>
            <a:ext cx="8624125" cy="45949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9680" y="24"/>
                </a:moveTo>
                <a:lnTo>
                  <a:pt x="0" y="0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0"/>
                </a:lnTo>
                <a:lnTo>
                  <a:pt x="80531" y="0"/>
                </a:lnTo>
              </a:path>
            </a:pathLst>
          </a:custGeom>
          <a:noFill/>
          <a:ln w="76200" cap="flat" cmpd="sng">
            <a:solidFill>
              <a:srgbClr val="111585"/>
            </a:solidFill>
            <a:prstDash val="solid"/>
            <a:miter/>
            <a:headEnd type="none" w="med" len="med"/>
            <a:tailEnd type="none" w="med" len="med"/>
          </a:ln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241650" y="91565"/>
            <a:ext cx="2660700" cy="7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Font typeface="Montserrat"/>
              <a:buNone/>
              <a:defRPr sz="1200" b="1" i="0" u="none" strike="noStrike" cap="none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indent="0" algn="ctr">
              <a:spcBef>
                <a:spcPts val="0"/>
              </a:spcBef>
              <a:buClr>
                <a:srgbClr val="999999"/>
              </a:buClr>
              <a:buFont typeface="Montserrat"/>
              <a:buNone/>
              <a:defRPr sz="12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916650" y="950850"/>
            <a:ext cx="7310698" cy="32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ct val="80000"/>
              <a:buFont typeface="Droid Serif"/>
              <a:buChar char="⊡"/>
              <a:defRPr sz="30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marL="457200" marR="0" lvl="1" indent="1143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CCCC"/>
              </a:buClr>
              <a:buSzPct val="75000"/>
              <a:buFont typeface="Droid Serif"/>
              <a:buChar char="□"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18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18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18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18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18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18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6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111585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111585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11" descr="image2.jpeg"/>
          <p:cNvPicPr>
            <a:picLocks noChangeAspect="1"/>
          </p:cNvPicPr>
          <p:nvPr/>
        </p:nvPicPr>
        <p:blipFill rotWithShape="1"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6201" y="892078"/>
            <a:ext cx="1894455" cy="3373475"/>
          </a:xfrm>
          <a:prstGeom prst="rect">
            <a:avLst/>
          </a:prstGeom>
        </p:spPr>
      </p:pic>
      <p:sp>
        <p:nvSpPr>
          <p:cNvPr id="4" name="Shape 48"/>
          <p:cNvSpPr txBox="1">
            <a:spLocks/>
          </p:cNvSpPr>
          <p:nvPr/>
        </p:nvSpPr>
        <p:spPr>
          <a:xfrm>
            <a:off x="2904565" y="1722543"/>
            <a:ext cx="3300272" cy="1712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Montserrat"/>
              <a:buNone/>
              <a:defRPr sz="3000" b="1" i="0" u="none" strike="noStrike" cap="none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indent="0" algn="ctr">
              <a:spcBef>
                <a:spcPts val="0"/>
              </a:spcBef>
              <a:buClr>
                <a:srgbClr val="434343"/>
              </a:buClr>
              <a:buFont typeface="Montserrat"/>
              <a:buNone/>
              <a:defRPr sz="3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algn="r">
              <a:buSzPct val="25000"/>
            </a:pPr>
            <a:r>
              <a:rPr lang="en-US" b="0">
                <a:latin typeface="Arial" charset="0"/>
                <a:ea typeface="Arial" charset="0"/>
                <a:cs typeface="Arial" charset="0"/>
              </a:rPr>
              <a:t>OPENING HEALTH DATA</a:t>
            </a:r>
            <a:endParaRPr lang="en" b="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1"/>
          <p:cNvSpPr txBox="1"/>
          <p:nvPr/>
        </p:nvSpPr>
        <p:spPr>
          <a:xfrm>
            <a:off x="960380" y="3903708"/>
            <a:ext cx="4835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December 2016 // Melissa Sabatier, BlueSquare COO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637" y="8105"/>
            <a:ext cx="1246047" cy="12460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241650" y="91565"/>
            <a:ext cx="2660700" cy="7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25000"/>
              <a:buFont typeface="Montserrat"/>
              <a:buNone/>
            </a:pPr>
            <a:r>
              <a:rPr lang="en-US" sz="1200" b="1" i="0" u="none" strike="noStrike" cap="none" dirty="0">
                <a:latin typeface="Arial" charset="0"/>
                <a:ea typeface="Arial" charset="0"/>
                <a:cs typeface="Arial" charset="0"/>
                <a:sym typeface="Montserrat"/>
              </a:rPr>
              <a:t>DATA TYPES</a:t>
            </a:r>
            <a:endParaRPr lang="en" sz="1200" b="1" i="0" u="none" strike="noStrike" cap="none" dirty="0">
              <a:latin typeface="Arial" charset="0"/>
              <a:ea typeface="Arial" charset="0"/>
              <a:cs typeface="Arial" charset="0"/>
              <a:sym typeface="Montserrat"/>
            </a:endParaRP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916650" y="1047150"/>
            <a:ext cx="7310698" cy="3049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28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80000"/>
              <a:buNone/>
            </a:pPr>
            <a:r>
              <a:rPr lang="en-US" sz="2400" b="0" i="0" u="none" strike="noStrike" cap="none" dirty="0">
                <a:latin typeface="Arial" charset="0"/>
                <a:ea typeface="Arial" charset="0"/>
                <a:cs typeface="Arial" charset="0"/>
                <a:sym typeface="Droid Serif"/>
              </a:rPr>
              <a:t>At health facility/ hospital level: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80000"/>
              <a:buFont typeface="Droid Serif"/>
              <a:buChar char="⊡"/>
            </a:pPr>
            <a:r>
              <a:rPr lang="en-US" sz="2400" b="0" i="0" u="none" strike="noStrike" cap="none" dirty="0">
                <a:latin typeface="Arial" charset="0"/>
                <a:ea typeface="Arial" charset="0"/>
                <a:cs typeface="Arial" charset="0"/>
                <a:sym typeface="Droid Serif"/>
              </a:rPr>
              <a:t>Health service use/coverage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80000"/>
              <a:buFont typeface="Droid Serif"/>
              <a:buChar char="⊡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Quality of care/service availability and readiness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80000"/>
              <a:buFont typeface="Droid Serif"/>
              <a:buChar char="⊡"/>
            </a:pPr>
            <a:r>
              <a:rPr lang="en-US" sz="2400" b="0" i="0" u="none" strike="noStrike" cap="none" dirty="0">
                <a:latin typeface="Arial" charset="0"/>
                <a:ea typeface="Arial" charset="0"/>
                <a:cs typeface="Arial" charset="0"/>
                <a:sym typeface="Droid Serif"/>
              </a:rPr>
              <a:t>Patient feedback/patient exit interview</a:t>
            </a:r>
            <a:endParaRPr lang="en" sz="2400" b="0" i="0" u="none" strike="noStrike" cap="none" dirty="0">
              <a:latin typeface="Arial" charset="0"/>
              <a:ea typeface="Arial" charset="0"/>
              <a:cs typeface="Arial" charset="0"/>
              <a:sym typeface="Droid Serif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25000"/>
              <a:buFont typeface="Droid Serif"/>
              <a:buNone/>
            </a:pPr>
            <a:endParaRPr sz="2400" b="0" i="0" u="none" strike="noStrike" cap="none" dirty="0">
              <a:latin typeface="Arial" charset="0"/>
              <a:ea typeface="Arial" charset="0"/>
              <a:cs typeface="Arial" charset="0"/>
              <a:sym typeface="Droid Serif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25000"/>
              <a:buFont typeface="Droid Serif"/>
              <a:buNone/>
            </a:pPr>
            <a:r>
              <a:rPr lang="en-US" sz="2000" b="1" i="0" u="none" strike="noStrike" cap="none" dirty="0">
                <a:latin typeface="Arial" charset="0"/>
                <a:ea typeface="Arial" charset="0"/>
                <a:cs typeface="Arial" charset="0"/>
                <a:sym typeface="Droid Serif"/>
              </a:rPr>
              <a:t>Where: </a:t>
            </a:r>
            <a:r>
              <a:rPr lang="en-US" sz="2000" b="0" i="1" u="none" strike="noStrike" cap="none" dirty="0">
                <a:latin typeface="Arial" charset="0"/>
                <a:ea typeface="Arial" charset="0"/>
                <a:cs typeface="Arial" charset="0"/>
                <a:sym typeface="Droid Serif"/>
              </a:rPr>
              <a:t>Niger, Mali, DRC, Congo, Burkina Faso, Haiti, Kyrgyzstan, Benin, Nigeria, Zanzibar, Djibouti, Chad, Senegal, Ivory Coast, Cameroon, CAR, Kenya</a:t>
            </a:r>
            <a:r>
              <a:rPr lang="mr-IN" sz="2000" b="0" i="1" u="none" strike="noStrike" cap="none" dirty="0">
                <a:latin typeface="Arial" charset="0"/>
                <a:ea typeface="Arial" charset="0"/>
                <a:cs typeface="Arial" charset="0"/>
                <a:sym typeface="Droid Serif"/>
              </a:rPr>
              <a:t>…</a:t>
            </a:r>
            <a:endParaRPr lang="en" sz="2000" b="0" i="1" u="none" strike="noStrike" cap="none" dirty="0">
              <a:latin typeface="Arial" charset="0"/>
              <a:ea typeface="Arial" charset="0"/>
              <a:cs typeface="Arial" charset="0"/>
              <a:sym typeface="Droid Serif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4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3241650" y="91565"/>
            <a:ext cx="2660700" cy="7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25000"/>
              <a:buFont typeface="Montserrat"/>
              <a:buNone/>
            </a:pPr>
            <a:r>
              <a:rPr lang="en-US" sz="1200" b="1" i="0" u="none" strike="noStrike" cap="none" dirty="0">
                <a:latin typeface="Arial" charset="0"/>
                <a:ea typeface="Arial" charset="0"/>
                <a:cs typeface="Arial" charset="0"/>
                <a:sym typeface="Montserrat"/>
              </a:rPr>
              <a:t>FIRST OPEN DASHBOARDS</a:t>
            </a:r>
            <a:endParaRPr lang="en" sz="1200" b="1" i="0" u="none" strike="noStrike" cap="none" dirty="0">
              <a:latin typeface="Arial" charset="0"/>
              <a:ea typeface="Arial" charset="0"/>
              <a:cs typeface="Arial" charset="0"/>
              <a:sym typeface="Montserra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4557" y="2203500"/>
            <a:ext cx="2897093" cy="36933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111585"/>
                </a:solidFill>
              </a:rPr>
              <a:t>Very little data.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321" y="641661"/>
            <a:ext cx="5404857" cy="3786043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940" y="4291240"/>
            <a:ext cx="612491" cy="61249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  <p:sp>
        <p:nvSpPr>
          <p:cNvPr id="6" name="Shape 251"/>
          <p:cNvSpPr/>
          <p:nvPr/>
        </p:nvSpPr>
        <p:spPr>
          <a:xfrm>
            <a:off x="2343252" y="1004060"/>
            <a:ext cx="4517812" cy="35171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28" y="2480"/>
                </a:moveTo>
                <a:lnTo>
                  <a:pt x="60142" y="2553"/>
                </a:lnTo>
                <a:lnTo>
                  <a:pt x="60312" y="2626"/>
                </a:lnTo>
                <a:lnTo>
                  <a:pt x="60369" y="2844"/>
                </a:lnTo>
                <a:lnTo>
                  <a:pt x="60425" y="2990"/>
                </a:lnTo>
                <a:lnTo>
                  <a:pt x="60369" y="3209"/>
                </a:lnTo>
                <a:lnTo>
                  <a:pt x="60312" y="3428"/>
                </a:lnTo>
                <a:lnTo>
                  <a:pt x="60142" y="3501"/>
                </a:lnTo>
                <a:lnTo>
                  <a:pt x="60028" y="3574"/>
                </a:lnTo>
                <a:lnTo>
                  <a:pt x="59858" y="3501"/>
                </a:lnTo>
                <a:lnTo>
                  <a:pt x="59687" y="3428"/>
                </a:lnTo>
                <a:lnTo>
                  <a:pt x="59631" y="3209"/>
                </a:lnTo>
                <a:lnTo>
                  <a:pt x="59574" y="2990"/>
                </a:lnTo>
                <a:lnTo>
                  <a:pt x="59631" y="2844"/>
                </a:lnTo>
                <a:lnTo>
                  <a:pt x="59687" y="2626"/>
                </a:lnTo>
                <a:lnTo>
                  <a:pt x="59858" y="2553"/>
                </a:lnTo>
                <a:lnTo>
                  <a:pt x="60028" y="2480"/>
                </a:lnTo>
                <a:close/>
                <a:moveTo>
                  <a:pt x="115058" y="6346"/>
                </a:moveTo>
                <a:lnTo>
                  <a:pt x="115115" y="6419"/>
                </a:lnTo>
                <a:lnTo>
                  <a:pt x="115115" y="96292"/>
                </a:lnTo>
                <a:lnTo>
                  <a:pt x="4941" y="96292"/>
                </a:lnTo>
                <a:lnTo>
                  <a:pt x="4941" y="6419"/>
                </a:lnTo>
                <a:lnTo>
                  <a:pt x="4941" y="6346"/>
                </a:lnTo>
                <a:close/>
                <a:moveTo>
                  <a:pt x="2953" y="0"/>
                </a:moveTo>
                <a:lnTo>
                  <a:pt x="2669" y="73"/>
                </a:lnTo>
                <a:lnTo>
                  <a:pt x="2044" y="364"/>
                </a:lnTo>
                <a:lnTo>
                  <a:pt x="1477" y="729"/>
                </a:lnTo>
                <a:lnTo>
                  <a:pt x="966" y="1240"/>
                </a:lnTo>
                <a:lnTo>
                  <a:pt x="568" y="1896"/>
                </a:lnTo>
                <a:lnTo>
                  <a:pt x="227" y="2626"/>
                </a:lnTo>
                <a:lnTo>
                  <a:pt x="57" y="3428"/>
                </a:lnTo>
                <a:lnTo>
                  <a:pt x="0" y="3866"/>
                </a:lnTo>
                <a:lnTo>
                  <a:pt x="0" y="4303"/>
                </a:lnTo>
                <a:lnTo>
                  <a:pt x="0" y="98407"/>
                </a:lnTo>
                <a:lnTo>
                  <a:pt x="0" y="98844"/>
                </a:lnTo>
                <a:lnTo>
                  <a:pt x="57" y="99209"/>
                </a:lnTo>
                <a:lnTo>
                  <a:pt x="227" y="100011"/>
                </a:lnTo>
                <a:lnTo>
                  <a:pt x="568" y="100741"/>
                </a:lnTo>
                <a:lnTo>
                  <a:pt x="966" y="101397"/>
                </a:lnTo>
                <a:lnTo>
                  <a:pt x="1477" y="101908"/>
                </a:lnTo>
                <a:lnTo>
                  <a:pt x="2044" y="102346"/>
                </a:lnTo>
                <a:lnTo>
                  <a:pt x="2669" y="102564"/>
                </a:lnTo>
                <a:lnTo>
                  <a:pt x="2953" y="102638"/>
                </a:lnTo>
                <a:lnTo>
                  <a:pt x="117046" y="102638"/>
                </a:lnTo>
                <a:lnTo>
                  <a:pt x="117387" y="102564"/>
                </a:lnTo>
                <a:lnTo>
                  <a:pt x="118012" y="102346"/>
                </a:lnTo>
                <a:lnTo>
                  <a:pt x="118580" y="101908"/>
                </a:lnTo>
                <a:lnTo>
                  <a:pt x="119034" y="101397"/>
                </a:lnTo>
                <a:lnTo>
                  <a:pt x="119431" y="100741"/>
                </a:lnTo>
                <a:lnTo>
                  <a:pt x="119772" y="100011"/>
                </a:lnTo>
                <a:lnTo>
                  <a:pt x="119943" y="99209"/>
                </a:lnTo>
                <a:lnTo>
                  <a:pt x="120000" y="98844"/>
                </a:lnTo>
                <a:lnTo>
                  <a:pt x="120000" y="98407"/>
                </a:lnTo>
                <a:lnTo>
                  <a:pt x="120000" y="4303"/>
                </a:lnTo>
                <a:lnTo>
                  <a:pt x="120000" y="3866"/>
                </a:lnTo>
                <a:lnTo>
                  <a:pt x="119943" y="3428"/>
                </a:lnTo>
                <a:lnTo>
                  <a:pt x="119772" y="2626"/>
                </a:lnTo>
                <a:lnTo>
                  <a:pt x="119431" y="1896"/>
                </a:lnTo>
                <a:lnTo>
                  <a:pt x="119034" y="1240"/>
                </a:lnTo>
                <a:lnTo>
                  <a:pt x="118580" y="729"/>
                </a:lnTo>
                <a:lnTo>
                  <a:pt x="118012" y="364"/>
                </a:lnTo>
                <a:lnTo>
                  <a:pt x="117387" y="73"/>
                </a:lnTo>
                <a:lnTo>
                  <a:pt x="117046" y="0"/>
                </a:lnTo>
                <a:close/>
                <a:moveTo>
                  <a:pt x="46285" y="102857"/>
                </a:moveTo>
                <a:lnTo>
                  <a:pt x="46057" y="106358"/>
                </a:lnTo>
                <a:lnTo>
                  <a:pt x="45774" y="109932"/>
                </a:lnTo>
                <a:lnTo>
                  <a:pt x="45490" y="113142"/>
                </a:lnTo>
                <a:lnTo>
                  <a:pt x="45149" y="115403"/>
                </a:lnTo>
                <a:lnTo>
                  <a:pt x="44979" y="116279"/>
                </a:lnTo>
                <a:lnTo>
                  <a:pt x="44865" y="116863"/>
                </a:lnTo>
                <a:lnTo>
                  <a:pt x="44694" y="117300"/>
                </a:lnTo>
                <a:lnTo>
                  <a:pt x="44525" y="117519"/>
                </a:lnTo>
                <a:lnTo>
                  <a:pt x="44070" y="117665"/>
                </a:lnTo>
                <a:lnTo>
                  <a:pt x="43331" y="117884"/>
                </a:lnTo>
                <a:lnTo>
                  <a:pt x="41571" y="118249"/>
                </a:lnTo>
                <a:lnTo>
                  <a:pt x="40208" y="118540"/>
                </a:lnTo>
                <a:lnTo>
                  <a:pt x="39697" y="118686"/>
                </a:lnTo>
                <a:lnTo>
                  <a:pt x="39413" y="118759"/>
                </a:lnTo>
                <a:lnTo>
                  <a:pt x="39356" y="118832"/>
                </a:lnTo>
                <a:lnTo>
                  <a:pt x="39356" y="119052"/>
                </a:lnTo>
                <a:lnTo>
                  <a:pt x="39413" y="119124"/>
                </a:lnTo>
                <a:lnTo>
                  <a:pt x="39810" y="119197"/>
                </a:lnTo>
                <a:lnTo>
                  <a:pt x="40492" y="119270"/>
                </a:lnTo>
                <a:lnTo>
                  <a:pt x="42991" y="119343"/>
                </a:lnTo>
                <a:lnTo>
                  <a:pt x="46910" y="119416"/>
                </a:lnTo>
                <a:lnTo>
                  <a:pt x="72863" y="119416"/>
                </a:lnTo>
                <a:lnTo>
                  <a:pt x="76724" y="119343"/>
                </a:lnTo>
                <a:lnTo>
                  <a:pt x="79223" y="119270"/>
                </a:lnTo>
                <a:lnTo>
                  <a:pt x="79962" y="119197"/>
                </a:lnTo>
                <a:lnTo>
                  <a:pt x="80360" y="119124"/>
                </a:lnTo>
                <a:lnTo>
                  <a:pt x="80416" y="119052"/>
                </a:lnTo>
                <a:lnTo>
                  <a:pt x="80416" y="118832"/>
                </a:lnTo>
                <a:lnTo>
                  <a:pt x="80360" y="118759"/>
                </a:lnTo>
                <a:lnTo>
                  <a:pt x="80075" y="118686"/>
                </a:lnTo>
                <a:lnTo>
                  <a:pt x="79564" y="118540"/>
                </a:lnTo>
                <a:lnTo>
                  <a:pt x="78201" y="118249"/>
                </a:lnTo>
                <a:lnTo>
                  <a:pt x="76441" y="117884"/>
                </a:lnTo>
                <a:lnTo>
                  <a:pt x="75703" y="117665"/>
                </a:lnTo>
                <a:lnTo>
                  <a:pt x="75248" y="117519"/>
                </a:lnTo>
                <a:lnTo>
                  <a:pt x="75078" y="117300"/>
                </a:lnTo>
                <a:lnTo>
                  <a:pt x="74907" y="116863"/>
                </a:lnTo>
                <a:lnTo>
                  <a:pt x="74737" y="116279"/>
                </a:lnTo>
                <a:lnTo>
                  <a:pt x="74624" y="115403"/>
                </a:lnTo>
                <a:lnTo>
                  <a:pt x="74282" y="113142"/>
                </a:lnTo>
                <a:lnTo>
                  <a:pt x="73942" y="109932"/>
                </a:lnTo>
                <a:lnTo>
                  <a:pt x="73658" y="106358"/>
                </a:lnTo>
                <a:lnTo>
                  <a:pt x="73488" y="102857"/>
                </a:lnTo>
                <a:close/>
                <a:moveTo>
                  <a:pt x="39697" y="119343"/>
                </a:moveTo>
                <a:lnTo>
                  <a:pt x="39697" y="119416"/>
                </a:lnTo>
                <a:lnTo>
                  <a:pt x="39697" y="119707"/>
                </a:lnTo>
                <a:lnTo>
                  <a:pt x="39754" y="119780"/>
                </a:lnTo>
                <a:lnTo>
                  <a:pt x="40832" y="119853"/>
                </a:lnTo>
                <a:lnTo>
                  <a:pt x="43900" y="119926"/>
                </a:lnTo>
                <a:lnTo>
                  <a:pt x="52191" y="120000"/>
                </a:lnTo>
                <a:lnTo>
                  <a:pt x="67581" y="120000"/>
                </a:lnTo>
                <a:lnTo>
                  <a:pt x="75816" y="119926"/>
                </a:lnTo>
                <a:lnTo>
                  <a:pt x="78940" y="119853"/>
                </a:lnTo>
                <a:lnTo>
                  <a:pt x="80019" y="119780"/>
                </a:lnTo>
                <a:lnTo>
                  <a:pt x="80075" y="119707"/>
                </a:lnTo>
                <a:lnTo>
                  <a:pt x="80075" y="119416"/>
                </a:lnTo>
                <a:lnTo>
                  <a:pt x="80019" y="119343"/>
                </a:lnTo>
                <a:lnTo>
                  <a:pt x="78712" y="119416"/>
                </a:lnTo>
                <a:lnTo>
                  <a:pt x="76327" y="119489"/>
                </a:lnTo>
                <a:lnTo>
                  <a:pt x="67638" y="119562"/>
                </a:lnTo>
                <a:lnTo>
                  <a:pt x="52134" y="119562"/>
                </a:lnTo>
                <a:lnTo>
                  <a:pt x="43445" y="119489"/>
                </a:lnTo>
                <a:lnTo>
                  <a:pt x="41060" y="119416"/>
                </a:lnTo>
                <a:lnTo>
                  <a:pt x="39754" y="119343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96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253"/>
          <p:cNvSpPr/>
          <p:nvPr/>
        </p:nvSpPr>
        <p:spPr>
          <a:xfrm>
            <a:off x="2541458" y="1206432"/>
            <a:ext cx="4121400" cy="2613899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25000"/>
              <a:buFont typeface="Montserrat"/>
              <a:buNone/>
            </a:pPr>
            <a:endParaRPr lang="en" sz="800" b="0" i="0" u="none" strike="noStrike" cap="none" dirty="0">
              <a:solidFill>
                <a:srgbClr val="999999"/>
              </a:solidFill>
              <a:latin typeface="Arial" charset="0"/>
              <a:ea typeface="Arial" charset="0"/>
              <a:cs typeface="Arial" charset="0"/>
              <a:sym typeface="Montserrat"/>
            </a:endParaRPr>
          </a:p>
        </p:txBody>
      </p:sp>
      <p:sp>
        <p:nvSpPr>
          <p:cNvPr id="8" name="Shape 255"/>
          <p:cNvSpPr txBox="1">
            <a:spLocks noGrp="1"/>
          </p:cNvSpPr>
          <p:nvPr>
            <p:ph type="title" idx="4294967295"/>
          </p:nvPr>
        </p:nvSpPr>
        <p:spPr>
          <a:xfrm>
            <a:off x="3329949" y="129396"/>
            <a:ext cx="2544417" cy="553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25000"/>
              <a:buFont typeface="Montserrat"/>
              <a:buNone/>
            </a:pPr>
            <a:r>
              <a:rPr lang="en" dirty="0">
                <a:solidFill>
                  <a:srgbClr val="0096CD"/>
                </a:solidFill>
                <a:latin typeface="Arial" charset="0"/>
                <a:ea typeface="Arial" charset="0"/>
                <a:cs typeface="Arial" charset="0"/>
              </a:rPr>
              <a:t>RESULTS</a:t>
            </a:r>
            <a:r>
              <a:rPr lang="en-US" dirty="0">
                <a:solidFill>
                  <a:srgbClr val="0096CD"/>
                </a:solidFill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" dirty="0">
                <a:solidFill>
                  <a:srgbClr val="0096CD"/>
                </a:solidFill>
                <a:latin typeface="Arial" charset="0"/>
                <a:ea typeface="Arial" charset="0"/>
                <a:cs typeface="Arial" charset="0"/>
              </a:rPr>
              <a:t> NOT JUST DATA</a:t>
            </a:r>
            <a:endParaRPr lang="en" sz="1200" b="1" i="0" u="none" strike="noStrike" cap="none" dirty="0">
              <a:solidFill>
                <a:srgbClr val="0096CD"/>
              </a:solidFill>
              <a:latin typeface="Arial" charset="0"/>
              <a:ea typeface="Arial" charset="0"/>
              <a:cs typeface="Arial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91352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241650" y="91565"/>
            <a:ext cx="2660700" cy="733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25000"/>
              <a:buFont typeface="Montserrat"/>
              <a:buNone/>
            </a:pPr>
            <a:r>
              <a:rPr lang="en-US" b="1" i="0" u="none" strike="noStrike" cap="none" dirty="0">
                <a:solidFill>
                  <a:srgbClr val="0096CD"/>
                </a:solidFill>
                <a:latin typeface="Arial" charset="0"/>
                <a:ea typeface="Arial" charset="0"/>
                <a:cs typeface="Arial" charset="0"/>
                <a:sym typeface="Montserrat"/>
              </a:rPr>
              <a:t>BENCHMARKING</a:t>
            </a:r>
            <a:endParaRPr lang="en" b="1" i="0" u="none" strike="noStrike" cap="none" dirty="0">
              <a:solidFill>
                <a:srgbClr val="0096CD"/>
              </a:solidFill>
              <a:latin typeface="Arial" charset="0"/>
              <a:ea typeface="Arial" charset="0"/>
              <a:cs typeface="Arial" charset="0"/>
              <a:sym typeface="Montserra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508000"/>
            <a:ext cx="5279136" cy="41208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41650" y="111443"/>
            <a:ext cx="2660700" cy="733799"/>
          </a:xfrm>
        </p:spPr>
        <p:txBody>
          <a:bodyPr/>
          <a:lstStyle/>
          <a:p>
            <a:r>
              <a:rPr lang="en-US" dirty="0">
                <a:solidFill>
                  <a:srgbClr val="0096CD"/>
                </a:solidFill>
                <a:latin typeface="Arial" charset="0"/>
                <a:ea typeface="Arial" charset="0"/>
                <a:cs typeface="Arial" charset="0"/>
              </a:rPr>
              <a:t>TRANSPARENT USE OF RESOURCES</a:t>
            </a:r>
            <a:endParaRPr lang="fr-BE" dirty="0"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939800"/>
            <a:ext cx="7821168" cy="3243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30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41650" y="111444"/>
            <a:ext cx="2660700" cy="570052"/>
          </a:xfrm>
        </p:spPr>
        <p:txBody>
          <a:bodyPr/>
          <a:lstStyle/>
          <a:p>
            <a:r>
              <a:rPr lang="fr-BE" dirty="0">
                <a:latin typeface="Arial" charset="0"/>
                <a:ea typeface="Arial" charset="0"/>
                <a:cs typeface="Arial" charset="0"/>
              </a:rPr>
              <a:t>GEOLOCALIZED DATA</a:t>
            </a:r>
          </a:p>
        </p:txBody>
      </p:sp>
      <p:pic>
        <p:nvPicPr>
          <p:cNvPr id="6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28" y="681496"/>
            <a:ext cx="7318344" cy="3644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7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59426" y="111443"/>
            <a:ext cx="2405270" cy="733799"/>
          </a:xfrm>
        </p:spPr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BENEFITS OF PROMOTING OPEN DATA POLICY</a:t>
            </a:r>
          </a:p>
        </p:txBody>
      </p:sp>
      <p:sp>
        <p:nvSpPr>
          <p:cNvPr id="4" name="Shape 83"/>
          <p:cNvSpPr txBox="1">
            <a:spLocks/>
          </p:cNvSpPr>
          <p:nvPr/>
        </p:nvSpPr>
        <p:spPr>
          <a:xfrm>
            <a:off x="994944" y="1378507"/>
            <a:ext cx="7310698" cy="3049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12192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80000"/>
              <a:buFont typeface="Droid Serif"/>
              <a:buChar char="⊡"/>
              <a:defRPr sz="2400" b="0" i="0" u="none" strike="noStrike" cap="none">
                <a:solidFill>
                  <a:srgbClr val="111585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marL="457200" marR="0" lvl="1" indent="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ct val="75000"/>
              <a:buFont typeface="Droid Serif"/>
              <a:buChar char="□"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Font typeface="Droid Serif"/>
              <a:buNone/>
              <a:defRPr sz="2400" b="0" i="0" u="none" strike="noStrike" cap="none">
                <a:solidFill>
                  <a:srgbClr val="434343"/>
                </a:solidFill>
                <a:latin typeface="Droid Serif"/>
                <a:ea typeface="Droid Serif"/>
                <a:cs typeface="Droid Serif"/>
                <a:sym typeface="Droid Serif"/>
              </a:defRPr>
            </a:lvl9pPr>
          </a:lstStyle>
          <a:p>
            <a:pPr marL="457200" indent="-228600"/>
            <a:r>
              <a:rPr lang="en-US" dirty="0">
                <a:latin typeface="Arial" charset="0"/>
                <a:ea typeface="Arial" charset="0"/>
                <a:cs typeface="Arial" charset="0"/>
              </a:rPr>
              <a:t>Transparency &amp; accountability</a:t>
            </a:r>
          </a:p>
          <a:p>
            <a:pPr marL="457200" indent="-228600"/>
            <a:r>
              <a:rPr lang="en-US" dirty="0">
                <a:latin typeface="Arial" charset="0"/>
                <a:ea typeface="Arial" charset="0"/>
                <a:cs typeface="Arial" charset="0"/>
              </a:rPr>
              <a:t>Reputation and financial incentive</a:t>
            </a:r>
          </a:p>
          <a:p>
            <a:pPr marL="457200" indent="-228600"/>
            <a:r>
              <a:rPr lang="en-US" dirty="0">
                <a:latin typeface="Arial" charset="0"/>
                <a:ea typeface="Arial" charset="0"/>
                <a:cs typeface="Arial" charset="0"/>
              </a:rPr>
              <a:t>Peer effect</a:t>
            </a:r>
          </a:p>
          <a:p>
            <a:pPr marL="457200" indent="-228600"/>
            <a:r>
              <a:rPr lang="en-US" dirty="0">
                <a:latin typeface="Arial" charset="0"/>
                <a:ea typeface="Arial" charset="0"/>
                <a:cs typeface="Arial" charset="0"/>
              </a:rPr>
              <a:t>Entry point</a:t>
            </a:r>
          </a:p>
          <a:p>
            <a:pPr marL="457200" indent="-228600"/>
            <a:r>
              <a:rPr lang="en-US" dirty="0">
                <a:latin typeface="Arial" charset="0"/>
                <a:ea typeface="Arial" charset="0"/>
                <a:cs typeface="Arial" charset="0"/>
              </a:rPr>
              <a:t>Stronger decision-making and steering capacity</a:t>
            </a:r>
          </a:p>
          <a:p>
            <a:pPr marL="457200" indent="-228600"/>
            <a:r>
              <a:rPr lang="en-US" dirty="0">
                <a:latin typeface="Arial" charset="0"/>
                <a:ea typeface="Arial" charset="0"/>
                <a:cs typeface="Arial" charset="0"/>
              </a:rPr>
              <a:t>Helping governments opening more data</a:t>
            </a:r>
          </a:p>
          <a:p>
            <a:pPr marL="457200" indent="-228600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20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101009" y="131321"/>
            <a:ext cx="2922103" cy="733799"/>
          </a:xfrm>
        </p:spPr>
        <p:txBody>
          <a:bodyPr/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OPENING DHIS2 DATA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25" y="757957"/>
            <a:ext cx="7666950" cy="36697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05" y="4427705"/>
            <a:ext cx="459423" cy="45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34472"/>
      </p:ext>
    </p:extLst>
  </p:cSld>
  <p:clrMapOvr>
    <a:masterClrMapping/>
  </p:clrMapOvr>
</p:sld>
</file>

<file path=ppt/theme/theme1.xml><?xml version="1.0" encoding="utf-8"?>
<a:theme xmlns:a="http://schemas.openxmlformats.org/drawingml/2006/main" name="Perdita template">
  <a:themeElements>
    <a:clrScheme name="BLSQ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1974</TotalTime>
  <Words>120</Words>
  <Application>Microsoft Office PowerPoint</Application>
  <PresentationFormat>On-screen Show (16:9)</PresentationFormat>
  <Paragraphs>23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Droid Serif</vt:lpstr>
      <vt:lpstr>Montserrat</vt:lpstr>
      <vt:lpstr>Perdita template</vt:lpstr>
      <vt:lpstr>PowerPoint Presentation</vt:lpstr>
      <vt:lpstr>DATA TYPES</vt:lpstr>
      <vt:lpstr>FIRST OPEN DASHBOARDS</vt:lpstr>
      <vt:lpstr>RESULTS, NOT JUST DATA</vt:lpstr>
      <vt:lpstr>BENCHMARKING</vt:lpstr>
      <vt:lpstr>TRANSPARENT USE OF RESOURCES</vt:lpstr>
      <vt:lpstr>GEOLOCALIZED DATA</vt:lpstr>
      <vt:lpstr>BENEFITS OF PROMOTING OPEN DATA POLICY</vt:lpstr>
      <vt:lpstr>OPENING DHIS2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Melissa</dc:creator>
  <cp:lastModifiedBy>Goetsch, Brittany</cp:lastModifiedBy>
  <cp:revision>19</cp:revision>
  <dcterms:modified xsi:type="dcterms:W3CDTF">2017-03-23T20:04:54Z</dcterms:modified>
</cp:coreProperties>
</file>