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handoutMasterIdLst>
    <p:handoutMasterId r:id="rId20"/>
  </p:handoutMasterIdLst>
  <p:sldIdLst>
    <p:sldId id="257" r:id="rId2"/>
    <p:sldId id="273" r:id="rId3"/>
    <p:sldId id="259" r:id="rId4"/>
    <p:sldId id="258" r:id="rId5"/>
    <p:sldId id="260" r:id="rId6"/>
    <p:sldId id="261" r:id="rId7"/>
    <p:sldId id="262" r:id="rId8"/>
    <p:sldId id="274" r:id="rId9"/>
    <p:sldId id="264" r:id="rId10"/>
    <p:sldId id="263" r:id="rId11"/>
    <p:sldId id="265" r:id="rId12"/>
    <p:sldId id="266" r:id="rId13"/>
    <p:sldId id="272" r:id="rId14"/>
    <p:sldId id="270" r:id="rId15"/>
    <p:sldId id="276" r:id="rId16"/>
    <p:sldId id="277" r:id="rId17"/>
    <p:sldId id="271" r:id="rId1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62" autoAdjust="0"/>
  </p:normalViewPr>
  <p:slideViewPr>
    <p:cSldViewPr>
      <p:cViewPr>
        <p:scale>
          <a:sx n="93" d="100"/>
          <a:sy n="93" d="100"/>
        </p:scale>
        <p:origin x="-912" y="-7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50481236-9FBB-4468-A11D-00D036506D16}" type="datetimeFigureOut">
              <a:rPr lang="en-US" smtClean="0"/>
              <a:t>2/3/2014</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5A7257A9-1BC3-435D-9EFA-3016B01AE9B5}" type="slidenum">
              <a:rPr lang="en-US" smtClean="0"/>
              <a:t>‹#›</a:t>
            </a:fld>
            <a:endParaRPr lang="en-US"/>
          </a:p>
        </p:txBody>
      </p:sp>
    </p:spTree>
    <p:extLst>
      <p:ext uri="{BB962C8B-B14F-4D97-AF65-F5344CB8AC3E}">
        <p14:creationId xmlns:p14="http://schemas.microsoft.com/office/powerpoint/2010/main" val="19269395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2077BDD0-0757-44D7-B26B-D593DC809764}" type="datetimeFigureOut">
              <a:rPr lang="en-US" smtClean="0"/>
              <a:t>2/3/2014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EDE597B3-4F7E-44F5-B9F4-9489A62B2165}" type="slidenum">
              <a:rPr lang="en-US" smtClean="0"/>
              <a:t>‹#›</a:t>
            </a:fld>
            <a:endParaRPr lang="en-US"/>
          </a:p>
        </p:txBody>
      </p:sp>
    </p:spTree>
    <p:extLst>
      <p:ext uri="{BB962C8B-B14F-4D97-AF65-F5344CB8AC3E}">
        <p14:creationId xmlns:p14="http://schemas.microsoft.com/office/powerpoint/2010/main" val="738741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p:spPr>
        <p:txBody>
          <a:bodyPr/>
          <a:lstStyle/>
          <a:p>
            <a:pPr eaLnBrk="1" hangingPunct="1"/>
            <a:endParaRPr lang="en-US" altLang="en-US" smtClean="0">
              <a:latin typeface="Times" pitchFamily="18" charset="0"/>
            </a:endParaRPr>
          </a:p>
        </p:txBody>
      </p:sp>
      <p:sp>
        <p:nvSpPr>
          <p:cNvPr id="29700" name="Slide Number Placeholder 3"/>
          <p:cNvSpPr>
            <a:spLocks noGrp="1"/>
          </p:cNvSpPr>
          <p:nvPr>
            <p:ph type="sldNum" sz="quarter" idx="5"/>
          </p:nvPr>
        </p:nvSpPr>
        <p:spPr>
          <a:noFill/>
        </p:spPr>
        <p:txBody>
          <a:bodyPr/>
          <a:lstStyle>
            <a:lvl1pPr>
              <a:defRPr sz="2400">
                <a:solidFill>
                  <a:schemeClr val="tx1"/>
                </a:solidFill>
                <a:latin typeface="Times" pitchFamily="18" charset="0"/>
              </a:defRPr>
            </a:lvl1pPr>
            <a:lvl2pPr marL="757024" indent="-291163">
              <a:defRPr sz="2400">
                <a:solidFill>
                  <a:schemeClr val="tx1"/>
                </a:solidFill>
                <a:latin typeface="Times" pitchFamily="18" charset="0"/>
              </a:defRPr>
            </a:lvl2pPr>
            <a:lvl3pPr marL="1164653" indent="-232930">
              <a:defRPr sz="2400">
                <a:solidFill>
                  <a:schemeClr val="tx1"/>
                </a:solidFill>
                <a:latin typeface="Times" pitchFamily="18" charset="0"/>
              </a:defRPr>
            </a:lvl3pPr>
            <a:lvl4pPr marL="1630514" indent="-232930">
              <a:defRPr sz="2400">
                <a:solidFill>
                  <a:schemeClr val="tx1"/>
                </a:solidFill>
                <a:latin typeface="Times" pitchFamily="18" charset="0"/>
              </a:defRPr>
            </a:lvl4pPr>
            <a:lvl5pPr marL="2096375" indent="-232930">
              <a:defRPr sz="2400">
                <a:solidFill>
                  <a:schemeClr val="tx1"/>
                </a:solidFill>
                <a:latin typeface="Times" pitchFamily="18" charset="0"/>
              </a:defRPr>
            </a:lvl5pPr>
            <a:lvl6pPr marL="2562236" indent="-232930" eaLnBrk="0" fontAlgn="base" hangingPunct="0">
              <a:spcBef>
                <a:spcPct val="0"/>
              </a:spcBef>
              <a:spcAft>
                <a:spcPct val="0"/>
              </a:spcAft>
              <a:defRPr sz="2400">
                <a:solidFill>
                  <a:schemeClr val="tx1"/>
                </a:solidFill>
                <a:latin typeface="Times" pitchFamily="18" charset="0"/>
              </a:defRPr>
            </a:lvl6pPr>
            <a:lvl7pPr marL="3028096" indent="-232930" eaLnBrk="0" fontAlgn="base" hangingPunct="0">
              <a:spcBef>
                <a:spcPct val="0"/>
              </a:spcBef>
              <a:spcAft>
                <a:spcPct val="0"/>
              </a:spcAft>
              <a:defRPr sz="2400">
                <a:solidFill>
                  <a:schemeClr val="tx1"/>
                </a:solidFill>
                <a:latin typeface="Times" pitchFamily="18" charset="0"/>
              </a:defRPr>
            </a:lvl7pPr>
            <a:lvl8pPr marL="3493957" indent="-232930" eaLnBrk="0" fontAlgn="base" hangingPunct="0">
              <a:spcBef>
                <a:spcPct val="0"/>
              </a:spcBef>
              <a:spcAft>
                <a:spcPct val="0"/>
              </a:spcAft>
              <a:defRPr sz="2400">
                <a:solidFill>
                  <a:schemeClr val="tx1"/>
                </a:solidFill>
                <a:latin typeface="Times" pitchFamily="18" charset="0"/>
              </a:defRPr>
            </a:lvl8pPr>
            <a:lvl9pPr marL="3959819" indent="-232930" eaLnBrk="0" fontAlgn="base" hangingPunct="0">
              <a:spcBef>
                <a:spcPct val="0"/>
              </a:spcBef>
              <a:spcAft>
                <a:spcPct val="0"/>
              </a:spcAft>
              <a:defRPr sz="2400">
                <a:solidFill>
                  <a:schemeClr val="tx1"/>
                </a:solidFill>
                <a:latin typeface="Times" pitchFamily="18" charset="0"/>
              </a:defRPr>
            </a:lvl9pPr>
          </a:lstStyle>
          <a:p>
            <a:fld id="{3B2C4CC4-4F99-4CA4-BA08-F59130884B81}" type="slidenum">
              <a:rPr lang="en-US" altLang="en-US" sz="1200"/>
              <a:pPr/>
              <a:t>1</a:t>
            </a:fld>
            <a:endParaRPr lang="en-US"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smtClean="0"/>
              <a:t>KEY POINTS:</a:t>
            </a:r>
          </a:p>
          <a:p>
            <a:pPr marL="232943" indent="-232943">
              <a:buFont typeface="+mj-lt"/>
              <a:buAutoNum type="arabicPeriod"/>
              <a:defRPr/>
            </a:pPr>
            <a:r>
              <a:rPr lang="en-US" dirty="0" smtClean="0"/>
              <a:t>The goals are tied most closely to MDGs 4 and 5 but also contribute to some aspects of MDGs 1 (particularly nutritional status of pregnant women and children U5) and 6 (particularly HIV and malaria).</a:t>
            </a:r>
          </a:p>
          <a:p>
            <a:pPr marL="232943" indent="-232943">
              <a:buFont typeface="+mj-lt"/>
              <a:buAutoNum type="arabicPeriod"/>
              <a:defRPr/>
            </a:pPr>
            <a:r>
              <a:rPr lang="en-US" dirty="0" smtClean="0"/>
              <a:t>At the outcome level, we expect the “value add” of </a:t>
            </a:r>
            <a:r>
              <a:rPr lang="en-US" dirty="0" err="1" smtClean="0"/>
              <a:t>mHealth</a:t>
            </a:r>
            <a:r>
              <a:rPr lang="en-US" dirty="0" smtClean="0"/>
              <a:t> to be reflected in these 4 areas. These metrics would only be gathered periodically with the purpose of documenting quantifiable change at the population, CHW workforce or community level.</a:t>
            </a:r>
          </a:p>
          <a:p>
            <a:pPr marL="232943" indent="-232943">
              <a:buFont typeface="+mj-lt"/>
              <a:buAutoNum type="arabicPeriod"/>
              <a:defRPr/>
            </a:pPr>
            <a:r>
              <a:rPr lang="en-US" dirty="0" smtClean="0"/>
              <a:t>Immediate outcomes that would be tracked on an ongoing basis to both refine the application itself and document how the </a:t>
            </a:r>
            <a:r>
              <a:rPr lang="en-US" dirty="0" err="1" smtClean="0"/>
              <a:t>mHealth</a:t>
            </a:r>
            <a:r>
              <a:rPr lang="en-US" dirty="0" smtClean="0"/>
              <a:t> application has directly effected program beneficiaries. The information would either be sourced from standard M&amp;E data tracked by the mobile application itself or by CHW supervisor records and the records kept by community-based structures that support the CHW program, for example, community health committees or advocacy groups. Strengthening community level structures is a central aspect of WV’s Maternal and Child Health and Nutrition strategy. NOTE that adherence to case management protocols can contribute to both the first and second outcome listed here – adherence to the </a:t>
            </a:r>
            <a:r>
              <a:rPr lang="en-US" dirty="0" err="1" smtClean="0"/>
              <a:t>ttC</a:t>
            </a:r>
            <a:r>
              <a:rPr lang="en-US" dirty="0" smtClean="0"/>
              <a:t> visit schedule for example, would also strongly affect the first outcome. Similarly, appropriate and timely use of program monitoring information can reinforce CHW supportive supervision systems and thus support both the 3</a:t>
            </a:r>
            <a:r>
              <a:rPr lang="en-US" baseline="30000" dirty="0" smtClean="0"/>
              <a:t>rd</a:t>
            </a:r>
            <a:r>
              <a:rPr lang="en-US" dirty="0" smtClean="0"/>
              <a:t> and final outcome listed here.</a:t>
            </a:r>
          </a:p>
          <a:p>
            <a:pPr marL="232943" indent="-232943">
              <a:buFont typeface="+mj-lt"/>
              <a:buAutoNum type="arabicPeriod"/>
              <a:defRPr/>
            </a:pPr>
            <a:r>
              <a:rPr lang="en-US" dirty="0" smtClean="0"/>
              <a:t>We are in the process of developing an illustrative logical framework to propose appropriate indicators at both the output and outcome level.</a:t>
            </a:r>
          </a:p>
          <a:p>
            <a:pPr>
              <a:defRPr/>
            </a:pPr>
            <a:endParaRPr lang="en-US" dirty="0" smtClean="0"/>
          </a:p>
        </p:txBody>
      </p:sp>
      <p:sp>
        <p:nvSpPr>
          <p:cNvPr id="39940" name="Slide Number Placeholder 3"/>
          <p:cNvSpPr>
            <a:spLocks noGrp="1"/>
          </p:cNvSpPr>
          <p:nvPr>
            <p:ph type="sldNum" sz="quarter" idx="5"/>
          </p:nvPr>
        </p:nvSpPr>
        <p:spPr>
          <a:noFill/>
        </p:spPr>
        <p:txBody>
          <a:bodyPr/>
          <a:lstStyle>
            <a:lvl1pPr>
              <a:defRPr sz="2400">
                <a:solidFill>
                  <a:schemeClr val="tx1"/>
                </a:solidFill>
                <a:latin typeface="Times" pitchFamily="18" charset="0"/>
              </a:defRPr>
            </a:lvl1pPr>
            <a:lvl2pPr marL="757066" indent="-291179">
              <a:defRPr sz="2400">
                <a:solidFill>
                  <a:schemeClr val="tx1"/>
                </a:solidFill>
                <a:latin typeface="Times" pitchFamily="18" charset="0"/>
              </a:defRPr>
            </a:lvl2pPr>
            <a:lvl3pPr marL="1164717" indent="-232943">
              <a:defRPr sz="2400">
                <a:solidFill>
                  <a:schemeClr val="tx1"/>
                </a:solidFill>
                <a:latin typeface="Times" pitchFamily="18" charset="0"/>
              </a:defRPr>
            </a:lvl3pPr>
            <a:lvl4pPr marL="1630604" indent="-232943">
              <a:defRPr sz="2400">
                <a:solidFill>
                  <a:schemeClr val="tx1"/>
                </a:solidFill>
                <a:latin typeface="Times" pitchFamily="18" charset="0"/>
              </a:defRPr>
            </a:lvl4pPr>
            <a:lvl5pPr marL="2096491" indent="-232943">
              <a:defRPr sz="2400">
                <a:solidFill>
                  <a:schemeClr val="tx1"/>
                </a:solidFill>
                <a:latin typeface="Times" pitchFamily="18" charset="0"/>
              </a:defRPr>
            </a:lvl5pPr>
            <a:lvl6pPr marL="2562377" indent="-232943" eaLnBrk="0" fontAlgn="base" hangingPunct="0">
              <a:spcBef>
                <a:spcPct val="0"/>
              </a:spcBef>
              <a:spcAft>
                <a:spcPct val="0"/>
              </a:spcAft>
              <a:defRPr sz="2400">
                <a:solidFill>
                  <a:schemeClr val="tx1"/>
                </a:solidFill>
                <a:latin typeface="Times" pitchFamily="18" charset="0"/>
              </a:defRPr>
            </a:lvl6pPr>
            <a:lvl7pPr marL="3028264" indent="-232943" eaLnBrk="0" fontAlgn="base" hangingPunct="0">
              <a:spcBef>
                <a:spcPct val="0"/>
              </a:spcBef>
              <a:spcAft>
                <a:spcPct val="0"/>
              </a:spcAft>
              <a:defRPr sz="2400">
                <a:solidFill>
                  <a:schemeClr val="tx1"/>
                </a:solidFill>
                <a:latin typeface="Times" pitchFamily="18" charset="0"/>
              </a:defRPr>
            </a:lvl7pPr>
            <a:lvl8pPr marL="3494151" indent="-232943" eaLnBrk="0" fontAlgn="base" hangingPunct="0">
              <a:spcBef>
                <a:spcPct val="0"/>
              </a:spcBef>
              <a:spcAft>
                <a:spcPct val="0"/>
              </a:spcAft>
              <a:defRPr sz="2400">
                <a:solidFill>
                  <a:schemeClr val="tx1"/>
                </a:solidFill>
                <a:latin typeface="Times" pitchFamily="18" charset="0"/>
              </a:defRPr>
            </a:lvl8pPr>
            <a:lvl9pPr marL="3960038" indent="-232943" eaLnBrk="0" fontAlgn="base" hangingPunct="0">
              <a:spcBef>
                <a:spcPct val="0"/>
              </a:spcBef>
              <a:spcAft>
                <a:spcPct val="0"/>
              </a:spcAft>
              <a:defRPr sz="2400">
                <a:solidFill>
                  <a:schemeClr val="tx1"/>
                </a:solidFill>
                <a:latin typeface="Times" pitchFamily="18" charset="0"/>
              </a:defRPr>
            </a:lvl9pPr>
          </a:lstStyle>
          <a:p>
            <a:fld id="{F464E9D9-2DF9-49BD-AD6D-2B8B7058E749}" type="slidenum">
              <a:rPr lang="en-US" altLang="en-US" sz="1200"/>
              <a:pPr/>
              <a:t>13</a:t>
            </a:fld>
            <a:endParaRPr lang="en-US" alt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E597B3-4F7E-44F5-B9F4-9489A62B2165}" type="slidenum">
              <a:rPr lang="en-US" smtClean="0"/>
              <a:t>15</a:t>
            </a:fld>
            <a:endParaRPr lang="en-US"/>
          </a:p>
        </p:txBody>
      </p:sp>
    </p:spTree>
    <p:extLst>
      <p:ext uri="{BB962C8B-B14F-4D97-AF65-F5344CB8AC3E}">
        <p14:creationId xmlns:p14="http://schemas.microsoft.com/office/powerpoint/2010/main" val="32393698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KEY POINTS:</a:t>
            </a:r>
          </a:p>
          <a:p>
            <a:pPr marL="174708" indent="-174708">
              <a:buFont typeface="Arial" panose="020B0604020202020204" pitchFamily="34" charset="0"/>
              <a:buChar char="•"/>
            </a:pPr>
            <a:r>
              <a:rPr lang="en-US" b="1" dirty="0" smtClean="0"/>
              <a:t>Model Summary:</a:t>
            </a:r>
            <a:endParaRPr lang="en-US" b="1" baseline="0" dirty="0" smtClean="0"/>
          </a:p>
          <a:p>
            <a:pPr marL="640594" lvl="1" indent="-174708">
              <a:buFont typeface="Arial" panose="020B0604020202020204" pitchFamily="34" charset="0"/>
              <a:buChar char="•"/>
            </a:pPr>
            <a:r>
              <a:rPr lang="en-US" b="1" baseline="0" dirty="0" smtClean="0"/>
              <a:t>Governments, Ministries, Regulatory Bodies </a:t>
            </a:r>
            <a:r>
              <a:rPr lang="en-US" b="0" baseline="0" dirty="0" smtClean="0"/>
              <a:t>provide national strategy, legal framework, policies, regulatory support</a:t>
            </a:r>
            <a:endParaRPr lang="en-US" b="1" baseline="0" dirty="0" smtClean="0"/>
          </a:p>
          <a:p>
            <a:pPr marL="640594" lvl="1" indent="-174708">
              <a:buFont typeface="Arial" panose="020B0604020202020204" pitchFamily="34" charset="0"/>
              <a:buChar char="•"/>
            </a:pPr>
            <a:r>
              <a:rPr lang="en-US" b="1" baseline="0" dirty="0" smtClean="0"/>
              <a:t>Donors</a:t>
            </a:r>
            <a:r>
              <a:rPr lang="en-US" b="0" baseline="0" dirty="0" smtClean="0"/>
              <a:t> and/or non-profit/low-profit solution developers provide seed funding for technology</a:t>
            </a:r>
          </a:p>
          <a:p>
            <a:pPr marL="640594" lvl="1" indent="-174708">
              <a:buFont typeface="Arial" panose="020B0604020202020204" pitchFamily="34" charset="0"/>
              <a:buChar char="•"/>
            </a:pPr>
            <a:r>
              <a:rPr lang="en-US" b="1" baseline="0" dirty="0" smtClean="0"/>
              <a:t>NGOs</a:t>
            </a:r>
            <a:r>
              <a:rPr lang="en-US" b="0" baseline="0" dirty="0" smtClean="0"/>
              <a:t> provide their global requirements and specifications to solution developers, configures and contextualizes, with support from solution provider and deploys, rolls out and scales solution</a:t>
            </a:r>
          </a:p>
          <a:p>
            <a:pPr marL="640594" lvl="1" indent="-174708">
              <a:buFont typeface="Arial" panose="020B0604020202020204" pitchFamily="34" charset="0"/>
              <a:buChar char="•"/>
            </a:pPr>
            <a:r>
              <a:rPr lang="en-US" b="1" baseline="0" dirty="0" smtClean="0"/>
              <a:t>Solution developers </a:t>
            </a:r>
            <a:r>
              <a:rPr lang="en-US" b="0" baseline="0" dirty="0" smtClean="0"/>
              <a:t>provide technology solution, code and configure global features and functionalities, training and tech/user support</a:t>
            </a:r>
          </a:p>
          <a:p>
            <a:pPr marL="640594" lvl="1" indent="-174708">
              <a:buFont typeface="Arial" panose="020B0604020202020204" pitchFamily="34" charset="0"/>
              <a:buChar char="•"/>
            </a:pPr>
            <a:r>
              <a:rPr lang="en-US" b="1" baseline="0" dirty="0" smtClean="0"/>
              <a:t>Industry Standards Organizations </a:t>
            </a:r>
            <a:r>
              <a:rPr lang="en-US" b="0" baseline="0" dirty="0" smtClean="0"/>
              <a:t>provide guidelines, standards, metrics, indicators</a:t>
            </a:r>
          </a:p>
          <a:p>
            <a:pPr marL="174708" indent="-174708">
              <a:buFont typeface="Arial" panose="020B0604020202020204" pitchFamily="34" charset="0"/>
              <a:buChar char="•"/>
            </a:pPr>
            <a:r>
              <a:rPr lang="en-US" b="1" dirty="0" smtClean="0"/>
              <a:t>Strengths:</a:t>
            </a:r>
          </a:p>
          <a:p>
            <a:pPr marL="580741" lvl="1" indent="-114855" defTabSz="931774" eaLnBrk="0" fontAlgn="base" hangingPunct="0">
              <a:spcBef>
                <a:spcPct val="20000"/>
              </a:spcBef>
              <a:spcAft>
                <a:spcPct val="0"/>
              </a:spcAft>
              <a:buFontTx/>
              <a:buChar char="•"/>
            </a:pPr>
            <a:endParaRPr lang="en-GB" sz="1100" dirty="0" smtClean="0">
              <a:solidFill>
                <a:srgbClr val="000000"/>
              </a:solidFill>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Lowest overall costs (relative to other models)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Co-design of solution</a:t>
            </a:r>
          </a:p>
          <a:p>
            <a:pPr marL="580741" lvl="1" indent="-114855" defTabSz="931774" eaLnBrk="0" fontAlgn="base" hangingPunct="0">
              <a:spcBef>
                <a:spcPct val="20000"/>
              </a:spcBef>
              <a:spcAft>
                <a:spcPct val="0"/>
              </a:spcAft>
              <a:buFontTx/>
              <a:buChar char="•"/>
              <a:defRPr/>
            </a:pPr>
            <a:r>
              <a:rPr lang="en-GB" sz="1100" dirty="0" smtClean="0">
                <a:solidFill>
                  <a:srgbClr val="000000"/>
                </a:solidFill>
                <a:latin typeface="Gill Sans MT" pitchFamily="34" charset="0"/>
                <a:cs typeface="Arial" charset="0"/>
              </a:rPr>
              <a:t>Leveraging non-profit and/or low-profit technical expertise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Co-negotiation of product roadmap</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Contribution to code base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Sharing open source solution and best practices with </a:t>
            </a:r>
            <a:r>
              <a:rPr lang="en-GB" sz="1100" dirty="0" err="1" smtClean="0">
                <a:solidFill>
                  <a:srgbClr val="000000"/>
                </a:solidFill>
                <a:latin typeface="Gill Sans MT" pitchFamily="34" charset="0"/>
                <a:cs typeface="Arial" charset="0"/>
              </a:rPr>
              <a:t>mhealth</a:t>
            </a:r>
            <a:r>
              <a:rPr lang="en-GB" sz="1100" dirty="0" smtClean="0">
                <a:solidFill>
                  <a:srgbClr val="000000"/>
                </a:solidFill>
                <a:latin typeface="Gill Sans MT" pitchFamily="34" charset="0"/>
                <a:cs typeface="Arial" charset="0"/>
              </a:rPr>
              <a:t> community</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Solid alignment of vision and goals among collaborating NGOs, solution providers and donors</a:t>
            </a:r>
          </a:p>
          <a:p>
            <a:pPr marL="114855" indent="-114855" defTabSz="931774" eaLnBrk="0" fontAlgn="base" hangingPunct="0">
              <a:spcBef>
                <a:spcPct val="20000"/>
              </a:spcBef>
              <a:spcAft>
                <a:spcPct val="0"/>
              </a:spcAft>
              <a:buFontTx/>
              <a:buChar char="•"/>
            </a:pPr>
            <a:r>
              <a:rPr lang="en-GB" sz="1100" b="1" dirty="0" smtClean="0">
                <a:solidFill>
                  <a:srgbClr val="000000"/>
                </a:solidFill>
                <a:latin typeface="Gill Sans MT" pitchFamily="34" charset="0"/>
                <a:cs typeface="Arial" charset="0"/>
              </a:rPr>
              <a:t>Trade-Offs: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Strong governance and collaboration structure needed to drive process</a:t>
            </a:r>
          </a:p>
          <a:p>
            <a:pPr marL="580741" lvl="1" indent="-114855" defTabSz="931774" eaLnBrk="0" fontAlgn="base" hangingPunct="0">
              <a:spcBef>
                <a:spcPct val="20000"/>
              </a:spcBef>
              <a:spcAft>
                <a:spcPct val="0"/>
              </a:spcAft>
              <a:buFontTx/>
              <a:buChar char="•"/>
            </a:pPr>
            <a:r>
              <a:rPr lang="en-US" sz="1100" dirty="0" smtClean="0">
                <a:latin typeface="Gill Sans MT" pitchFamily="34" charset="0"/>
                <a:cs typeface="Arial" charset="0"/>
              </a:rPr>
              <a:t>Maturation of product occurs in stages, rather than ‘out of the box’</a:t>
            </a:r>
            <a:endParaRPr lang="en-GB" sz="1100" dirty="0" smtClean="0">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Reduced professional support services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Increased dependency on external resources </a:t>
            </a:r>
            <a:r>
              <a:rPr lang="en-US" sz="1100" dirty="0" smtClean="0">
                <a:solidFill>
                  <a:srgbClr val="000000"/>
                </a:solidFill>
                <a:latin typeface="Gill Sans MT" pitchFamily="34" charset="0"/>
                <a:cs typeface="Arial" charset="0"/>
              </a:rPr>
              <a:t>and funds</a:t>
            </a:r>
          </a:p>
          <a:p>
            <a:pPr marL="580741" lvl="1" indent="-114855" defTabSz="931774" eaLnBrk="0" fontAlgn="base" hangingPunct="0">
              <a:spcBef>
                <a:spcPct val="20000"/>
              </a:spcBef>
              <a:spcAft>
                <a:spcPct val="0"/>
              </a:spcAft>
              <a:buFontTx/>
              <a:buChar char="•"/>
            </a:pPr>
            <a:r>
              <a:rPr lang="en-US" sz="1100" dirty="0" smtClean="0">
                <a:solidFill>
                  <a:srgbClr val="000000"/>
                </a:solidFill>
                <a:latin typeface="Gill Sans MT" pitchFamily="34" charset="0"/>
                <a:cs typeface="Arial" charset="0"/>
              </a:rPr>
              <a:t>Reduced control of product evolution </a:t>
            </a:r>
          </a:p>
          <a:p>
            <a:pPr marL="580741" lvl="1" indent="-114855" defTabSz="931774" eaLnBrk="0" fontAlgn="base" hangingPunct="0">
              <a:spcBef>
                <a:spcPct val="20000"/>
              </a:spcBef>
              <a:spcAft>
                <a:spcPct val="0"/>
              </a:spcAft>
              <a:buFontTx/>
              <a:buChar char="•"/>
            </a:pPr>
            <a:endParaRPr lang="en-GB" sz="1100" b="1" dirty="0" smtClean="0">
              <a:solidFill>
                <a:srgbClr val="000000"/>
              </a:solidFill>
              <a:latin typeface="Gill Sans MT" pitchFamily="34" charset="0"/>
              <a:cs typeface="Arial" charset="0"/>
            </a:endParaRPr>
          </a:p>
          <a:p>
            <a:r>
              <a:rPr lang="en-US" b="1" dirty="0" smtClean="0"/>
              <a:t>KEY POINTS:</a:t>
            </a:r>
          </a:p>
          <a:p>
            <a:pPr marL="174708" indent="-174708">
              <a:buFont typeface="Arial" panose="020B0604020202020204" pitchFamily="34" charset="0"/>
              <a:buChar char="•"/>
            </a:pPr>
            <a:r>
              <a:rPr lang="en-US" b="1" dirty="0" smtClean="0"/>
              <a:t>Model Summary:</a:t>
            </a:r>
            <a:endParaRPr lang="en-US" b="1" baseline="0" dirty="0" smtClean="0"/>
          </a:p>
          <a:p>
            <a:pPr marL="640594" lvl="1" indent="-174708">
              <a:buFont typeface="Arial" panose="020B0604020202020204" pitchFamily="34" charset="0"/>
              <a:buChar char="•"/>
            </a:pPr>
            <a:r>
              <a:rPr lang="en-US" b="1" baseline="0" dirty="0" smtClean="0"/>
              <a:t>Governments, Ministries, Regulatory Bodies </a:t>
            </a:r>
            <a:r>
              <a:rPr lang="en-US" b="0" baseline="0" dirty="0" smtClean="0"/>
              <a:t>provide national strategy, legal framework, policies, regulatory support</a:t>
            </a:r>
            <a:endParaRPr lang="en-US" b="1" baseline="0" dirty="0" smtClean="0"/>
          </a:p>
          <a:p>
            <a:pPr marL="640594" lvl="1" indent="-174708">
              <a:buFont typeface="Arial" panose="020B0604020202020204" pitchFamily="34" charset="0"/>
              <a:buChar char="•"/>
            </a:pPr>
            <a:r>
              <a:rPr lang="en-US" b="1" baseline="0" dirty="0" smtClean="0"/>
              <a:t>Donors</a:t>
            </a:r>
            <a:r>
              <a:rPr lang="en-US" b="0" baseline="0" dirty="0" smtClean="0"/>
              <a:t> and/or non-profit/low-profit solution developers provide seed funding for technology</a:t>
            </a:r>
          </a:p>
          <a:p>
            <a:pPr marL="640594" lvl="1" indent="-174708">
              <a:buFont typeface="Arial" panose="020B0604020202020204" pitchFamily="34" charset="0"/>
              <a:buChar char="•"/>
            </a:pPr>
            <a:r>
              <a:rPr lang="en-US" b="1" baseline="0" dirty="0" smtClean="0"/>
              <a:t>NGOs</a:t>
            </a:r>
            <a:r>
              <a:rPr lang="en-US" b="0" baseline="0" dirty="0" smtClean="0"/>
              <a:t> provide their global requirements and specifications to solution developers, configures and contextualizes, with support from solution provider and deploys, rolls out and scales solution</a:t>
            </a:r>
          </a:p>
          <a:p>
            <a:pPr marL="640594" lvl="1" indent="-174708">
              <a:buFont typeface="Arial" panose="020B0604020202020204" pitchFamily="34" charset="0"/>
              <a:buChar char="•"/>
            </a:pPr>
            <a:r>
              <a:rPr lang="en-US" b="1" baseline="0" dirty="0" smtClean="0"/>
              <a:t>Solution developers </a:t>
            </a:r>
            <a:r>
              <a:rPr lang="en-US" b="0" baseline="0" dirty="0" smtClean="0"/>
              <a:t>provide technology solution, code and configure global features and functionalities, training and tech/user support</a:t>
            </a:r>
          </a:p>
          <a:p>
            <a:pPr marL="640594" lvl="1" indent="-174708">
              <a:buFont typeface="Arial" panose="020B0604020202020204" pitchFamily="34" charset="0"/>
              <a:buChar char="•"/>
            </a:pPr>
            <a:r>
              <a:rPr lang="en-US" b="1" baseline="0" dirty="0" smtClean="0"/>
              <a:t>Industry Standards Organizations </a:t>
            </a:r>
            <a:r>
              <a:rPr lang="en-US" b="0" baseline="0" dirty="0" smtClean="0"/>
              <a:t>provide guidelines, standards, metrics, indicators</a:t>
            </a:r>
          </a:p>
          <a:p>
            <a:pPr marL="174708" indent="-174708">
              <a:buFont typeface="Arial" panose="020B0604020202020204" pitchFamily="34" charset="0"/>
              <a:buChar char="•"/>
            </a:pPr>
            <a:r>
              <a:rPr lang="en-US" b="1" dirty="0" smtClean="0"/>
              <a:t>Strengths:</a:t>
            </a:r>
          </a:p>
          <a:p>
            <a:pPr marL="580741" lvl="1" indent="-114855" defTabSz="931774" eaLnBrk="0" fontAlgn="base" hangingPunct="0">
              <a:spcBef>
                <a:spcPct val="20000"/>
              </a:spcBef>
              <a:spcAft>
                <a:spcPct val="0"/>
              </a:spcAft>
              <a:buFontTx/>
              <a:buChar char="•"/>
            </a:pPr>
            <a:endParaRPr lang="en-GB" sz="1100" dirty="0" smtClean="0">
              <a:solidFill>
                <a:srgbClr val="000000"/>
              </a:solidFill>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Lowest overall costs (relative to other models)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Co-design of solution</a:t>
            </a:r>
          </a:p>
          <a:p>
            <a:pPr marL="580741" lvl="1" indent="-114855" defTabSz="931774" eaLnBrk="0" fontAlgn="base" hangingPunct="0">
              <a:spcBef>
                <a:spcPct val="20000"/>
              </a:spcBef>
              <a:spcAft>
                <a:spcPct val="0"/>
              </a:spcAft>
              <a:buFontTx/>
              <a:buChar char="•"/>
              <a:defRPr/>
            </a:pPr>
            <a:r>
              <a:rPr lang="en-GB" sz="1100" dirty="0" smtClean="0">
                <a:solidFill>
                  <a:srgbClr val="000000"/>
                </a:solidFill>
                <a:latin typeface="Gill Sans MT" pitchFamily="34" charset="0"/>
                <a:cs typeface="Arial" charset="0"/>
              </a:rPr>
              <a:t>Leveraging non-profit and/or low-profit technical expertise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Co-negotiation of product roadmap</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Contribution to code base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Sharing open source solution and best practices with </a:t>
            </a:r>
            <a:r>
              <a:rPr lang="en-GB" sz="1100" dirty="0" err="1" smtClean="0">
                <a:solidFill>
                  <a:srgbClr val="000000"/>
                </a:solidFill>
                <a:latin typeface="Gill Sans MT" pitchFamily="34" charset="0"/>
                <a:cs typeface="Arial" charset="0"/>
              </a:rPr>
              <a:t>mhealth</a:t>
            </a:r>
            <a:r>
              <a:rPr lang="en-GB" sz="1100" dirty="0" smtClean="0">
                <a:solidFill>
                  <a:srgbClr val="000000"/>
                </a:solidFill>
                <a:latin typeface="Gill Sans MT" pitchFamily="34" charset="0"/>
                <a:cs typeface="Arial" charset="0"/>
              </a:rPr>
              <a:t> community</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Solid alignment of vision and goals among collaborating NGOs, solution providers and donors</a:t>
            </a:r>
          </a:p>
          <a:p>
            <a:pPr marL="114855" indent="-114855" defTabSz="931774" eaLnBrk="0" fontAlgn="base" hangingPunct="0">
              <a:spcBef>
                <a:spcPct val="20000"/>
              </a:spcBef>
              <a:spcAft>
                <a:spcPct val="0"/>
              </a:spcAft>
              <a:buFontTx/>
              <a:buChar char="•"/>
            </a:pPr>
            <a:r>
              <a:rPr lang="en-GB" sz="1100" b="1" dirty="0" smtClean="0">
                <a:solidFill>
                  <a:srgbClr val="000000"/>
                </a:solidFill>
                <a:latin typeface="Gill Sans MT" pitchFamily="34" charset="0"/>
                <a:cs typeface="Arial" charset="0"/>
              </a:rPr>
              <a:t>Trade-Offs: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Strong governance and collaboration structure needed to drive process</a:t>
            </a:r>
          </a:p>
          <a:p>
            <a:pPr marL="580741" lvl="1" indent="-114855" defTabSz="931774" eaLnBrk="0" fontAlgn="base" hangingPunct="0">
              <a:spcBef>
                <a:spcPct val="20000"/>
              </a:spcBef>
              <a:spcAft>
                <a:spcPct val="0"/>
              </a:spcAft>
              <a:buFontTx/>
              <a:buChar char="•"/>
            </a:pPr>
            <a:r>
              <a:rPr lang="en-US" sz="1100" dirty="0" smtClean="0">
                <a:latin typeface="Gill Sans MT" pitchFamily="34" charset="0"/>
                <a:cs typeface="Arial" charset="0"/>
              </a:rPr>
              <a:t>Maturation of product occurs in stages, rather than ‘out of the box’</a:t>
            </a:r>
            <a:endParaRPr lang="en-GB" sz="1100" dirty="0" smtClean="0">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Reduced professional support services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Increased dependency on external resources </a:t>
            </a:r>
            <a:r>
              <a:rPr lang="en-US" sz="1100" dirty="0" smtClean="0">
                <a:solidFill>
                  <a:srgbClr val="000000"/>
                </a:solidFill>
                <a:latin typeface="Gill Sans MT" pitchFamily="34" charset="0"/>
                <a:cs typeface="Arial" charset="0"/>
              </a:rPr>
              <a:t>and funds</a:t>
            </a:r>
          </a:p>
          <a:p>
            <a:pPr marL="580741" lvl="1" indent="-114855" defTabSz="931774" eaLnBrk="0" fontAlgn="base" hangingPunct="0">
              <a:spcBef>
                <a:spcPct val="20000"/>
              </a:spcBef>
              <a:spcAft>
                <a:spcPct val="0"/>
              </a:spcAft>
              <a:buFontTx/>
              <a:buChar char="•"/>
            </a:pPr>
            <a:r>
              <a:rPr lang="en-US" sz="1100" dirty="0" smtClean="0">
                <a:solidFill>
                  <a:srgbClr val="000000"/>
                </a:solidFill>
                <a:latin typeface="Gill Sans MT" pitchFamily="34" charset="0"/>
                <a:cs typeface="Arial" charset="0"/>
              </a:rPr>
              <a:t>Reduced control of product evolution </a:t>
            </a:r>
          </a:p>
          <a:p>
            <a:pPr marL="580741" lvl="1" indent="-114855" defTabSz="931774" eaLnBrk="0" fontAlgn="base" hangingPunct="0">
              <a:spcBef>
                <a:spcPct val="20000"/>
              </a:spcBef>
              <a:spcAft>
                <a:spcPct val="0"/>
              </a:spcAft>
              <a:buFontTx/>
              <a:buChar char="•"/>
            </a:pPr>
            <a:endParaRPr lang="en-GB" sz="1100" b="1" dirty="0" smtClean="0">
              <a:solidFill>
                <a:srgbClr val="000000"/>
              </a:solidFill>
              <a:latin typeface="Gill Sans MT" pitchFamily="34" charset="0"/>
              <a:cs typeface="Arial" charset="0"/>
            </a:endParaRPr>
          </a:p>
          <a:p>
            <a:pPr marL="114855" indent="-114855" defTabSz="931774" eaLnBrk="0" fontAlgn="base" hangingPunct="0">
              <a:spcBef>
                <a:spcPct val="20000"/>
              </a:spcBef>
              <a:spcAft>
                <a:spcPct val="0"/>
              </a:spcAft>
              <a:buFontTx/>
              <a:buChar char="•"/>
            </a:pPr>
            <a:endParaRPr lang="en-GB" sz="1100" b="1" dirty="0" smtClean="0">
              <a:solidFill>
                <a:srgbClr val="000000"/>
              </a:solidFill>
              <a:latin typeface="Gill Sans MT" pitchFamily="34" charset="0"/>
              <a:cs typeface="Arial" charset="0"/>
            </a:endParaRPr>
          </a:p>
          <a:p>
            <a:pPr marL="114855" indent="-114855" defTabSz="931774" eaLnBrk="0" fontAlgn="base" hangingPunct="0">
              <a:spcBef>
                <a:spcPct val="20000"/>
              </a:spcBef>
              <a:spcAft>
                <a:spcPct val="0"/>
              </a:spcAft>
              <a:buFontTx/>
              <a:buChar char="•"/>
            </a:pPr>
            <a:endParaRPr lang="en-GB" sz="1100" dirty="0" smtClean="0">
              <a:solidFill>
                <a:srgbClr val="000000"/>
              </a:solidFill>
              <a:latin typeface="Gill Sans MT" pitchFamily="34" charset="0"/>
              <a:cs typeface="Arial" charset="0"/>
            </a:endParaRPr>
          </a:p>
          <a:p>
            <a:r>
              <a:rPr lang="en-US" b="1" dirty="0" smtClean="0"/>
              <a:t>KEY POINTS:</a:t>
            </a:r>
          </a:p>
          <a:p>
            <a:pPr marL="174708" indent="-174708">
              <a:buFont typeface="Arial" panose="020B0604020202020204" pitchFamily="34" charset="0"/>
              <a:buChar char="•"/>
            </a:pPr>
            <a:r>
              <a:rPr lang="en-US" b="1" dirty="0" smtClean="0"/>
              <a:t>Model Summary:</a:t>
            </a:r>
            <a:endParaRPr lang="en-US" b="1" baseline="0" dirty="0" smtClean="0"/>
          </a:p>
          <a:p>
            <a:pPr marL="640594" lvl="1" indent="-174708">
              <a:buFont typeface="Arial" panose="020B0604020202020204" pitchFamily="34" charset="0"/>
              <a:buChar char="•"/>
            </a:pPr>
            <a:r>
              <a:rPr lang="en-US" b="1" baseline="0" dirty="0" smtClean="0"/>
              <a:t>Governments, Ministries, Regulatory Bodies </a:t>
            </a:r>
            <a:r>
              <a:rPr lang="en-US" b="0" baseline="0" dirty="0" smtClean="0"/>
              <a:t>provide national strategy, legal framework, policies, regulatory support</a:t>
            </a:r>
            <a:endParaRPr lang="en-US" b="1" baseline="0" dirty="0" smtClean="0"/>
          </a:p>
          <a:p>
            <a:pPr marL="640594" lvl="1" indent="-174708">
              <a:buFont typeface="Arial" panose="020B0604020202020204" pitchFamily="34" charset="0"/>
              <a:buChar char="•"/>
            </a:pPr>
            <a:r>
              <a:rPr lang="en-US" b="1" baseline="0" dirty="0" smtClean="0"/>
              <a:t>Donors</a:t>
            </a:r>
            <a:r>
              <a:rPr lang="en-US" b="0" baseline="0" dirty="0" smtClean="0"/>
              <a:t> and/or non-profit/low-profit solution developers provide seed funding for technology</a:t>
            </a:r>
          </a:p>
          <a:p>
            <a:pPr marL="640594" lvl="1" indent="-174708">
              <a:buFont typeface="Arial" panose="020B0604020202020204" pitchFamily="34" charset="0"/>
              <a:buChar char="•"/>
            </a:pPr>
            <a:r>
              <a:rPr lang="en-US" b="1" baseline="0" dirty="0" smtClean="0"/>
              <a:t>NGOs</a:t>
            </a:r>
            <a:r>
              <a:rPr lang="en-US" b="0" baseline="0" dirty="0" smtClean="0"/>
              <a:t> provide their global requirements and specifications to solution developers, configures and contextualizes, with support from solution provider and deploys, rolls out and scales solution</a:t>
            </a:r>
          </a:p>
          <a:p>
            <a:pPr marL="640594" lvl="1" indent="-174708">
              <a:buFont typeface="Arial" panose="020B0604020202020204" pitchFamily="34" charset="0"/>
              <a:buChar char="•"/>
            </a:pPr>
            <a:r>
              <a:rPr lang="en-US" b="1" baseline="0" dirty="0" smtClean="0"/>
              <a:t>Solution developers </a:t>
            </a:r>
            <a:r>
              <a:rPr lang="en-US" b="0" baseline="0" dirty="0" smtClean="0"/>
              <a:t>provide technology solution, code and configure global features and functionalities, training and tech/user support</a:t>
            </a:r>
          </a:p>
          <a:p>
            <a:pPr marL="640594" lvl="1" indent="-174708">
              <a:buFont typeface="Arial" panose="020B0604020202020204" pitchFamily="34" charset="0"/>
              <a:buChar char="•"/>
            </a:pPr>
            <a:r>
              <a:rPr lang="en-US" b="1" baseline="0" dirty="0" smtClean="0"/>
              <a:t>Industry Standards Organizations </a:t>
            </a:r>
            <a:r>
              <a:rPr lang="en-US" b="0" baseline="0" dirty="0" smtClean="0"/>
              <a:t>provide guidelines, standards, metrics, indicators</a:t>
            </a:r>
          </a:p>
          <a:p>
            <a:pPr marL="174708" indent="-174708">
              <a:buFont typeface="Arial" panose="020B0604020202020204" pitchFamily="34" charset="0"/>
              <a:buChar char="•"/>
            </a:pPr>
            <a:r>
              <a:rPr lang="en-US" b="1" dirty="0" smtClean="0"/>
              <a:t>Strengths:</a:t>
            </a:r>
          </a:p>
          <a:p>
            <a:pPr marL="580741" lvl="1" indent="-114855" defTabSz="931774" eaLnBrk="0" fontAlgn="base" hangingPunct="0">
              <a:spcBef>
                <a:spcPct val="20000"/>
              </a:spcBef>
              <a:spcAft>
                <a:spcPct val="0"/>
              </a:spcAft>
              <a:buFontTx/>
              <a:buChar char="•"/>
            </a:pPr>
            <a:endParaRPr lang="en-GB" sz="1100" dirty="0" smtClean="0">
              <a:solidFill>
                <a:srgbClr val="000000"/>
              </a:solidFill>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Lowest overall costs (relative to other models)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Co-design of solution</a:t>
            </a:r>
          </a:p>
          <a:p>
            <a:pPr marL="580741" lvl="1" indent="-114855" defTabSz="931774" eaLnBrk="0" fontAlgn="base" hangingPunct="0">
              <a:spcBef>
                <a:spcPct val="20000"/>
              </a:spcBef>
              <a:spcAft>
                <a:spcPct val="0"/>
              </a:spcAft>
              <a:buFontTx/>
              <a:buChar char="•"/>
              <a:defRPr/>
            </a:pPr>
            <a:r>
              <a:rPr lang="en-GB" sz="1100" dirty="0" smtClean="0">
                <a:solidFill>
                  <a:srgbClr val="000000"/>
                </a:solidFill>
                <a:latin typeface="Gill Sans MT" pitchFamily="34" charset="0"/>
                <a:cs typeface="Arial" charset="0"/>
              </a:rPr>
              <a:t>Leveraging non-profit and/or low-profit technical expertise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Co-negotiation of product roadmap</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Contribution to code base</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Sharing open source solution and best practices with </a:t>
            </a:r>
            <a:r>
              <a:rPr lang="en-GB" sz="1100" dirty="0" err="1" smtClean="0">
                <a:solidFill>
                  <a:srgbClr val="000000"/>
                </a:solidFill>
                <a:latin typeface="Gill Sans MT" pitchFamily="34" charset="0"/>
                <a:cs typeface="Arial" charset="0"/>
              </a:rPr>
              <a:t>mhealth</a:t>
            </a:r>
            <a:r>
              <a:rPr lang="en-GB" sz="1100" dirty="0" smtClean="0">
                <a:solidFill>
                  <a:srgbClr val="000000"/>
                </a:solidFill>
                <a:latin typeface="Gill Sans MT" pitchFamily="34" charset="0"/>
                <a:cs typeface="Arial" charset="0"/>
              </a:rPr>
              <a:t> community</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Solid alignment of vision and goals among collaborating NGOs, solution providers and donors</a:t>
            </a:r>
          </a:p>
          <a:p>
            <a:pPr marL="114855" indent="-114855" defTabSz="931774" eaLnBrk="0" fontAlgn="base" hangingPunct="0">
              <a:spcBef>
                <a:spcPct val="20000"/>
              </a:spcBef>
              <a:spcAft>
                <a:spcPct val="0"/>
              </a:spcAft>
              <a:buFontTx/>
              <a:buChar char="•"/>
            </a:pPr>
            <a:r>
              <a:rPr lang="en-GB" sz="1100" b="1" dirty="0" smtClean="0">
                <a:solidFill>
                  <a:srgbClr val="000000"/>
                </a:solidFill>
                <a:latin typeface="Gill Sans MT" pitchFamily="34" charset="0"/>
                <a:cs typeface="Arial" charset="0"/>
              </a:rPr>
              <a:t>Trade-Offs: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Strong governance and collaboration structure needed to drive process</a:t>
            </a:r>
          </a:p>
          <a:p>
            <a:pPr marL="580741" lvl="1" indent="-114855" defTabSz="931774" eaLnBrk="0" fontAlgn="base" hangingPunct="0">
              <a:spcBef>
                <a:spcPct val="20000"/>
              </a:spcBef>
              <a:spcAft>
                <a:spcPct val="0"/>
              </a:spcAft>
              <a:buFontTx/>
              <a:buChar char="•"/>
            </a:pPr>
            <a:r>
              <a:rPr lang="en-US" sz="1100" dirty="0" smtClean="0">
                <a:latin typeface="Gill Sans MT" pitchFamily="34" charset="0"/>
                <a:cs typeface="Arial" charset="0"/>
              </a:rPr>
              <a:t>Maturation of product occurs in stages, rather than ‘out of the box’</a:t>
            </a:r>
            <a:endParaRPr lang="en-GB" sz="1100" dirty="0" smtClean="0">
              <a:latin typeface="Gill Sans MT" pitchFamily="34" charset="0"/>
              <a:cs typeface="Arial" charset="0"/>
            </a:endParaRP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Reduced professional support services</a:t>
            </a:r>
          </a:p>
          <a:p>
            <a:pPr marL="580741" lvl="1" indent="-114855" defTabSz="931774" eaLnBrk="0" fontAlgn="base" hangingPunct="0">
              <a:spcBef>
                <a:spcPct val="20000"/>
              </a:spcBef>
              <a:spcAft>
                <a:spcPct val="0"/>
              </a:spcAft>
              <a:buFontTx/>
              <a:buChar char="•"/>
            </a:pPr>
            <a:r>
              <a:rPr lang="en-GB" sz="1100" dirty="0" smtClean="0">
                <a:solidFill>
                  <a:srgbClr val="000000"/>
                </a:solidFill>
                <a:latin typeface="Gill Sans MT" pitchFamily="34" charset="0"/>
                <a:cs typeface="Arial" charset="0"/>
              </a:rPr>
              <a:t>Increased dependency on external resources </a:t>
            </a:r>
            <a:r>
              <a:rPr lang="en-US" sz="1100" dirty="0" smtClean="0">
                <a:solidFill>
                  <a:srgbClr val="000000"/>
                </a:solidFill>
                <a:latin typeface="Gill Sans MT" pitchFamily="34" charset="0"/>
                <a:cs typeface="Arial" charset="0"/>
              </a:rPr>
              <a:t>and funds</a:t>
            </a:r>
          </a:p>
          <a:p>
            <a:pPr marL="580741" lvl="1" indent="-114855" defTabSz="931774" eaLnBrk="0" fontAlgn="base" hangingPunct="0">
              <a:spcBef>
                <a:spcPct val="20000"/>
              </a:spcBef>
              <a:spcAft>
                <a:spcPct val="0"/>
              </a:spcAft>
              <a:buFontTx/>
              <a:buChar char="•"/>
            </a:pPr>
            <a:r>
              <a:rPr lang="en-US" sz="1100" dirty="0" smtClean="0">
                <a:solidFill>
                  <a:srgbClr val="000000"/>
                </a:solidFill>
                <a:latin typeface="Gill Sans MT" pitchFamily="34" charset="0"/>
                <a:cs typeface="Arial" charset="0"/>
              </a:rPr>
              <a:t>Reduced control of product evolution </a:t>
            </a:r>
          </a:p>
          <a:p>
            <a:pPr marL="465886" lvl="1" indent="0">
              <a:buFont typeface="Arial" panose="020B0604020202020204" pitchFamily="34" charset="0"/>
              <a:buNone/>
            </a:pPr>
            <a:endParaRPr lang="en-US" b="0" dirty="0" smtClean="0"/>
          </a:p>
          <a:p>
            <a:endParaRPr lang="en-US" dirty="0"/>
          </a:p>
        </p:txBody>
      </p:sp>
      <p:sp>
        <p:nvSpPr>
          <p:cNvPr id="4" name="Slide Number Placeholder 3"/>
          <p:cNvSpPr>
            <a:spLocks noGrp="1"/>
          </p:cNvSpPr>
          <p:nvPr>
            <p:ph type="sldNum" sz="quarter" idx="10"/>
          </p:nvPr>
        </p:nvSpPr>
        <p:spPr/>
        <p:txBody>
          <a:bodyPr/>
          <a:lstStyle/>
          <a:p>
            <a:fld id="{EDE597B3-4F7E-44F5-B9F4-9489A62B2165}" type="slidenum">
              <a:rPr lang="en-US" smtClean="0"/>
              <a:t>16</a:t>
            </a:fld>
            <a:endParaRPr lang="en-US"/>
          </a:p>
        </p:txBody>
      </p:sp>
    </p:spTree>
    <p:extLst>
      <p:ext uri="{BB962C8B-B14F-4D97-AF65-F5344CB8AC3E}">
        <p14:creationId xmlns:p14="http://schemas.microsoft.com/office/powerpoint/2010/main" val="38582788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7C66307-10F3-4B0D-8399-5CFBE3C33F5B}"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30750839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C66307-10F3-4B0D-8399-5CFBE3C33F5B}"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821412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C66307-10F3-4B0D-8399-5CFBE3C33F5B}"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41040912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itle 2"/>
          <p:cNvSpPr>
            <a:spLocks noGrp="1"/>
          </p:cNvSpPr>
          <p:nvPr>
            <p:ph type="title"/>
          </p:nvPr>
        </p:nvSpPr>
        <p:spPr/>
        <p:txBody>
          <a:bodyPr/>
          <a:lstStyle>
            <a:lvl1pPr>
              <a:defRPr>
                <a:solidFill>
                  <a:srgbClr val="2E77AA"/>
                </a:solidFill>
              </a:defRPr>
            </a:lvl1pPr>
          </a:lstStyle>
          <a:p>
            <a:r>
              <a:rPr lang="en-US" dirty="0" smtClean="0"/>
              <a:t>Click to edit Master title style</a:t>
            </a:r>
            <a:endParaRPr lang="en-GB" dirty="0"/>
          </a:p>
        </p:txBody>
      </p:sp>
      <p:sp>
        <p:nvSpPr>
          <p:cNvPr id="4" name="Date Placeholder 10"/>
          <p:cNvSpPr>
            <a:spLocks noGrp="1"/>
          </p:cNvSpPr>
          <p:nvPr>
            <p:ph type="dt" sz="half" idx="10"/>
          </p:nvPr>
        </p:nvSpPr>
        <p:spPr/>
        <p:txBody>
          <a:bodyPr/>
          <a:lstStyle>
            <a:lvl1pPr>
              <a:defRPr/>
            </a:lvl1pPr>
          </a:lstStyle>
          <a:p>
            <a:pPr>
              <a:defRPr/>
            </a:pPr>
            <a:fld id="{D8CBC53D-6E91-4A8F-89C0-FBB1B5B02ADF}" type="datetimeFigureOut">
              <a:rPr lang="en-GB"/>
              <a:pPr>
                <a:defRPr/>
              </a:pPr>
              <a:t>03/02/2014</a:t>
            </a:fld>
            <a:endParaRPr lang="en-GB"/>
          </a:p>
        </p:txBody>
      </p:sp>
      <p:sp>
        <p:nvSpPr>
          <p:cNvPr id="5" name="Footer Placeholder 11"/>
          <p:cNvSpPr>
            <a:spLocks noGrp="1"/>
          </p:cNvSpPr>
          <p:nvPr>
            <p:ph type="ftr" sz="quarter" idx="11"/>
          </p:nvPr>
        </p:nvSpPr>
        <p:spPr/>
        <p:txBody>
          <a:bodyPr/>
          <a:lstStyle>
            <a:lvl1pPr>
              <a:defRPr/>
            </a:lvl1pPr>
          </a:lstStyle>
          <a:p>
            <a:pPr>
              <a:defRPr/>
            </a:pPr>
            <a:endParaRPr lang="en-GB"/>
          </a:p>
        </p:txBody>
      </p:sp>
      <p:sp>
        <p:nvSpPr>
          <p:cNvPr id="6" name="Slide Number Placeholder 12"/>
          <p:cNvSpPr>
            <a:spLocks noGrp="1"/>
          </p:cNvSpPr>
          <p:nvPr>
            <p:ph type="sldNum" sz="quarter" idx="12"/>
          </p:nvPr>
        </p:nvSpPr>
        <p:spPr/>
        <p:txBody>
          <a:bodyPr/>
          <a:lstStyle>
            <a:lvl1pPr>
              <a:defRPr/>
            </a:lvl1pPr>
          </a:lstStyle>
          <a:p>
            <a:pPr>
              <a:defRPr/>
            </a:pPr>
            <a:fld id="{D21AB549-0306-4638-9D65-71406EFC97DC}" type="slidenum">
              <a:rPr lang="en-GB"/>
              <a:pPr>
                <a:defRPr/>
              </a:pPr>
              <a:t>‹#›</a:t>
            </a:fld>
            <a:endParaRPr lang="en-GB"/>
          </a:p>
        </p:txBody>
      </p:sp>
    </p:spTree>
    <p:extLst>
      <p:ext uri="{BB962C8B-B14F-4D97-AF65-F5344CB8AC3E}">
        <p14:creationId xmlns:p14="http://schemas.microsoft.com/office/powerpoint/2010/main" val="27773539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7C66307-10F3-4B0D-8399-5CFBE3C33F5B}"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166547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C66307-10F3-4B0D-8399-5CFBE3C33F5B}" type="datetimeFigureOut">
              <a:rPr lang="en-US" smtClean="0"/>
              <a:t>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22724214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7C66307-10F3-4B0D-8399-5CFBE3C33F5B}"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3417191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7C66307-10F3-4B0D-8399-5CFBE3C33F5B}" type="datetimeFigureOut">
              <a:rPr lang="en-US" smtClean="0"/>
              <a:t>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1598493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7C66307-10F3-4B0D-8399-5CFBE3C33F5B}" type="datetimeFigureOut">
              <a:rPr lang="en-US" smtClean="0"/>
              <a:t>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861649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C66307-10F3-4B0D-8399-5CFBE3C33F5B}" type="datetimeFigureOut">
              <a:rPr lang="en-US" smtClean="0"/>
              <a:t>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3087939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C66307-10F3-4B0D-8399-5CFBE3C33F5B}"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27540552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C66307-10F3-4B0D-8399-5CFBE3C33F5B}" type="datetimeFigureOut">
              <a:rPr lang="en-US" smtClean="0"/>
              <a:t>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1C2A1A-2348-4E52-9E12-84A732B8C426}" type="slidenum">
              <a:rPr lang="en-US" smtClean="0"/>
              <a:t>‹#›</a:t>
            </a:fld>
            <a:endParaRPr lang="en-US"/>
          </a:p>
        </p:txBody>
      </p:sp>
    </p:spTree>
    <p:extLst>
      <p:ext uri="{BB962C8B-B14F-4D97-AF65-F5344CB8AC3E}">
        <p14:creationId xmlns:p14="http://schemas.microsoft.com/office/powerpoint/2010/main" val="9165017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C66307-10F3-4B0D-8399-5CFBE3C33F5B}" type="datetimeFigureOut">
              <a:rPr lang="en-US" smtClean="0"/>
              <a:t>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1C2A1A-2348-4E52-9E12-84A732B8C426}" type="slidenum">
              <a:rPr lang="en-US" smtClean="0"/>
              <a:t>‹#›</a:t>
            </a:fld>
            <a:endParaRPr lang="en-US"/>
          </a:p>
        </p:txBody>
      </p:sp>
    </p:spTree>
    <p:extLst>
      <p:ext uri="{BB962C8B-B14F-4D97-AF65-F5344CB8AC3E}">
        <p14:creationId xmlns:p14="http://schemas.microsoft.com/office/powerpoint/2010/main" val="3104679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3.png"/><Relationship Id="rId7" Type="http://schemas.microsoft.com/office/2007/relationships/hdphoto" Target="../media/hdphoto1.wdp"/><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gif"/><Relationship Id="rId4" Type="http://schemas.openxmlformats.org/officeDocument/2006/relationships/image" Target="../media/image15.png"/><Relationship Id="rId9" Type="http://schemas.microsoft.com/office/2007/relationships/hdphoto" Target="../media/hdphoto2.wdp"/></Relationships>
</file>

<file path=ppt/slides/_rels/slide16.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emf"/><Relationship Id="rId3" Type="http://schemas.openxmlformats.org/officeDocument/2006/relationships/tags" Target="../tags/tag3.xml"/><Relationship Id="rId7" Type="http://schemas.openxmlformats.org/officeDocument/2006/relationships/image" Target="../media/image3.png"/><Relationship Id="rId12" Type="http://schemas.openxmlformats.org/officeDocument/2006/relationships/image" Target="../media/image23.gif"/><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4.xml"/><Relationship Id="rId11" Type="http://schemas.openxmlformats.org/officeDocument/2006/relationships/image" Target="../media/image22.jpeg"/><Relationship Id="rId5" Type="http://schemas.openxmlformats.org/officeDocument/2006/relationships/slideLayout" Target="../slideLayouts/slideLayout7.xml"/><Relationship Id="rId10" Type="http://schemas.openxmlformats.org/officeDocument/2006/relationships/image" Target="../media/image21.jpeg"/><Relationship Id="rId4" Type="http://schemas.openxmlformats.org/officeDocument/2006/relationships/tags" Target="../tags/tag4.xml"/><Relationship Id="rId9" Type="http://schemas.openxmlformats.org/officeDocument/2006/relationships/image" Target="../media/image20.png"/><Relationship Id="rId14" Type="http://schemas.openxmlformats.org/officeDocument/2006/relationships/image" Target="../media/image25.jpeg"/></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txBox="1">
            <a:spLocks noChangeArrowheads="1"/>
          </p:cNvSpPr>
          <p:nvPr/>
        </p:nvSpPr>
        <p:spPr bwMode="auto">
          <a:xfrm>
            <a:off x="0" y="1676400"/>
            <a:ext cx="91440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defRPr>
            </a:lvl1pPr>
            <a:lvl2pPr marL="742950" indent="-285750">
              <a:defRPr sz="2400">
                <a:solidFill>
                  <a:schemeClr val="tx1"/>
                </a:solidFill>
                <a:latin typeface="Times" charset="0"/>
              </a:defRPr>
            </a:lvl2pPr>
            <a:lvl3pPr marL="1143000" indent="-228600">
              <a:defRPr sz="2400">
                <a:solidFill>
                  <a:schemeClr val="tx1"/>
                </a:solidFill>
                <a:latin typeface="Times" charset="0"/>
              </a:defRPr>
            </a:lvl3pPr>
            <a:lvl4pPr marL="1600200" indent="-228600">
              <a:defRPr sz="2400">
                <a:solidFill>
                  <a:schemeClr val="tx1"/>
                </a:solidFill>
                <a:latin typeface="Times" charset="0"/>
              </a:defRPr>
            </a:lvl4pPr>
            <a:lvl5pPr marL="2057400" indent="-228600">
              <a:defRPr sz="2400">
                <a:solidFill>
                  <a:schemeClr val="tx1"/>
                </a:solidFill>
                <a:latin typeface="Times" charset="0"/>
              </a:defRPr>
            </a:lvl5pPr>
            <a:lvl6pPr marL="2514600" indent="-228600" eaLnBrk="0" fontAlgn="base" hangingPunct="0">
              <a:spcBef>
                <a:spcPct val="0"/>
              </a:spcBef>
              <a:spcAft>
                <a:spcPct val="0"/>
              </a:spcAft>
              <a:defRPr sz="2400">
                <a:solidFill>
                  <a:schemeClr val="tx1"/>
                </a:solidFill>
                <a:latin typeface="Times" charset="0"/>
              </a:defRPr>
            </a:lvl6pPr>
            <a:lvl7pPr marL="2971800" indent="-228600" eaLnBrk="0" fontAlgn="base" hangingPunct="0">
              <a:spcBef>
                <a:spcPct val="0"/>
              </a:spcBef>
              <a:spcAft>
                <a:spcPct val="0"/>
              </a:spcAft>
              <a:defRPr sz="2400">
                <a:solidFill>
                  <a:schemeClr val="tx1"/>
                </a:solidFill>
                <a:latin typeface="Times" charset="0"/>
              </a:defRPr>
            </a:lvl7pPr>
            <a:lvl8pPr marL="3429000" indent="-228600" eaLnBrk="0" fontAlgn="base" hangingPunct="0">
              <a:spcBef>
                <a:spcPct val="0"/>
              </a:spcBef>
              <a:spcAft>
                <a:spcPct val="0"/>
              </a:spcAft>
              <a:defRPr sz="2400">
                <a:solidFill>
                  <a:schemeClr val="tx1"/>
                </a:solidFill>
                <a:latin typeface="Times" charset="0"/>
              </a:defRPr>
            </a:lvl8pPr>
            <a:lvl9pPr marL="3886200" indent="-228600" eaLnBrk="0" fontAlgn="base" hangingPunct="0">
              <a:spcBef>
                <a:spcPct val="0"/>
              </a:spcBef>
              <a:spcAft>
                <a:spcPct val="0"/>
              </a:spcAft>
              <a:defRPr sz="2400">
                <a:solidFill>
                  <a:schemeClr val="tx1"/>
                </a:solidFill>
                <a:latin typeface="Times" charset="0"/>
              </a:defRPr>
            </a:lvl9pPr>
          </a:lstStyle>
          <a:p>
            <a:pPr algn="ctr">
              <a:defRPr/>
            </a:pPr>
            <a:r>
              <a:rPr lang="en-US" sz="2800" b="1" dirty="0"/>
              <a:t>Mobile Technology Helps Community Health Workers Increase Access to Skilled </a:t>
            </a:r>
            <a:r>
              <a:rPr lang="en-US" sz="2800" b="1" dirty="0" smtClean="0"/>
              <a:t>Delivery and </a:t>
            </a:r>
          </a:p>
          <a:p>
            <a:pPr algn="ctr">
              <a:defRPr/>
            </a:pPr>
            <a:r>
              <a:rPr lang="en-US" sz="2800" b="1" dirty="0" smtClean="0"/>
              <a:t>Provide </a:t>
            </a:r>
            <a:r>
              <a:rPr lang="en-US" sz="2800" b="1" dirty="0"/>
              <a:t>Quality Counseling and Quick Referrals for Maternal and Newborn Health Care in Rural </a:t>
            </a:r>
            <a:r>
              <a:rPr lang="en-US" sz="2800" b="1" dirty="0" smtClean="0"/>
              <a:t>Afghanistan</a:t>
            </a:r>
            <a:endParaRPr lang="en-US" sz="2800" b="1" spc="-150" dirty="0" smtClean="0">
              <a:latin typeface="Gill Sans MT" pitchFamily="34" charset="0"/>
            </a:endParaRPr>
          </a:p>
          <a:p>
            <a:pPr algn="ctr">
              <a:defRPr/>
            </a:pPr>
            <a:endParaRPr lang="en-US" sz="2800" b="1" spc="-150" dirty="0" smtClean="0">
              <a:solidFill>
                <a:schemeClr val="bg1"/>
              </a:solidFill>
              <a:latin typeface="Gill Sans MT" pitchFamily="34" charset="0"/>
            </a:endParaRPr>
          </a:p>
          <a:p>
            <a:pPr algn="ctr">
              <a:defRPr/>
            </a:pPr>
            <a:r>
              <a:rPr lang="en-US" sz="2800" b="1" spc="-150" dirty="0" smtClean="0">
                <a:latin typeface="Gill Sans MT" pitchFamily="34" charset="0"/>
              </a:rPr>
              <a:t>Better Health for Afghan Mothers and Children Project</a:t>
            </a:r>
            <a:br>
              <a:rPr lang="en-US" sz="2800" b="1" spc="-150" dirty="0" smtClean="0">
                <a:latin typeface="Gill Sans MT" pitchFamily="34" charset="0"/>
              </a:rPr>
            </a:br>
            <a:r>
              <a:rPr lang="en-US" sz="2800" b="1" spc="-150" dirty="0" smtClean="0">
                <a:latin typeface="Gill Sans MT" pitchFamily="34" charset="0"/>
              </a:rPr>
              <a:t>(BHAMC)</a:t>
            </a:r>
          </a:p>
          <a:p>
            <a:pPr algn="ctr">
              <a:defRPr/>
            </a:pPr>
            <a:r>
              <a:rPr lang="en-US" sz="2800" b="1" spc="-150" dirty="0" smtClean="0">
                <a:latin typeface="Gill Sans MT" pitchFamily="34" charset="0"/>
              </a:rPr>
              <a:t>2008-2013</a:t>
            </a:r>
            <a:endParaRPr lang="en-US" sz="2800" dirty="0" smtClean="0">
              <a:latin typeface="Gill Sans MT" pitchFamily="34" charset="0"/>
            </a:endParaRPr>
          </a:p>
        </p:txBody>
      </p:sp>
      <p:sp>
        <p:nvSpPr>
          <p:cNvPr id="8195" name="Rectangle 3"/>
          <p:cNvSpPr txBox="1">
            <a:spLocks noChangeArrowheads="1"/>
          </p:cNvSpPr>
          <p:nvPr/>
        </p:nvSpPr>
        <p:spPr bwMode="auto">
          <a:xfrm>
            <a:off x="0" y="5410200"/>
            <a:ext cx="9144000"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buFontTx/>
              <a:buNone/>
            </a:pPr>
            <a:r>
              <a:rPr lang="en-US" altLang="en-US" sz="2400" dirty="0">
                <a:latin typeface="Gill Sans MT" pitchFamily="34" charset="0"/>
              </a:rPr>
              <a:t>Dr. Dennis Cherian, BHMS, MS, MHA</a:t>
            </a:r>
          </a:p>
          <a:p>
            <a:pPr algn="ctr">
              <a:buFontTx/>
              <a:buNone/>
            </a:pPr>
            <a:r>
              <a:rPr lang="en-US" altLang="en-US" sz="2400" dirty="0">
                <a:latin typeface="Gill Sans MT" pitchFamily="34" charset="0"/>
              </a:rPr>
              <a:t> Senior Director,  Health, HIV, and AIDS </a:t>
            </a:r>
          </a:p>
          <a:p>
            <a:pPr algn="ctr">
              <a:buFontTx/>
              <a:buNone/>
            </a:pPr>
            <a:r>
              <a:rPr lang="en-US" altLang="en-US" sz="2400" dirty="0">
                <a:latin typeface="Gill Sans MT" pitchFamily="34" charset="0"/>
              </a:rPr>
              <a:t>International Programs Group</a:t>
            </a:r>
          </a:p>
          <a:p>
            <a:endParaRPr lang="en-US" altLang="en-US" sz="2400" dirty="0">
              <a:solidFill>
                <a:schemeClr val="bg1"/>
              </a:solidFill>
              <a:latin typeface="Gill Sans MT" pitchFamily="34" charset="0"/>
            </a:endParaRPr>
          </a:p>
        </p:txBody>
      </p:sp>
      <p:pic>
        <p:nvPicPr>
          <p:cNvPr id="8196"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6375" y="285249"/>
            <a:ext cx="2590800" cy="79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05600" y="148660"/>
            <a:ext cx="2140576" cy="1063752"/>
          </a:xfrm>
          <a:prstGeom prst="rect">
            <a:avLst/>
          </a:prstGeom>
        </p:spPr>
      </p:pic>
    </p:spTree>
    <p:extLst>
      <p:ext uri="{BB962C8B-B14F-4D97-AF65-F5344CB8AC3E}">
        <p14:creationId xmlns:p14="http://schemas.microsoft.com/office/powerpoint/2010/main" val="26316689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55418" y="525304"/>
            <a:ext cx="832658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r>
              <a:rPr lang="en-US" altLang="en-US" sz="3200" b="1" dirty="0" smtClean="0">
                <a:latin typeface="Gill Sans MT" pitchFamily="34" charset="0"/>
              </a:rPr>
              <a:t>Innovative Interventions Tested</a:t>
            </a:r>
            <a:endParaRPr lang="en-US" altLang="en-US" sz="3200" b="1" dirty="0">
              <a:latin typeface="Gill Sans MT"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1011567273"/>
              </p:ext>
            </p:extLst>
          </p:nvPr>
        </p:nvGraphicFramePr>
        <p:xfrm>
          <a:off x="76200" y="1066800"/>
          <a:ext cx="8915400" cy="5018089"/>
        </p:xfrm>
        <a:graphic>
          <a:graphicData uri="http://schemas.openxmlformats.org/drawingml/2006/table">
            <a:tbl>
              <a:tblPr/>
              <a:tblGrid>
                <a:gridCol w="1295399"/>
                <a:gridCol w="5105400"/>
                <a:gridCol w="1295400"/>
                <a:gridCol w="1219201"/>
              </a:tblGrid>
              <a:tr h="841247">
                <a:tc gridSpan="2">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0" marR="0" lvl="0" indent="0" algn="l" defTabSz="914400" rtl="0" eaLnBrk="1" fontAlgn="base" latinLnBrk="0" hangingPunct="1">
                        <a:lnSpc>
                          <a:spcPts val="550"/>
                        </a:lnSpc>
                        <a:spcBef>
                          <a:spcPct val="0"/>
                        </a:spcBef>
                        <a:spcAft>
                          <a:spcPct val="0"/>
                        </a:spcAft>
                        <a:buClrTx/>
                        <a:buSzTx/>
                        <a:buFontTx/>
                        <a:buNone/>
                        <a:tabLst/>
                      </a:pPr>
                      <a:r>
                        <a:rPr kumimoji="0" lang="en-US" altLang="en-US" sz="5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altLang="en-US" sz="10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endParaRP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2400" kern="1200" dirty="0" smtClean="0">
                          <a:solidFill>
                            <a:schemeClr val="tx1"/>
                          </a:solidFill>
                          <a:latin typeface="Gill Sans MT" pitchFamily="34" charset="0"/>
                          <a:ea typeface="Calibri" pitchFamily="34" charset="0"/>
                          <a:cs typeface="Calibri" pitchFamily="34" charset="0"/>
                        </a:rPr>
                        <a:t>Intervention Components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accent1"/>
                    </a:solidFill>
                  </a:tcPr>
                </a:tc>
                <a:tc hMerge="1">
                  <a:txBody>
                    <a:bodyPr/>
                    <a:lstStyle/>
                    <a:p>
                      <a:endParaRPr lang="en-US"/>
                    </a:p>
                  </a:txBody>
                  <a:tcPr/>
                </a:tc>
                <a:tc>
                  <a:txBody>
                    <a:bodyPr/>
                    <a:lstStyle>
                      <a:lvl1pPr marL="100013">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600" kern="1200" dirty="0" smtClean="0">
                          <a:solidFill>
                            <a:schemeClr val="tx1"/>
                          </a:solidFill>
                          <a:latin typeface="Gill Sans MT" pitchFamily="34" charset="0"/>
                          <a:ea typeface="Calibri" pitchFamily="34" charset="0"/>
                          <a:cs typeface="Calibri" pitchFamily="34" charset="0"/>
                        </a:rPr>
                        <a:t>Intervention Group</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600" kern="1200" dirty="0" smtClean="0">
                          <a:solidFill>
                            <a:schemeClr val="tx1"/>
                          </a:solidFill>
                          <a:latin typeface="Gill Sans MT" pitchFamily="34" charset="0"/>
                          <a:ea typeface="Calibri" pitchFamily="34" charset="0"/>
                          <a:cs typeface="Calibri" pitchFamily="34" charset="0"/>
                        </a:rPr>
                        <a:t>(5 Villages)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accent1"/>
                    </a:solidFill>
                  </a:tcPr>
                </a:tc>
                <a:tc>
                  <a:txBody>
                    <a:bodyPr/>
                    <a:lstStyle>
                      <a:lvl1pPr marL="92075">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600" kern="1200" dirty="0" smtClean="0">
                          <a:solidFill>
                            <a:schemeClr val="tx1"/>
                          </a:solidFill>
                          <a:latin typeface="Gill Sans MT" pitchFamily="34" charset="0"/>
                          <a:ea typeface="Calibri" pitchFamily="34" charset="0"/>
                          <a:cs typeface="Calibri" pitchFamily="34" charset="0"/>
                        </a:rPr>
                        <a:t>Comparison Group</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600" kern="1200" dirty="0" smtClean="0">
                          <a:solidFill>
                            <a:schemeClr val="tx1"/>
                          </a:solidFill>
                          <a:latin typeface="Gill Sans MT" pitchFamily="34" charset="0"/>
                          <a:ea typeface="Calibri" pitchFamily="34" charset="0"/>
                          <a:cs typeface="Calibri" pitchFamily="34" charset="0"/>
                        </a:rPr>
                        <a:t>(5 Villages)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lnTlToBr>
                      <a:noFill/>
                    </a:lnTlToBr>
                    <a:lnBlToTr>
                      <a:noFill/>
                    </a:lnBlToTr>
                    <a:solidFill>
                      <a:schemeClr val="accent1"/>
                    </a:solidFill>
                  </a:tcPr>
                </a:tc>
              </a:tr>
              <a:tr h="866647">
                <a:tc rowSpan="3">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800" kern="1200" dirty="0" smtClean="0">
                          <a:solidFill>
                            <a:schemeClr val="tx1"/>
                          </a:solidFill>
                          <a:latin typeface="Gill Sans MT" pitchFamily="34" charset="0"/>
                          <a:ea typeface="Calibri" pitchFamily="34" charset="0"/>
                          <a:cs typeface="Calibri" pitchFamily="34" charset="0"/>
                        </a:rPr>
                        <a:t>BHAMC</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800" kern="1200" dirty="0" smtClean="0">
                          <a:solidFill>
                            <a:schemeClr val="tx1"/>
                          </a:solidFill>
                          <a:latin typeface="Gill Sans MT" pitchFamily="34" charset="0"/>
                          <a:ea typeface="Calibri" pitchFamily="34" charset="0"/>
                          <a:cs typeface="Calibri" pitchFamily="34" charset="0"/>
                        </a:rPr>
                        <a:t>Project</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50825" indent="-182563">
                        <a:spcBef>
                          <a:spcPct val="20000"/>
                        </a:spcBef>
                        <a:tabLst>
                          <a:tab pos="241300" algn="l"/>
                        </a:tabLst>
                        <a:defRPr sz="2800">
                          <a:solidFill>
                            <a:schemeClr val="tx1"/>
                          </a:solidFill>
                          <a:latin typeface="GillSans" pitchFamily="34" charset="0"/>
                        </a:defRPr>
                      </a:lvl1pPr>
                      <a:lvl2pPr marL="742950" indent="-285750">
                        <a:spcBef>
                          <a:spcPct val="20000"/>
                        </a:spcBef>
                        <a:tabLst>
                          <a:tab pos="241300" algn="l"/>
                        </a:tabLst>
                        <a:defRPr sz="2400">
                          <a:solidFill>
                            <a:schemeClr val="tx1"/>
                          </a:solidFill>
                          <a:latin typeface="GillSans" pitchFamily="34" charset="0"/>
                        </a:defRPr>
                      </a:lvl2pPr>
                      <a:lvl3pPr marL="1143000" indent="-228600">
                        <a:spcBef>
                          <a:spcPct val="20000"/>
                        </a:spcBef>
                        <a:tabLst>
                          <a:tab pos="241300" algn="l"/>
                        </a:tabLst>
                        <a:defRPr sz="2000">
                          <a:solidFill>
                            <a:schemeClr val="tx1"/>
                          </a:solidFill>
                          <a:latin typeface="GillSans" pitchFamily="34" charset="0"/>
                        </a:defRPr>
                      </a:lvl3pPr>
                      <a:lvl4pPr marL="1600200" indent="-228600">
                        <a:spcBef>
                          <a:spcPct val="20000"/>
                        </a:spcBef>
                        <a:tabLst>
                          <a:tab pos="241300" algn="l"/>
                        </a:tabLst>
                        <a:defRPr>
                          <a:solidFill>
                            <a:schemeClr val="tx1"/>
                          </a:solidFill>
                          <a:latin typeface="GillSans" pitchFamily="34" charset="0"/>
                        </a:defRPr>
                      </a:lvl4pPr>
                      <a:lvl5pPr marL="2057400" indent="-228600">
                        <a:spcBef>
                          <a:spcPct val="20000"/>
                        </a:spcBef>
                        <a:tabLst>
                          <a:tab pos="241300" algn="l"/>
                        </a:tabLst>
                        <a:defRPr>
                          <a:solidFill>
                            <a:schemeClr val="tx1"/>
                          </a:solidFill>
                          <a:latin typeface="GillSans" pitchFamily="34" charset="0"/>
                        </a:defRPr>
                      </a:lvl5pPr>
                      <a:lvl6pPr marL="2514600" indent="-228600" eaLnBrk="0" fontAlgn="base" hangingPunct="0">
                        <a:spcBef>
                          <a:spcPct val="20000"/>
                        </a:spcBef>
                        <a:spcAft>
                          <a:spcPct val="0"/>
                        </a:spcAft>
                        <a:tabLst>
                          <a:tab pos="241300" algn="l"/>
                        </a:tabLst>
                        <a:defRPr>
                          <a:solidFill>
                            <a:schemeClr val="tx1"/>
                          </a:solidFill>
                          <a:latin typeface="GillSans" pitchFamily="34" charset="0"/>
                        </a:defRPr>
                      </a:lvl6pPr>
                      <a:lvl7pPr marL="2971800" indent="-228600" eaLnBrk="0" fontAlgn="base" hangingPunct="0">
                        <a:spcBef>
                          <a:spcPct val="20000"/>
                        </a:spcBef>
                        <a:spcAft>
                          <a:spcPct val="0"/>
                        </a:spcAft>
                        <a:tabLst>
                          <a:tab pos="241300" algn="l"/>
                        </a:tabLst>
                        <a:defRPr>
                          <a:solidFill>
                            <a:schemeClr val="tx1"/>
                          </a:solidFill>
                          <a:latin typeface="GillSans" pitchFamily="34" charset="0"/>
                        </a:defRPr>
                      </a:lvl7pPr>
                      <a:lvl8pPr marL="3429000" indent="-228600" eaLnBrk="0" fontAlgn="base" hangingPunct="0">
                        <a:spcBef>
                          <a:spcPct val="20000"/>
                        </a:spcBef>
                        <a:spcAft>
                          <a:spcPct val="0"/>
                        </a:spcAft>
                        <a:tabLst>
                          <a:tab pos="241300" algn="l"/>
                        </a:tabLst>
                        <a:defRPr>
                          <a:solidFill>
                            <a:schemeClr val="tx1"/>
                          </a:solidFill>
                          <a:latin typeface="GillSans" pitchFamily="34" charset="0"/>
                        </a:defRPr>
                      </a:lvl8pPr>
                      <a:lvl9pPr marL="3886200" indent="-228600" eaLnBrk="0" fontAlgn="base" hangingPunct="0">
                        <a:spcBef>
                          <a:spcPct val="20000"/>
                        </a:spcBef>
                        <a:spcAft>
                          <a:spcPct val="0"/>
                        </a:spcAft>
                        <a:tabLst>
                          <a:tab pos="241300" algn="l"/>
                        </a:tabLs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Strengthening of health system: Baby-friendly hospitals, continuum of care from home to health post to hospital, referral system, and facility-based maternal and newborn care</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748791">
                <a:tc vMerge="1">
                  <a:txBody>
                    <a:bodyPr/>
                    <a:lstStyle/>
                    <a:p>
                      <a:endParaRPr lang="en-US"/>
                    </a:p>
                  </a:txBody>
                  <a:tcPr/>
                </a:tc>
                <a:tc>
                  <a:txBody>
                    <a:bodyPr/>
                    <a:lstStyle>
                      <a:lvl1pPr marL="250825" indent="-182563">
                        <a:spcBef>
                          <a:spcPct val="20000"/>
                        </a:spcBef>
                        <a:tabLst>
                          <a:tab pos="241300" algn="l"/>
                        </a:tabLst>
                        <a:defRPr sz="2800">
                          <a:solidFill>
                            <a:schemeClr val="tx1"/>
                          </a:solidFill>
                          <a:latin typeface="GillSans" pitchFamily="34" charset="0"/>
                        </a:defRPr>
                      </a:lvl1pPr>
                      <a:lvl2pPr marL="742950" indent="-285750">
                        <a:spcBef>
                          <a:spcPct val="20000"/>
                        </a:spcBef>
                        <a:tabLst>
                          <a:tab pos="241300" algn="l"/>
                        </a:tabLst>
                        <a:defRPr sz="2400">
                          <a:solidFill>
                            <a:schemeClr val="tx1"/>
                          </a:solidFill>
                          <a:latin typeface="GillSans" pitchFamily="34" charset="0"/>
                        </a:defRPr>
                      </a:lvl2pPr>
                      <a:lvl3pPr marL="1143000" indent="-228600">
                        <a:spcBef>
                          <a:spcPct val="20000"/>
                        </a:spcBef>
                        <a:tabLst>
                          <a:tab pos="241300" algn="l"/>
                        </a:tabLst>
                        <a:defRPr sz="2000">
                          <a:solidFill>
                            <a:schemeClr val="tx1"/>
                          </a:solidFill>
                          <a:latin typeface="GillSans" pitchFamily="34" charset="0"/>
                        </a:defRPr>
                      </a:lvl3pPr>
                      <a:lvl4pPr marL="1600200" indent="-228600">
                        <a:spcBef>
                          <a:spcPct val="20000"/>
                        </a:spcBef>
                        <a:tabLst>
                          <a:tab pos="241300" algn="l"/>
                        </a:tabLst>
                        <a:defRPr>
                          <a:solidFill>
                            <a:schemeClr val="tx1"/>
                          </a:solidFill>
                          <a:latin typeface="GillSans" pitchFamily="34" charset="0"/>
                        </a:defRPr>
                      </a:lvl4pPr>
                      <a:lvl5pPr marL="2057400" indent="-228600">
                        <a:spcBef>
                          <a:spcPct val="20000"/>
                        </a:spcBef>
                        <a:tabLst>
                          <a:tab pos="241300" algn="l"/>
                        </a:tabLst>
                        <a:defRPr>
                          <a:solidFill>
                            <a:schemeClr val="tx1"/>
                          </a:solidFill>
                          <a:latin typeface="GillSans" pitchFamily="34" charset="0"/>
                        </a:defRPr>
                      </a:lvl5pPr>
                      <a:lvl6pPr marL="2514600" indent="-228600" eaLnBrk="0" fontAlgn="base" hangingPunct="0">
                        <a:spcBef>
                          <a:spcPct val="20000"/>
                        </a:spcBef>
                        <a:spcAft>
                          <a:spcPct val="0"/>
                        </a:spcAft>
                        <a:tabLst>
                          <a:tab pos="241300" algn="l"/>
                        </a:tabLst>
                        <a:defRPr>
                          <a:solidFill>
                            <a:schemeClr val="tx1"/>
                          </a:solidFill>
                          <a:latin typeface="GillSans" pitchFamily="34" charset="0"/>
                        </a:defRPr>
                      </a:lvl6pPr>
                      <a:lvl7pPr marL="2971800" indent="-228600" eaLnBrk="0" fontAlgn="base" hangingPunct="0">
                        <a:spcBef>
                          <a:spcPct val="20000"/>
                        </a:spcBef>
                        <a:spcAft>
                          <a:spcPct val="0"/>
                        </a:spcAft>
                        <a:tabLst>
                          <a:tab pos="241300" algn="l"/>
                        </a:tabLst>
                        <a:defRPr>
                          <a:solidFill>
                            <a:schemeClr val="tx1"/>
                          </a:solidFill>
                          <a:latin typeface="GillSans" pitchFamily="34" charset="0"/>
                        </a:defRPr>
                      </a:lvl7pPr>
                      <a:lvl8pPr marL="3429000" indent="-228600" eaLnBrk="0" fontAlgn="base" hangingPunct="0">
                        <a:spcBef>
                          <a:spcPct val="20000"/>
                        </a:spcBef>
                        <a:spcAft>
                          <a:spcPct val="0"/>
                        </a:spcAft>
                        <a:tabLst>
                          <a:tab pos="241300" algn="l"/>
                        </a:tabLst>
                        <a:defRPr>
                          <a:solidFill>
                            <a:schemeClr val="tx1"/>
                          </a:solidFill>
                          <a:latin typeface="GillSans" pitchFamily="34" charset="0"/>
                        </a:defRPr>
                      </a:lvl8pPr>
                      <a:lvl9pPr marL="3886200" indent="-228600" eaLnBrk="0" fontAlgn="base" hangingPunct="0">
                        <a:spcBef>
                          <a:spcPct val="20000"/>
                        </a:spcBef>
                        <a:spcAft>
                          <a:spcPct val="0"/>
                        </a:spcAft>
                        <a:tabLst>
                          <a:tab pos="241300" algn="l"/>
                        </a:tabLs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Capacity building for CHWs in delivery of interventions at household level, including HBLSS for life-threatening </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maternal and newborn problems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11833">
                <a:tc vMerge="1">
                  <a:txBody>
                    <a:bodyPr/>
                    <a:lstStyle/>
                    <a:p>
                      <a:endParaRPr lang="en-US"/>
                    </a:p>
                  </a:txBody>
                  <a:tcPr/>
                </a:tc>
                <a:tc>
                  <a:txBody>
                    <a:bodyPr/>
                    <a:lstStyle>
                      <a:lvl1pPr marL="250825" indent="-182563">
                        <a:spcBef>
                          <a:spcPct val="20000"/>
                        </a:spcBef>
                        <a:tabLst>
                          <a:tab pos="241300" algn="l"/>
                        </a:tabLst>
                        <a:defRPr sz="2800">
                          <a:solidFill>
                            <a:schemeClr val="tx1"/>
                          </a:solidFill>
                          <a:latin typeface="GillSans" pitchFamily="34" charset="0"/>
                        </a:defRPr>
                      </a:lvl1pPr>
                      <a:lvl2pPr marL="742950" indent="-285750">
                        <a:spcBef>
                          <a:spcPct val="20000"/>
                        </a:spcBef>
                        <a:tabLst>
                          <a:tab pos="241300" algn="l"/>
                        </a:tabLst>
                        <a:defRPr sz="2400">
                          <a:solidFill>
                            <a:schemeClr val="tx1"/>
                          </a:solidFill>
                          <a:latin typeface="GillSans" pitchFamily="34" charset="0"/>
                        </a:defRPr>
                      </a:lvl2pPr>
                      <a:lvl3pPr marL="1143000" indent="-228600">
                        <a:spcBef>
                          <a:spcPct val="20000"/>
                        </a:spcBef>
                        <a:tabLst>
                          <a:tab pos="241300" algn="l"/>
                        </a:tabLst>
                        <a:defRPr sz="2000">
                          <a:solidFill>
                            <a:schemeClr val="tx1"/>
                          </a:solidFill>
                          <a:latin typeface="GillSans" pitchFamily="34" charset="0"/>
                        </a:defRPr>
                      </a:lvl3pPr>
                      <a:lvl4pPr marL="1600200" indent="-228600">
                        <a:spcBef>
                          <a:spcPct val="20000"/>
                        </a:spcBef>
                        <a:tabLst>
                          <a:tab pos="241300" algn="l"/>
                        </a:tabLst>
                        <a:defRPr>
                          <a:solidFill>
                            <a:schemeClr val="tx1"/>
                          </a:solidFill>
                          <a:latin typeface="GillSans" pitchFamily="34" charset="0"/>
                        </a:defRPr>
                      </a:lvl4pPr>
                      <a:lvl5pPr marL="2057400" indent="-228600">
                        <a:spcBef>
                          <a:spcPct val="20000"/>
                        </a:spcBef>
                        <a:tabLst>
                          <a:tab pos="241300" algn="l"/>
                        </a:tabLst>
                        <a:defRPr>
                          <a:solidFill>
                            <a:schemeClr val="tx1"/>
                          </a:solidFill>
                          <a:latin typeface="GillSans" pitchFamily="34" charset="0"/>
                        </a:defRPr>
                      </a:lvl5pPr>
                      <a:lvl6pPr marL="2514600" indent="-228600" eaLnBrk="0" fontAlgn="base" hangingPunct="0">
                        <a:spcBef>
                          <a:spcPct val="20000"/>
                        </a:spcBef>
                        <a:spcAft>
                          <a:spcPct val="0"/>
                        </a:spcAft>
                        <a:tabLst>
                          <a:tab pos="241300" algn="l"/>
                        </a:tabLst>
                        <a:defRPr>
                          <a:solidFill>
                            <a:schemeClr val="tx1"/>
                          </a:solidFill>
                          <a:latin typeface="GillSans" pitchFamily="34" charset="0"/>
                        </a:defRPr>
                      </a:lvl6pPr>
                      <a:lvl7pPr marL="2971800" indent="-228600" eaLnBrk="0" fontAlgn="base" hangingPunct="0">
                        <a:spcBef>
                          <a:spcPct val="20000"/>
                        </a:spcBef>
                        <a:spcAft>
                          <a:spcPct val="0"/>
                        </a:spcAft>
                        <a:tabLst>
                          <a:tab pos="241300" algn="l"/>
                        </a:tabLst>
                        <a:defRPr>
                          <a:solidFill>
                            <a:schemeClr val="tx1"/>
                          </a:solidFill>
                          <a:latin typeface="GillSans" pitchFamily="34" charset="0"/>
                        </a:defRPr>
                      </a:lvl7pPr>
                      <a:lvl8pPr marL="3429000" indent="-228600" eaLnBrk="0" fontAlgn="base" hangingPunct="0">
                        <a:spcBef>
                          <a:spcPct val="20000"/>
                        </a:spcBef>
                        <a:spcAft>
                          <a:spcPct val="0"/>
                        </a:spcAft>
                        <a:tabLst>
                          <a:tab pos="241300" algn="l"/>
                        </a:tabLst>
                        <a:defRPr>
                          <a:solidFill>
                            <a:schemeClr val="tx1"/>
                          </a:solidFill>
                          <a:latin typeface="GillSans" pitchFamily="34" charset="0"/>
                        </a:defRPr>
                      </a:lvl8pPr>
                      <a:lvl9pPr marL="3886200" indent="-228600" eaLnBrk="0" fontAlgn="base" hangingPunct="0">
                        <a:spcBef>
                          <a:spcPct val="20000"/>
                        </a:spcBef>
                        <a:spcAft>
                          <a:spcPct val="0"/>
                        </a:spcAft>
                        <a:tabLst>
                          <a:tab pos="241300" algn="l"/>
                        </a:tabLs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Child health community interventions: infant and young child feeding, treatment of diarrhea and pneumonia, immunization, and home water treatment</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018833">
                <a:tc rowSpan="2">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800" kern="1200" dirty="0" smtClean="0">
                          <a:solidFill>
                            <a:schemeClr val="tx1"/>
                          </a:solidFill>
                          <a:latin typeface="Gill Sans MT" pitchFamily="34" charset="0"/>
                          <a:ea typeface="Calibri" pitchFamily="34" charset="0"/>
                          <a:cs typeface="Calibri" pitchFamily="34" charset="0"/>
                        </a:rPr>
                        <a:t>Operational Research, </a:t>
                      </a:r>
                      <a:r>
                        <a:rPr lang="en-US" altLang="en-US" sz="1800" kern="1200" dirty="0" err="1" smtClean="0">
                          <a:solidFill>
                            <a:schemeClr val="tx1"/>
                          </a:solidFill>
                          <a:latin typeface="Gill Sans MT" pitchFamily="34" charset="0"/>
                          <a:ea typeface="Calibri" pitchFamily="34" charset="0"/>
                          <a:cs typeface="Calibri" pitchFamily="34" charset="0"/>
                        </a:rPr>
                        <a:t>CommCare</a:t>
                      </a:r>
                      <a:endParaRPr lang="en-US" altLang="en-US" sz="1800" kern="1200" dirty="0" smtClean="0">
                        <a:solidFill>
                          <a:schemeClr val="tx1"/>
                        </a:solidFill>
                        <a:latin typeface="Gill Sans MT" pitchFamily="34" charset="0"/>
                        <a:ea typeface="Calibri" pitchFamily="34" charset="0"/>
                        <a:cs typeface="Calibri" pitchFamily="34" charset="0"/>
                      </a:endParaRP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marL="250825" indent="-182563">
                        <a:spcBef>
                          <a:spcPct val="20000"/>
                        </a:spcBef>
                        <a:tabLst>
                          <a:tab pos="241300" algn="l"/>
                        </a:tabLst>
                        <a:defRPr sz="2800">
                          <a:solidFill>
                            <a:schemeClr val="tx1"/>
                          </a:solidFill>
                          <a:latin typeface="GillSans" pitchFamily="34" charset="0"/>
                        </a:defRPr>
                      </a:lvl1pPr>
                      <a:lvl2pPr marL="742950" indent="-285750">
                        <a:spcBef>
                          <a:spcPct val="20000"/>
                        </a:spcBef>
                        <a:tabLst>
                          <a:tab pos="241300" algn="l"/>
                        </a:tabLst>
                        <a:defRPr sz="2400">
                          <a:solidFill>
                            <a:schemeClr val="tx1"/>
                          </a:solidFill>
                          <a:latin typeface="GillSans" pitchFamily="34" charset="0"/>
                        </a:defRPr>
                      </a:lvl2pPr>
                      <a:lvl3pPr marL="1143000" indent="-228600">
                        <a:spcBef>
                          <a:spcPct val="20000"/>
                        </a:spcBef>
                        <a:tabLst>
                          <a:tab pos="241300" algn="l"/>
                        </a:tabLst>
                        <a:defRPr sz="2000">
                          <a:solidFill>
                            <a:schemeClr val="tx1"/>
                          </a:solidFill>
                          <a:latin typeface="GillSans" pitchFamily="34" charset="0"/>
                        </a:defRPr>
                      </a:lvl3pPr>
                      <a:lvl4pPr marL="1600200" indent="-228600">
                        <a:spcBef>
                          <a:spcPct val="20000"/>
                        </a:spcBef>
                        <a:tabLst>
                          <a:tab pos="241300" algn="l"/>
                        </a:tabLst>
                        <a:defRPr>
                          <a:solidFill>
                            <a:schemeClr val="tx1"/>
                          </a:solidFill>
                          <a:latin typeface="GillSans" pitchFamily="34" charset="0"/>
                        </a:defRPr>
                      </a:lvl4pPr>
                      <a:lvl5pPr marL="2057400" indent="-228600">
                        <a:spcBef>
                          <a:spcPct val="20000"/>
                        </a:spcBef>
                        <a:tabLst>
                          <a:tab pos="241300" algn="l"/>
                        </a:tabLst>
                        <a:defRPr>
                          <a:solidFill>
                            <a:schemeClr val="tx1"/>
                          </a:solidFill>
                          <a:latin typeface="GillSans" pitchFamily="34" charset="0"/>
                        </a:defRPr>
                      </a:lvl5pPr>
                      <a:lvl6pPr marL="2514600" indent="-228600" eaLnBrk="0" fontAlgn="base" hangingPunct="0">
                        <a:spcBef>
                          <a:spcPct val="20000"/>
                        </a:spcBef>
                        <a:spcAft>
                          <a:spcPct val="0"/>
                        </a:spcAft>
                        <a:tabLst>
                          <a:tab pos="241300" algn="l"/>
                        </a:tabLst>
                        <a:defRPr>
                          <a:solidFill>
                            <a:schemeClr val="tx1"/>
                          </a:solidFill>
                          <a:latin typeface="GillSans" pitchFamily="34" charset="0"/>
                        </a:defRPr>
                      </a:lvl6pPr>
                      <a:lvl7pPr marL="2971800" indent="-228600" eaLnBrk="0" fontAlgn="base" hangingPunct="0">
                        <a:spcBef>
                          <a:spcPct val="20000"/>
                        </a:spcBef>
                        <a:spcAft>
                          <a:spcPct val="0"/>
                        </a:spcAft>
                        <a:tabLst>
                          <a:tab pos="241300" algn="l"/>
                        </a:tabLst>
                        <a:defRPr>
                          <a:solidFill>
                            <a:schemeClr val="tx1"/>
                          </a:solidFill>
                          <a:latin typeface="GillSans" pitchFamily="34" charset="0"/>
                        </a:defRPr>
                      </a:lvl7pPr>
                      <a:lvl8pPr marL="3429000" indent="-228600" eaLnBrk="0" fontAlgn="base" hangingPunct="0">
                        <a:spcBef>
                          <a:spcPct val="20000"/>
                        </a:spcBef>
                        <a:spcAft>
                          <a:spcPct val="0"/>
                        </a:spcAft>
                        <a:tabLst>
                          <a:tab pos="241300" algn="l"/>
                        </a:tabLst>
                        <a:defRPr>
                          <a:solidFill>
                            <a:schemeClr val="tx1"/>
                          </a:solidFill>
                          <a:latin typeface="GillSans" pitchFamily="34" charset="0"/>
                        </a:defRPr>
                      </a:lvl8pPr>
                      <a:lvl9pPr marL="3886200" indent="-228600" eaLnBrk="0" fontAlgn="base" hangingPunct="0">
                        <a:spcBef>
                          <a:spcPct val="20000"/>
                        </a:spcBef>
                        <a:spcAft>
                          <a:spcPct val="0"/>
                        </a:spcAft>
                        <a:tabLst>
                          <a:tab pos="241300" algn="l"/>
                        </a:tabLs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Mobile phone counseling application for CHWs to counsel pregnant women on antenatal and postnatal care, birth preparedness, newborn care preparedness, and benefits of facility deliveries</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smtClean="0">
                          <a:ln>
                            <a:noFill/>
                          </a:ln>
                          <a:solidFill>
                            <a:schemeClr val="tx1"/>
                          </a:solidFill>
                          <a:effectLst/>
                          <a:latin typeface="+mn-lt"/>
                          <a:ea typeface="Franklin Gothic Medium Cond" pitchFamily="34" charset="0"/>
                          <a:cs typeface="Franklin Gothic Medium Cond" pitchFamily="34"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18035">
                <a:tc vMerge="1">
                  <a:txBody>
                    <a:bodyPr/>
                    <a:lstStyle/>
                    <a:p>
                      <a:endParaRPr lang="en-US"/>
                    </a:p>
                  </a:txBody>
                  <a:tcPr/>
                </a:tc>
                <a:tc>
                  <a:txBody>
                    <a:bodyPr/>
                    <a:lstStyle>
                      <a:lvl1pPr marL="250825" indent="-182563">
                        <a:spcBef>
                          <a:spcPct val="20000"/>
                        </a:spcBef>
                        <a:tabLst>
                          <a:tab pos="241300" algn="l"/>
                        </a:tabLst>
                        <a:defRPr sz="2800">
                          <a:solidFill>
                            <a:schemeClr val="tx1"/>
                          </a:solidFill>
                          <a:latin typeface="GillSans" pitchFamily="34" charset="0"/>
                        </a:defRPr>
                      </a:lvl1pPr>
                      <a:lvl2pPr marL="742950" indent="-285750">
                        <a:spcBef>
                          <a:spcPct val="20000"/>
                        </a:spcBef>
                        <a:tabLst>
                          <a:tab pos="241300" algn="l"/>
                        </a:tabLst>
                        <a:defRPr sz="2400">
                          <a:solidFill>
                            <a:schemeClr val="tx1"/>
                          </a:solidFill>
                          <a:latin typeface="GillSans" pitchFamily="34" charset="0"/>
                        </a:defRPr>
                      </a:lvl2pPr>
                      <a:lvl3pPr marL="1143000" indent="-228600">
                        <a:spcBef>
                          <a:spcPct val="20000"/>
                        </a:spcBef>
                        <a:tabLst>
                          <a:tab pos="241300" algn="l"/>
                        </a:tabLst>
                        <a:defRPr sz="2000">
                          <a:solidFill>
                            <a:schemeClr val="tx1"/>
                          </a:solidFill>
                          <a:latin typeface="GillSans" pitchFamily="34" charset="0"/>
                        </a:defRPr>
                      </a:lvl3pPr>
                      <a:lvl4pPr marL="1600200" indent="-228600">
                        <a:spcBef>
                          <a:spcPct val="20000"/>
                        </a:spcBef>
                        <a:tabLst>
                          <a:tab pos="241300" algn="l"/>
                        </a:tabLst>
                        <a:defRPr>
                          <a:solidFill>
                            <a:schemeClr val="tx1"/>
                          </a:solidFill>
                          <a:latin typeface="GillSans" pitchFamily="34" charset="0"/>
                        </a:defRPr>
                      </a:lvl4pPr>
                      <a:lvl5pPr marL="2057400" indent="-228600">
                        <a:spcBef>
                          <a:spcPct val="20000"/>
                        </a:spcBef>
                        <a:tabLst>
                          <a:tab pos="241300" algn="l"/>
                        </a:tabLst>
                        <a:defRPr>
                          <a:solidFill>
                            <a:schemeClr val="tx1"/>
                          </a:solidFill>
                          <a:latin typeface="GillSans" pitchFamily="34" charset="0"/>
                        </a:defRPr>
                      </a:lvl5pPr>
                      <a:lvl6pPr marL="2514600" indent="-228600" eaLnBrk="0" fontAlgn="base" hangingPunct="0">
                        <a:spcBef>
                          <a:spcPct val="20000"/>
                        </a:spcBef>
                        <a:spcAft>
                          <a:spcPct val="0"/>
                        </a:spcAft>
                        <a:tabLst>
                          <a:tab pos="241300" algn="l"/>
                        </a:tabLst>
                        <a:defRPr>
                          <a:solidFill>
                            <a:schemeClr val="tx1"/>
                          </a:solidFill>
                          <a:latin typeface="GillSans" pitchFamily="34" charset="0"/>
                        </a:defRPr>
                      </a:lvl6pPr>
                      <a:lvl7pPr marL="2971800" indent="-228600" eaLnBrk="0" fontAlgn="base" hangingPunct="0">
                        <a:spcBef>
                          <a:spcPct val="20000"/>
                        </a:spcBef>
                        <a:spcAft>
                          <a:spcPct val="0"/>
                        </a:spcAft>
                        <a:tabLst>
                          <a:tab pos="241300" algn="l"/>
                        </a:tabLst>
                        <a:defRPr>
                          <a:solidFill>
                            <a:schemeClr val="tx1"/>
                          </a:solidFill>
                          <a:latin typeface="GillSans" pitchFamily="34" charset="0"/>
                        </a:defRPr>
                      </a:lvl7pPr>
                      <a:lvl8pPr marL="3429000" indent="-228600" eaLnBrk="0" fontAlgn="base" hangingPunct="0">
                        <a:spcBef>
                          <a:spcPct val="20000"/>
                        </a:spcBef>
                        <a:spcAft>
                          <a:spcPct val="0"/>
                        </a:spcAft>
                        <a:tabLst>
                          <a:tab pos="241300" algn="l"/>
                        </a:tabLst>
                        <a:defRPr>
                          <a:solidFill>
                            <a:schemeClr val="tx1"/>
                          </a:solidFill>
                          <a:latin typeface="GillSans" pitchFamily="34" charset="0"/>
                        </a:defRPr>
                      </a:lvl8pPr>
                      <a:lvl9pPr marL="3886200" indent="-228600" eaLnBrk="0" fontAlgn="base" hangingPunct="0">
                        <a:spcBef>
                          <a:spcPct val="20000"/>
                        </a:spcBef>
                        <a:spcAft>
                          <a:spcPct val="0"/>
                        </a:spcAft>
                        <a:tabLst>
                          <a:tab pos="241300" algn="l"/>
                        </a:tabLs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lang="en-US" altLang="en-US" sz="1400" kern="1200" dirty="0" smtClean="0">
                          <a:solidFill>
                            <a:schemeClr val="tx1"/>
                          </a:solidFill>
                          <a:latin typeface="Gill Sans MT" pitchFamily="34" charset="0"/>
                          <a:ea typeface="Calibri" pitchFamily="34" charset="0"/>
                          <a:cs typeface="Calibri" pitchFamily="34" charset="0"/>
                        </a:rPr>
                        <a:t>Mobile phone referral application to help CHWs link women in labor to a skilled provider at the nearest facility</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X</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GillSans" pitchFamily="34" charset="0"/>
                        </a:defRPr>
                      </a:lvl1pPr>
                      <a:lvl2pPr marL="742950" indent="-285750">
                        <a:spcBef>
                          <a:spcPct val="20000"/>
                        </a:spcBef>
                        <a:defRPr sz="2400">
                          <a:solidFill>
                            <a:schemeClr val="tx1"/>
                          </a:solidFill>
                          <a:latin typeface="GillSans" pitchFamily="34" charset="0"/>
                        </a:defRPr>
                      </a:lvl2pPr>
                      <a:lvl3pPr marL="1143000" indent="-228600">
                        <a:spcBef>
                          <a:spcPct val="20000"/>
                        </a:spcBef>
                        <a:defRPr sz="2000">
                          <a:solidFill>
                            <a:schemeClr val="tx1"/>
                          </a:solidFill>
                          <a:latin typeface="GillSans" pitchFamily="34" charset="0"/>
                        </a:defRPr>
                      </a:lvl3pPr>
                      <a:lvl4pPr marL="1600200" indent="-228600">
                        <a:spcBef>
                          <a:spcPct val="20000"/>
                        </a:spcBef>
                        <a:defRPr>
                          <a:solidFill>
                            <a:schemeClr val="tx1"/>
                          </a:solidFill>
                          <a:latin typeface="GillSans" pitchFamily="34" charset="0"/>
                        </a:defRPr>
                      </a:lvl4pPr>
                      <a:lvl5pPr marL="2057400" indent="-228600">
                        <a:spcBef>
                          <a:spcPct val="20000"/>
                        </a:spcBef>
                        <a:defRPr>
                          <a:solidFill>
                            <a:schemeClr val="tx1"/>
                          </a:solidFill>
                          <a:latin typeface="GillSans" pitchFamily="34" charset="0"/>
                        </a:defRPr>
                      </a:lvl5pPr>
                      <a:lvl6pPr marL="2514600" indent="-228600" eaLnBrk="0" fontAlgn="base" hangingPunct="0">
                        <a:spcBef>
                          <a:spcPct val="20000"/>
                        </a:spcBef>
                        <a:spcAft>
                          <a:spcPct val="0"/>
                        </a:spcAft>
                        <a:defRPr>
                          <a:solidFill>
                            <a:schemeClr val="tx1"/>
                          </a:solidFill>
                          <a:latin typeface="GillSans" pitchFamily="34" charset="0"/>
                        </a:defRPr>
                      </a:lvl6pPr>
                      <a:lvl7pPr marL="2971800" indent="-228600" eaLnBrk="0" fontAlgn="base" hangingPunct="0">
                        <a:spcBef>
                          <a:spcPct val="20000"/>
                        </a:spcBef>
                        <a:spcAft>
                          <a:spcPct val="0"/>
                        </a:spcAft>
                        <a:defRPr>
                          <a:solidFill>
                            <a:schemeClr val="tx1"/>
                          </a:solidFill>
                          <a:latin typeface="GillSans" pitchFamily="34" charset="0"/>
                        </a:defRPr>
                      </a:lvl7pPr>
                      <a:lvl8pPr marL="3429000" indent="-228600" eaLnBrk="0" fontAlgn="base" hangingPunct="0">
                        <a:spcBef>
                          <a:spcPct val="20000"/>
                        </a:spcBef>
                        <a:spcAft>
                          <a:spcPct val="0"/>
                        </a:spcAft>
                        <a:defRPr>
                          <a:solidFill>
                            <a:schemeClr val="tx1"/>
                          </a:solidFill>
                          <a:latin typeface="GillSans" pitchFamily="34" charset="0"/>
                        </a:defRPr>
                      </a:lvl8pPr>
                      <a:lvl9pPr marL="3886200" indent="-228600" eaLnBrk="0" fontAlgn="base" hangingPunct="0">
                        <a:spcBef>
                          <a:spcPct val="20000"/>
                        </a:spcBef>
                        <a:spcAft>
                          <a:spcPct val="0"/>
                        </a:spcAft>
                        <a:defRPr>
                          <a:solidFill>
                            <a:schemeClr val="tx1"/>
                          </a:solidFill>
                          <a:latin typeface="GillSans" pitchFamily="34" charset="0"/>
                        </a:defRPr>
                      </a:lvl9pPr>
                    </a:lstStyle>
                    <a:p>
                      <a:pPr marL="100013" marR="0" lvl="0" indent="0" algn="ctr" defTabSz="914400" rtl="0" eaLnBrk="1" fontAlgn="base" latinLnBrk="0" hangingPunct="1">
                        <a:lnSpc>
                          <a:spcPct val="115000"/>
                        </a:lnSpc>
                        <a:spcBef>
                          <a:spcPts val="50"/>
                        </a:spcBef>
                        <a:spcAft>
                          <a:spcPct val="0"/>
                        </a:spcAft>
                        <a:buClrTx/>
                        <a:buSzTx/>
                        <a:buFontTx/>
                        <a:buNone/>
                        <a:tabLst/>
                      </a:pPr>
                      <a:r>
                        <a:rPr kumimoji="0" lang="en-US" altLang="en-US" sz="1600" b="0" i="0" u="none" strike="noStrike" kern="1200" cap="none" normalizeH="0" baseline="0" dirty="0" smtClean="0">
                          <a:ln>
                            <a:noFill/>
                          </a:ln>
                          <a:solidFill>
                            <a:schemeClr val="tx1"/>
                          </a:solidFill>
                          <a:effectLst/>
                          <a:latin typeface="+mn-lt"/>
                          <a:ea typeface="Franklin Gothic Medium Cond" pitchFamily="34" charset="0"/>
                          <a:cs typeface="Franklin Gothic Medium Cond" pitchFamily="34" charset="0"/>
                        </a:rPr>
                        <a:t> </a:t>
                      </a:r>
                    </a:p>
                  </a:txBody>
                  <a:tcPr marL="0" marR="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25376950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45226" y="787573"/>
            <a:ext cx="7965374"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a:latin typeface="Gill Sans MT" pitchFamily="34" charset="0"/>
              </a:rPr>
              <a:t>Results</a:t>
            </a:r>
          </a:p>
        </p:txBody>
      </p:sp>
      <p:pic>
        <p:nvPicPr>
          <p:cNvPr id="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107" y="1310736"/>
            <a:ext cx="8075612" cy="476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val 1"/>
          <p:cNvSpPr/>
          <p:nvPr/>
        </p:nvSpPr>
        <p:spPr>
          <a:xfrm>
            <a:off x="1143000" y="1905000"/>
            <a:ext cx="457200" cy="2743200"/>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3048000" y="1905000"/>
            <a:ext cx="457200" cy="2740891"/>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514108" y="1905000"/>
            <a:ext cx="429491" cy="2740891"/>
          </a:xfrm>
          <a:prstGeom prst="ellipse">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Connector 4"/>
          <p:cNvCxnSpPr/>
          <p:nvPr/>
        </p:nvCxnSpPr>
        <p:spPr>
          <a:xfrm flipH="1">
            <a:off x="1143000" y="4800600"/>
            <a:ext cx="457200" cy="457200"/>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2895600" y="4874491"/>
            <a:ext cx="609600" cy="611909"/>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4800600" y="4844473"/>
            <a:ext cx="1156853" cy="1099127"/>
          </a:xfrm>
          <a:prstGeom prst="line">
            <a:avLst/>
          </a:prstGeom>
          <a:ln w="5715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56043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04" y="3041"/>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383958" y="743877"/>
            <a:ext cx="8354394"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r>
              <a:rPr lang="en-US" altLang="en-US" sz="3200" b="1" dirty="0" smtClean="0">
                <a:latin typeface="Gill Sans MT" pitchFamily="34" charset="0"/>
              </a:rPr>
              <a:t>Facility Delivery</a:t>
            </a:r>
          </a:p>
          <a:p>
            <a:pPr>
              <a:spcBef>
                <a:spcPct val="50000"/>
              </a:spcBef>
            </a:pPr>
            <a:endParaRPr lang="en-US" altLang="en-US" sz="3200" dirty="0">
              <a:solidFill>
                <a:srgbClr val="6B523F"/>
              </a:solidFill>
              <a:latin typeface="GillSans" charset="0"/>
            </a:endParaRPr>
          </a:p>
        </p:txBody>
      </p:sp>
      <p:grpSp>
        <p:nvGrpSpPr>
          <p:cNvPr id="4" name="Group 1"/>
          <p:cNvGrpSpPr>
            <a:grpSpLocks/>
          </p:cNvGrpSpPr>
          <p:nvPr/>
        </p:nvGrpSpPr>
        <p:grpSpPr bwMode="auto">
          <a:xfrm>
            <a:off x="346075" y="2259013"/>
            <a:ext cx="3827463" cy="3695700"/>
            <a:chOff x="1432" y="6837"/>
            <a:chExt cx="3189" cy="3079"/>
          </a:xfrm>
        </p:grpSpPr>
        <p:sp>
          <p:nvSpPr>
            <p:cNvPr id="5" name="Rectangle 14"/>
            <p:cNvSpPr>
              <a:spLocks/>
            </p:cNvSpPr>
            <p:nvPr/>
          </p:nvSpPr>
          <p:spPr bwMode="auto">
            <a:xfrm>
              <a:off x="1939" y="8445"/>
              <a:ext cx="381" cy="520"/>
            </a:xfrm>
            <a:prstGeom prst="rect">
              <a:avLst/>
            </a:prstGeom>
            <a:solidFill>
              <a:srgbClr val="007A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6" name="Rectangle 13"/>
            <p:cNvSpPr>
              <a:spLocks/>
            </p:cNvSpPr>
            <p:nvPr/>
          </p:nvSpPr>
          <p:spPr bwMode="auto">
            <a:xfrm>
              <a:off x="2366" y="8075"/>
              <a:ext cx="381" cy="890"/>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7" name="Rectangle 12"/>
            <p:cNvSpPr>
              <a:spLocks/>
            </p:cNvSpPr>
            <p:nvPr/>
          </p:nvSpPr>
          <p:spPr bwMode="auto">
            <a:xfrm>
              <a:off x="3307" y="8282"/>
              <a:ext cx="381" cy="683"/>
            </a:xfrm>
            <a:prstGeom prst="rect">
              <a:avLst/>
            </a:prstGeom>
            <a:solidFill>
              <a:srgbClr val="007A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8" name="Rectangle 11"/>
            <p:cNvSpPr>
              <a:spLocks/>
            </p:cNvSpPr>
            <p:nvPr/>
          </p:nvSpPr>
          <p:spPr bwMode="auto">
            <a:xfrm>
              <a:off x="3734" y="8253"/>
              <a:ext cx="379" cy="712"/>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9" name="Freeform 10"/>
            <p:cNvSpPr>
              <a:spLocks/>
            </p:cNvSpPr>
            <p:nvPr/>
          </p:nvSpPr>
          <p:spPr bwMode="auto">
            <a:xfrm>
              <a:off x="1660" y="8966"/>
              <a:ext cx="2734" cy="20"/>
            </a:xfrm>
            <a:custGeom>
              <a:avLst/>
              <a:gdLst>
                <a:gd name="T0" fmla="*/ 0 w 2734"/>
                <a:gd name="T1" fmla="*/ 0 h 20"/>
                <a:gd name="T2" fmla="*/ 2733 w 2734"/>
                <a:gd name="T3" fmla="*/ 0 h 20"/>
                <a:gd name="T4" fmla="*/ 0 60000 65536"/>
                <a:gd name="T5" fmla="*/ 0 60000 65536"/>
              </a:gdLst>
              <a:ahLst/>
              <a:cxnLst>
                <a:cxn ang="T4">
                  <a:pos x="T0" y="T1"/>
                </a:cxn>
                <a:cxn ang="T5">
                  <a:pos x="T2" y="T3"/>
                </a:cxn>
              </a:cxnLst>
              <a:rect l="0" t="0" r="r" b="b"/>
              <a:pathLst>
                <a:path w="2734" h="20">
                  <a:moveTo>
                    <a:pt x="0" y="0"/>
                  </a:moveTo>
                  <a:lnTo>
                    <a:pt x="2733" y="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Freeform 9"/>
            <p:cNvSpPr>
              <a:spLocks/>
            </p:cNvSpPr>
            <p:nvPr/>
          </p:nvSpPr>
          <p:spPr bwMode="auto">
            <a:xfrm>
              <a:off x="1660" y="8966"/>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1" name="Freeform 8"/>
            <p:cNvSpPr>
              <a:spLocks/>
            </p:cNvSpPr>
            <p:nvPr/>
          </p:nvSpPr>
          <p:spPr bwMode="auto">
            <a:xfrm>
              <a:off x="3026" y="8966"/>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2" name="Freeform 7"/>
            <p:cNvSpPr>
              <a:spLocks/>
            </p:cNvSpPr>
            <p:nvPr/>
          </p:nvSpPr>
          <p:spPr bwMode="auto">
            <a:xfrm>
              <a:off x="4394" y="8966"/>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3" name="Rectangle 6"/>
            <p:cNvSpPr>
              <a:spLocks/>
            </p:cNvSpPr>
            <p:nvPr/>
          </p:nvSpPr>
          <p:spPr bwMode="auto">
            <a:xfrm>
              <a:off x="2344" y="9566"/>
              <a:ext cx="100" cy="103"/>
            </a:xfrm>
            <a:prstGeom prst="rect">
              <a:avLst/>
            </a:prstGeom>
            <a:solidFill>
              <a:srgbClr val="007A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14" name="Rectangle 5"/>
            <p:cNvSpPr>
              <a:spLocks/>
            </p:cNvSpPr>
            <p:nvPr/>
          </p:nvSpPr>
          <p:spPr bwMode="auto">
            <a:xfrm>
              <a:off x="3278" y="9566"/>
              <a:ext cx="103" cy="103"/>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grpSp>
          <p:nvGrpSpPr>
            <p:cNvPr id="15" name="Group 2"/>
            <p:cNvGrpSpPr>
              <a:grpSpLocks/>
            </p:cNvGrpSpPr>
            <p:nvPr/>
          </p:nvGrpSpPr>
          <p:grpSpPr bwMode="auto">
            <a:xfrm>
              <a:off x="1440" y="6844"/>
              <a:ext cx="3174" cy="3064"/>
              <a:chOff x="1440" y="6844"/>
              <a:chExt cx="3174" cy="3064"/>
            </a:xfrm>
          </p:grpSpPr>
          <p:sp>
            <p:nvSpPr>
              <p:cNvPr id="16" name="Freeform 4"/>
              <p:cNvSpPr>
                <a:spLocks/>
              </p:cNvSpPr>
              <p:nvPr/>
            </p:nvSpPr>
            <p:spPr bwMode="auto">
              <a:xfrm>
                <a:off x="1440" y="6844"/>
                <a:ext cx="3174" cy="3064"/>
              </a:xfrm>
              <a:custGeom>
                <a:avLst/>
                <a:gdLst>
                  <a:gd name="T0" fmla="*/ 0 w 3174"/>
                  <a:gd name="T1" fmla="*/ 3065 h 3064"/>
                  <a:gd name="T2" fmla="*/ 3174 w 3174"/>
                  <a:gd name="T3" fmla="*/ 3065 h 3064"/>
                  <a:gd name="T4" fmla="*/ 3174 w 3174"/>
                  <a:gd name="T5" fmla="*/ 0 h 3064"/>
                  <a:gd name="T6" fmla="*/ 0 60000 65536"/>
                  <a:gd name="T7" fmla="*/ 0 60000 65536"/>
                  <a:gd name="T8" fmla="*/ 0 60000 65536"/>
                </a:gdLst>
                <a:ahLst/>
                <a:cxnLst>
                  <a:cxn ang="T6">
                    <a:pos x="T0" y="T1"/>
                  </a:cxn>
                  <a:cxn ang="T7">
                    <a:pos x="T2" y="T3"/>
                  </a:cxn>
                  <a:cxn ang="T8">
                    <a:pos x="T4" y="T5"/>
                  </a:cxn>
                </a:cxnLst>
                <a:rect l="0" t="0" r="r" b="b"/>
                <a:pathLst>
                  <a:path w="3174" h="3064">
                    <a:moveTo>
                      <a:pt x="0" y="3065"/>
                    </a:moveTo>
                    <a:lnTo>
                      <a:pt x="3174" y="3065"/>
                    </a:lnTo>
                    <a:lnTo>
                      <a:pt x="3174" y="0"/>
                    </a:lnTo>
                  </a:path>
                </a:pathLst>
              </a:custGeom>
              <a:noFill/>
              <a:ln w="9525">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7" name="Freeform 3"/>
              <p:cNvSpPr>
                <a:spLocks/>
              </p:cNvSpPr>
              <p:nvPr/>
            </p:nvSpPr>
            <p:spPr bwMode="auto">
              <a:xfrm>
                <a:off x="1440" y="6844"/>
                <a:ext cx="3174" cy="3064"/>
              </a:xfrm>
              <a:custGeom>
                <a:avLst/>
                <a:gdLst>
                  <a:gd name="T0" fmla="*/ 0 w 3174"/>
                  <a:gd name="T1" fmla="*/ 0 h 3064"/>
                  <a:gd name="T2" fmla="*/ 0 w 3174"/>
                  <a:gd name="T3" fmla="*/ 3065 h 3064"/>
                  <a:gd name="T4" fmla="*/ 0 60000 65536"/>
                  <a:gd name="T5" fmla="*/ 0 60000 65536"/>
                </a:gdLst>
                <a:ahLst/>
                <a:cxnLst>
                  <a:cxn ang="T4">
                    <a:pos x="T0" y="T1"/>
                  </a:cxn>
                  <a:cxn ang="T5">
                    <a:pos x="T2" y="T3"/>
                  </a:cxn>
                </a:cxnLst>
                <a:rect l="0" t="0" r="r" b="b"/>
                <a:pathLst>
                  <a:path w="3174" h="3064">
                    <a:moveTo>
                      <a:pt x="0" y="0"/>
                    </a:moveTo>
                    <a:lnTo>
                      <a:pt x="0" y="3065"/>
                    </a:lnTo>
                  </a:path>
                </a:pathLst>
              </a:custGeom>
              <a:noFill/>
              <a:ln w="9525">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grpSp>
        <p:nvGrpSpPr>
          <p:cNvPr id="18" name="Group 15"/>
          <p:cNvGrpSpPr>
            <a:grpSpLocks/>
          </p:cNvGrpSpPr>
          <p:nvPr/>
        </p:nvGrpSpPr>
        <p:grpSpPr bwMode="auto">
          <a:xfrm>
            <a:off x="4714875" y="2189163"/>
            <a:ext cx="3990975" cy="3773487"/>
            <a:chOff x="5212" y="-120"/>
            <a:chExt cx="3189" cy="3078"/>
          </a:xfrm>
        </p:grpSpPr>
        <p:sp>
          <p:nvSpPr>
            <p:cNvPr id="19" name="Freeform 27"/>
            <p:cNvSpPr>
              <a:spLocks/>
            </p:cNvSpPr>
            <p:nvPr/>
          </p:nvSpPr>
          <p:spPr bwMode="auto">
            <a:xfrm>
              <a:off x="5719" y="1977"/>
              <a:ext cx="381" cy="20"/>
            </a:xfrm>
            <a:custGeom>
              <a:avLst/>
              <a:gdLst>
                <a:gd name="T0" fmla="*/ 0 w 381"/>
                <a:gd name="T1" fmla="*/ 0 h 20"/>
                <a:gd name="T2" fmla="*/ 381 w 381"/>
                <a:gd name="T3" fmla="*/ 0 h 20"/>
                <a:gd name="T4" fmla="*/ 0 60000 65536"/>
                <a:gd name="T5" fmla="*/ 0 60000 65536"/>
              </a:gdLst>
              <a:ahLst/>
              <a:cxnLst>
                <a:cxn ang="T4">
                  <a:pos x="T0" y="T1"/>
                </a:cxn>
                <a:cxn ang="T5">
                  <a:pos x="T2" y="T3"/>
                </a:cxn>
              </a:cxnLst>
              <a:rect l="0" t="0" r="r" b="b"/>
              <a:pathLst>
                <a:path w="381" h="20">
                  <a:moveTo>
                    <a:pt x="0" y="0"/>
                  </a:moveTo>
                  <a:lnTo>
                    <a:pt x="381" y="0"/>
                  </a:lnTo>
                </a:path>
              </a:pathLst>
            </a:custGeom>
            <a:noFill/>
            <a:ln w="40894">
              <a:solidFill>
                <a:srgbClr val="007A9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 name="Rectangle 26"/>
            <p:cNvSpPr>
              <a:spLocks/>
            </p:cNvSpPr>
            <p:nvPr/>
          </p:nvSpPr>
          <p:spPr bwMode="auto">
            <a:xfrm>
              <a:off x="6146" y="945"/>
              <a:ext cx="381" cy="1063"/>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21" name="Rectangle 25"/>
            <p:cNvSpPr>
              <a:spLocks/>
            </p:cNvSpPr>
            <p:nvPr/>
          </p:nvSpPr>
          <p:spPr bwMode="auto">
            <a:xfrm>
              <a:off x="7514" y="1715"/>
              <a:ext cx="379" cy="292"/>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22" name="Freeform 24"/>
            <p:cNvSpPr>
              <a:spLocks/>
            </p:cNvSpPr>
            <p:nvPr/>
          </p:nvSpPr>
          <p:spPr bwMode="auto">
            <a:xfrm>
              <a:off x="5440" y="2008"/>
              <a:ext cx="2734" cy="20"/>
            </a:xfrm>
            <a:custGeom>
              <a:avLst/>
              <a:gdLst>
                <a:gd name="T0" fmla="*/ 0 w 2734"/>
                <a:gd name="T1" fmla="*/ 0 h 20"/>
                <a:gd name="T2" fmla="*/ 2733 w 2734"/>
                <a:gd name="T3" fmla="*/ 0 h 20"/>
                <a:gd name="T4" fmla="*/ 0 60000 65536"/>
                <a:gd name="T5" fmla="*/ 0 60000 65536"/>
              </a:gdLst>
              <a:ahLst/>
              <a:cxnLst>
                <a:cxn ang="T4">
                  <a:pos x="T0" y="T1"/>
                </a:cxn>
                <a:cxn ang="T5">
                  <a:pos x="T2" y="T3"/>
                </a:cxn>
              </a:cxnLst>
              <a:rect l="0" t="0" r="r" b="b"/>
              <a:pathLst>
                <a:path w="2734" h="20">
                  <a:moveTo>
                    <a:pt x="0" y="0"/>
                  </a:moveTo>
                  <a:lnTo>
                    <a:pt x="2733" y="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 name="Freeform 23"/>
            <p:cNvSpPr>
              <a:spLocks/>
            </p:cNvSpPr>
            <p:nvPr/>
          </p:nvSpPr>
          <p:spPr bwMode="auto">
            <a:xfrm>
              <a:off x="5440" y="2008"/>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4" name="Freeform 22"/>
            <p:cNvSpPr>
              <a:spLocks/>
            </p:cNvSpPr>
            <p:nvPr/>
          </p:nvSpPr>
          <p:spPr bwMode="auto">
            <a:xfrm>
              <a:off x="6806" y="2008"/>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5" name="Freeform 21"/>
            <p:cNvSpPr>
              <a:spLocks/>
            </p:cNvSpPr>
            <p:nvPr/>
          </p:nvSpPr>
          <p:spPr bwMode="auto">
            <a:xfrm>
              <a:off x="8174" y="2008"/>
              <a:ext cx="20" cy="60"/>
            </a:xfrm>
            <a:custGeom>
              <a:avLst/>
              <a:gdLst>
                <a:gd name="T0" fmla="*/ 0 w 20"/>
                <a:gd name="T1" fmla="*/ 0 h 60"/>
                <a:gd name="T2" fmla="*/ 0 w 20"/>
                <a:gd name="T3" fmla="*/ 60 h 60"/>
                <a:gd name="T4" fmla="*/ 0 60000 65536"/>
                <a:gd name="T5" fmla="*/ 0 60000 65536"/>
              </a:gdLst>
              <a:ahLst/>
              <a:cxnLst>
                <a:cxn ang="T4">
                  <a:pos x="T0" y="T1"/>
                </a:cxn>
                <a:cxn ang="T5">
                  <a:pos x="T2" y="T3"/>
                </a:cxn>
              </a:cxnLst>
              <a:rect l="0" t="0" r="r" b="b"/>
              <a:pathLst>
                <a:path w="20" h="60">
                  <a:moveTo>
                    <a:pt x="0" y="0"/>
                  </a:moveTo>
                  <a:lnTo>
                    <a:pt x="0" y="60"/>
                  </a:lnTo>
                </a:path>
              </a:pathLst>
            </a:custGeom>
            <a:noFill/>
            <a:ln w="9144">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 name="Rectangle 20"/>
            <p:cNvSpPr>
              <a:spLocks/>
            </p:cNvSpPr>
            <p:nvPr/>
          </p:nvSpPr>
          <p:spPr bwMode="auto">
            <a:xfrm>
              <a:off x="6124" y="2608"/>
              <a:ext cx="100" cy="103"/>
            </a:xfrm>
            <a:prstGeom prst="rect">
              <a:avLst/>
            </a:prstGeom>
            <a:solidFill>
              <a:srgbClr val="007A9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sp>
          <p:nvSpPr>
            <p:cNvPr id="27" name="Rectangle 19"/>
            <p:cNvSpPr>
              <a:spLocks/>
            </p:cNvSpPr>
            <p:nvPr/>
          </p:nvSpPr>
          <p:spPr bwMode="auto">
            <a:xfrm>
              <a:off x="7058" y="2608"/>
              <a:ext cx="103" cy="103"/>
            </a:xfrm>
            <a:prstGeom prst="rect">
              <a:avLst/>
            </a:prstGeom>
            <a:solidFill>
              <a:srgbClr val="F39B3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endParaRPr lang="en-US" altLang="en-US"/>
            </a:p>
          </p:txBody>
        </p:sp>
        <p:grpSp>
          <p:nvGrpSpPr>
            <p:cNvPr id="28" name="Group 16"/>
            <p:cNvGrpSpPr>
              <a:grpSpLocks/>
            </p:cNvGrpSpPr>
            <p:nvPr/>
          </p:nvGrpSpPr>
          <p:grpSpPr bwMode="auto">
            <a:xfrm>
              <a:off x="5220" y="-113"/>
              <a:ext cx="3174" cy="3064"/>
              <a:chOff x="5220" y="-113"/>
              <a:chExt cx="3174" cy="3064"/>
            </a:xfrm>
          </p:grpSpPr>
          <p:sp>
            <p:nvSpPr>
              <p:cNvPr id="29" name="Freeform 18"/>
              <p:cNvSpPr>
                <a:spLocks/>
              </p:cNvSpPr>
              <p:nvPr/>
            </p:nvSpPr>
            <p:spPr bwMode="auto">
              <a:xfrm>
                <a:off x="5220" y="-113"/>
                <a:ext cx="3174" cy="3064"/>
              </a:xfrm>
              <a:custGeom>
                <a:avLst/>
                <a:gdLst>
                  <a:gd name="T0" fmla="*/ 0 w 3174"/>
                  <a:gd name="T1" fmla="*/ 3065 h 3064"/>
                  <a:gd name="T2" fmla="*/ 3174 w 3174"/>
                  <a:gd name="T3" fmla="*/ 3065 h 3064"/>
                  <a:gd name="T4" fmla="*/ 3174 w 3174"/>
                  <a:gd name="T5" fmla="*/ 0 h 3064"/>
                  <a:gd name="T6" fmla="*/ 0 60000 65536"/>
                  <a:gd name="T7" fmla="*/ 0 60000 65536"/>
                  <a:gd name="T8" fmla="*/ 0 60000 65536"/>
                </a:gdLst>
                <a:ahLst/>
                <a:cxnLst>
                  <a:cxn ang="T6">
                    <a:pos x="T0" y="T1"/>
                  </a:cxn>
                  <a:cxn ang="T7">
                    <a:pos x="T2" y="T3"/>
                  </a:cxn>
                  <a:cxn ang="T8">
                    <a:pos x="T4" y="T5"/>
                  </a:cxn>
                </a:cxnLst>
                <a:rect l="0" t="0" r="r" b="b"/>
                <a:pathLst>
                  <a:path w="3174" h="3064">
                    <a:moveTo>
                      <a:pt x="0" y="3065"/>
                    </a:moveTo>
                    <a:lnTo>
                      <a:pt x="3174" y="3065"/>
                    </a:lnTo>
                    <a:lnTo>
                      <a:pt x="3174" y="0"/>
                    </a:lnTo>
                  </a:path>
                </a:pathLst>
              </a:custGeom>
              <a:noFill/>
              <a:ln w="9525">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0" name="Freeform 17"/>
              <p:cNvSpPr>
                <a:spLocks/>
              </p:cNvSpPr>
              <p:nvPr/>
            </p:nvSpPr>
            <p:spPr bwMode="auto">
              <a:xfrm>
                <a:off x="5220" y="-113"/>
                <a:ext cx="3174" cy="3064"/>
              </a:xfrm>
              <a:custGeom>
                <a:avLst/>
                <a:gdLst>
                  <a:gd name="T0" fmla="*/ 0 w 3174"/>
                  <a:gd name="T1" fmla="*/ 0 h 3064"/>
                  <a:gd name="T2" fmla="*/ 0 w 3174"/>
                  <a:gd name="T3" fmla="*/ 3065 h 3064"/>
                  <a:gd name="T4" fmla="*/ 0 60000 65536"/>
                  <a:gd name="T5" fmla="*/ 0 60000 65536"/>
                </a:gdLst>
                <a:ahLst/>
                <a:cxnLst>
                  <a:cxn ang="T4">
                    <a:pos x="T0" y="T1"/>
                  </a:cxn>
                  <a:cxn ang="T5">
                    <a:pos x="T2" y="T3"/>
                  </a:cxn>
                </a:cxnLst>
                <a:rect l="0" t="0" r="r" b="b"/>
                <a:pathLst>
                  <a:path w="3174" h="3064">
                    <a:moveTo>
                      <a:pt x="0" y="0"/>
                    </a:moveTo>
                    <a:lnTo>
                      <a:pt x="0" y="3065"/>
                    </a:lnTo>
                  </a:path>
                </a:pathLst>
              </a:custGeom>
              <a:noFill/>
              <a:ln w="9525">
                <a:solidFill>
                  <a:srgbClr val="858585"/>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grpSp>
      </p:grpSp>
      <p:sp>
        <p:nvSpPr>
          <p:cNvPr id="31" name="Rectangle 30"/>
          <p:cNvSpPr/>
          <p:nvPr/>
        </p:nvSpPr>
        <p:spPr>
          <a:xfrm>
            <a:off x="449263" y="2308225"/>
            <a:ext cx="3716337" cy="708025"/>
          </a:xfrm>
          <a:prstGeom prst="rect">
            <a:avLst/>
          </a:prstGeom>
        </p:spPr>
        <p:txBody>
          <a:bodyPr>
            <a:spAutoFit/>
          </a:bodyPr>
          <a:lstStyle/>
          <a:p>
            <a:pPr algn="ctr">
              <a:tabLst>
                <a:tab pos="838200" algn="l"/>
              </a:tabLst>
              <a:defRPr/>
            </a:pPr>
            <a:r>
              <a:rPr lang="en-US" altLang="en-US" sz="2000" dirty="0">
                <a:solidFill>
                  <a:srgbClr val="000000"/>
                </a:solidFill>
                <a:latin typeface="+mn-lt"/>
                <a:ea typeface="Times New Roman" pitchFamily="18" charset="0"/>
                <a:cs typeface="Franklin Gothic Medium Cond" pitchFamily="34" charset="0"/>
              </a:rPr>
              <a:t>Delivery in Facility by Doctor, Nurse or Midwife</a:t>
            </a:r>
            <a:endParaRPr lang="en-US" altLang="en-US" sz="2000" dirty="0">
              <a:solidFill>
                <a:srgbClr val="000000"/>
              </a:solidFill>
              <a:latin typeface="+mn-lt"/>
            </a:endParaRPr>
          </a:p>
        </p:txBody>
      </p:sp>
      <p:sp>
        <p:nvSpPr>
          <p:cNvPr id="32" name="Rectangle 31"/>
          <p:cNvSpPr/>
          <p:nvPr/>
        </p:nvSpPr>
        <p:spPr>
          <a:xfrm>
            <a:off x="4729163" y="2278063"/>
            <a:ext cx="4013200" cy="708025"/>
          </a:xfrm>
          <a:prstGeom prst="rect">
            <a:avLst/>
          </a:prstGeom>
        </p:spPr>
        <p:txBody>
          <a:bodyPr>
            <a:spAutoFit/>
          </a:bodyPr>
          <a:lstStyle/>
          <a:p>
            <a:pPr algn="ctr">
              <a:tabLst>
                <a:tab pos="838200" algn="l"/>
              </a:tabLst>
              <a:defRPr/>
            </a:pPr>
            <a:r>
              <a:rPr lang="en-US" altLang="en-US" sz="2000" dirty="0">
                <a:solidFill>
                  <a:srgbClr val="000000"/>
                </a:solidFill>
                <a:latin typeface="+mn-lt"/>
                <a:ea typeface="Times New Roman" pitchFamily="18" charset="0"/>
                <a:cs typeface="Franklin Gothic Medium Cond" pitchFamily="34" charset="0"/>
              </a:rPr>
              <a:t>Coordinated with Facility for</a:t>
            </a:r>
            <a:r>
              <a:rPr lang="en-US" altLang="en-US" sz="2000" dirty="0">
                <a:solidFill>
                  <a:srgbClr val="000000"/>
                </a:solidFill>
                <a:latin typeface="+mn-lt"/>
              </a:rPr>
              <a:t> </a:t>
            </a:r>
            <a:r>
              <a:rPr lang="en-US" altLang="en-US" sz="2000" dirty="0">
                <a:solidFill>
                  <a:srgbClr val="000000"/>
                </a:solidFill>
                <a:latin typeface="+mn-lt"/>
                <a:ea typeface="Times New Roman" pitchFamily="18" charset="0"/>
                <a:cs typeface="Franklin Gothic Medium Cond" pitchFamily="34" charset="0"/>
              </a:rPr>
              <a:t>Delivery</a:t>
            </a:r>
            <a:endParaRPr lang="en-US" altLang="en-US" sz="2000" dirty="0">
              <a:solidFill>
                <a:srgbClr val="000000"/>
              </a:solidFill>
              <a:latin typeface="+mn-lt"/>
            </a:endParaRPr>
          </a:p>
        </p:txBody>
      </p:sp>
      <p:sp>
        <p:nvSpPr>
          <p:cNvPr id="33" name="TextBox 32"/>
          <p:cNvSpPr txBox="1"/>
          <p:nvPr/>
        </p:nvSpPr>
        <p:spPr>
          <a:xfrm>
            <a:off x="642938" y="4902200"/>
            <a:ext cx="1520825" cy="368300"/>
          </a:xfrm>
          <a:prstGeom prst="rect">
            <a:avLst/>
          </a:prstGeom>
          <a:noFill/>
        </p:spPr>
        <p:txBody>
          <a:bodyPr>
            <a:spAutoFit/>
          </a:bodyPr>
          <a:lstStyle/>
          <a:p>
            <a:pPr>
              <a:defRPr/>
            </a:pPr>
            <a:r>
              <a:rPr lang="en-US" sz="1800" dirty="0">
                <a:latin typeface="+mn-lt"/>
              </a:rPr>
              <a:t>Intervention</a:t>
            </a:r>
          </a:p>
        </p:txBody>
      </p:sp>
      <p:sp>
        <p:nvSpPr>
          <p:cNvPr id="34" name="TextBox 33"/>
          <p:cNvSpPr txBox="1"/>
          <p:nvPr/>
        </p:nvSpPr>
        <p:spPr>
          <a:xfrm>
            <a:off x="5067300" y="4856163"/>
            <a:ext cx="1519238" cy="369887"/>
          </a:xfrm>
          <a:prstGeom prst="rect">
            <a:avLst/>
          </a:prstGeom>
          <a:noFill/>
        </p:spPr>
        <p:txBody>
          <a:bodyPr>
            <a:spAutoFit/>
          </a:bodyPr>
          <a:lstStyle/>
          <a:p>
            <a:pPr>
              <a:defRPr/>
            </a:pPr>
            <a:r>
              <a:rPr lang="en-US" sz="1800" dirty="0">
                <a:latin typeface="+mn-lt"/>
              </a:rPr>
              <a:t>Intervention</a:t>
            </a:r>
          </a:p>
        </p:txBody>
      </p:sp>
      <p:sp>
        <p:nvSpPr>
          <p:cNvPr id="35" name="TextBox 34"/>
          <p:cNvSpPr txBox="1"/>
          <p:nvPr/>
        </p:nvSpPr>
        <p:spPr>
          <a:xfrm>
            <a:off x="2332038" y="4886325"/>
            <a:ext cx="1519237" cy="369888"/>
          </a:xfrm>
          <a:prstGeom prst="rect">
            <a:avLst/>
          </a:prstGeom>
          <a:noFill/>
        </p:spPr>
        <p:txBody>
          <a:bodyPr>
            <a:spAutoFit/>
          </a:bodyPr>
          <a:lstStyle/>
          <a:p>
            <a:pPr>
              <a:defRPr/>
            </a:pPr>
            <a:r>
              <a:rPr lang="en-US" sz="1800" dirty="0">
                <a:latin typeface="+mn-lt"/>
              </a:rPr>
              <a:t>Comparison</a:t>
            </a:r>
          </a:p>
        </p:txBody>
      </p:sp>
      <p:sp>
        <p:nvSpPr>
          <p:cNvPr id="36" name="Rectangle 41"/>
          <p:cNvSpPr>
            <a:spLocks noChangeArrowheads="1"/>
          </p:cNvSpPr>
          <p:nvPr/>
        </p:nvSpPr>
        <p:spPr bwMode="auto">
          <a:xfrm>
            <a:off x="7010400" y="4856163"/>
            <a:ext cx="14287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1800">
                <a:solidFill>
                  <a:srgbClr val="000000"/>
                </a:solidFill>
                <a:latin typeface="GillSans" pitchFamily="34" charset="0"/>
              </a:rPr>
              <a:t>Comparison</a:t>
            </a:r>
          </a:p>
        </p:txBody>
      </p:sp>
      <p:sp>
        <p:nvSpPr>
          <p:cNvPr id="37" name="TextBox 43"/>
          <p:cNvSpPr txBox="1">
            <a:spLocks noChangeArrowheads="1"/>
          </p:cNvSpPr>
          <p:nvPr/>
        </p:nvSpPr>
        <p:spPr bwMode="auto">
          <a:xfrm>
            <a:off x="5441950" y="4189413"/>
            <a:ext cx="33496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1</a:t>
            </a:r>
          </a:p>
        </p:txBody>
      </p:sp>
      <p:sp>
        <p:nvSpPr>
          <p:cNvPr id="38" name="TextBox 45"/>
          <p:cNvSpPr txBox="1">
            <a:spLocks noChangeArrowheads="1"/>
          </p:cNvSpPr>
          <p:nvPr/>
        </p:nvSpPr>
        <p:spPr bwMode="auto">
          <a:xfrm>
            <a:off x="5715000" y="2986088"/>
            <a:ext cx="8715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17.4</a:t>
            </a:r>
          </a:p>
        </p:txBody>
      </p:sp>
      <p:sp>
        <p:nvSpPr>
          <p:cNvPr id="39" name="TextBox 46"/>
          <p:cNvSpPr txBox="1">
            <a:spLocks noChangeArrowheads="1"/>
          </p:cNvSpPr>
          <p:nvPr/>
        </p:nvSpPr>
        <p:spPr bwMode="auto">
          <a:xfrm>
            <a:off x="6938963" y="4208463"/>
            <a:ext cx="3032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0</a:t>
            </a:r>
          </a:p>
        </p:txBody>
      </p:sp>
      <p:sp>
        <p:nvSpPr>
          <p:cNvPr id="40" name="TextBox 47"/>
          <p:cNvSpPr txBox="1">
            <a:spLocks noChangeArrowheads="1"/>
          </p:cNvSpPr>
          <p:nvPr/>
        </p:nvSpPr>
        <p:spPr bwMode="auto">
          <a:xfrm>
            <a:off x="7402513" y="3875088"/>
            <a:ext cx="827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14.8</a:t>
            </a:r>
          </a:p>
        </p:txBody>
      </p:sp>
      <p:sp>
        <p:nvSpPr>
          <p:cNvPr id="41" name="TextBox 48"/>
          <p:cNvSpPr txBox="1">
            <a:spLocks noChangeArrowheads="1"/>
          </p:cNvSpPr>
          <p:nvPr/>
        </p:nvSpPr>
        <p:spPr bwMode="auto">
          <a:xfrm>
            <a:off x="2563813" y="3457575"/>
            <a:ext cx="571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45</a:t>
            </a:r>
          </a:p>
        </p:txBody>
      </p:sp>
      <p:sp>
        <p:nvSpPr>
          <p:cNvPr id="42" name="TextBox 49"/>
          <p:cNvSpPr txBox="1">
            <a:spLocks noChangeArrowheads="1"/>
          </p:cNvSpPr>
          <p:nvPr/>
        </p:nvSpPr>
        <p:spPr bwMode="auto">
          <a:xfrm>
            <a:off x="1316038" y="3214688"/>
            <a:ext cx="7588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58.2</a:t>
            </a:r>
          </a:p>
        </p:txBody>
      </p:sp>
      <p:sp>
        <p:nvSpPr>
          <p:cNvPr id="43" name="TextBox 50"/>
          <p:cNvSpPr txBox="1">
            <a:spLocks noChangeArrowheads="1"/>
          </p:cNvSpPr>
          <p:nvPr/>
        </p:nvSpPr>
        <p:spPr bwMode="auto">
          <a:xfrm>
            <a:off x="892175" y="3684588"/>
            <a:ext cx="5826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34</a:t>
            </a:r>
          </a:p>
        </p:txBody>
      </p:sp>
      <p:sp>
        <p:nvSpPr>
          <p:cNvPr id="44" name="TextBox 51"/>
          <p:cNvSpPr txBox="1">
            <a:spLocks noChangeArrowheads="1"/>
          </p:cNvSpPr>
          <p:nvPr/>
        </p:nvSpPr>
        <p:spPr bwMode="auto">
          <a:xfrm>
            <a:off x="2981325" y="3444875"/>
            <a:ext cx="7413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a:t>46.6</a:t>
            </a:r>
          </a:p>
        </p:txBody>
      </p:sp>
      <p:sp>
        <p:nvSpPr>
          <p:cNvPr id="45" name="TextBox 52"/>
          <p:cNvSpPr txBox="1">
            <a:spLocks noChangeArrowheads="1"/>
          </p:cNvSpPr>
          <p:nvPr/>
        </p:nvSpPr>
        <p:spPr bwMode="auto">
          <a:xfrm>
            <a:off x="1560513" y="5410200"/>
            <a:ext cx="1001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1800"/>
              <a:t>Baseline</a:t>
            </a:r>
          </a:p>
        </p:txBody>
      </p:sp>
      <p:sp>
        <p:nvSpPr>
          <p:cNvPr id="46" name="TextBox 53"/>
          <p:cNvSpPr txBox="1">
            <a:spLocks noChangeArrowheads="1"/>
          </p:cNvSpPr>
          <p:nvPr/>
        </p:nvSpPr>
        <p:spPr bwMode="auto">
          <a:xfrm>
            <a:off x="6008688" y="5410200"/>
            <a:ext cx="10017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1800"/>
              <a:t>Baseline</a:t>
            </a:r>
          </a:p>
        </p:txBody>
      </p:sp>
      <p:sp>
        <p:nvSpPr>
          <p:cNvPr id="47" name="TextBox 54"/>
          <p:cNvSpPr txBox="1">
            <a:spLocks noChangeArrowheads="1"/>
          </p:cNvSpPr>
          <p:nvPr/>
        </p:nvSpPr>
        <p:spPr bwMode="auto">
          <a:xfrm>
            <a:off x="2725738" y="5411788"/>
            <a:ext cx="100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1800"/>
              <a:t>Final</a:t>
            </a:r>
          </a:p>
        </p:txBody>
      </p:sp>
      <p:sp>
        <p:nvSpPr>
          <p:cNvPr id="48" name="TextBox 55"/>
          <p:cNvSpPr txBox="1">
            <a:spLocks noChangeArrowheads="1"/>
          </p:cNvSpPr>
          <p:nvPr/>
        </p:nvSpPr>
        <p:spPr bwMode="auto">
          <a:xfrm>
            <a:off x="7261225" y="5411788"/>
            <a:ext cx="1000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Times" pitchFamily="18" charset="0"/>
              </a:defRPr>
            </a:lvl1pPr>
            <a:lvl2pPr marL="742950" indent="-285750">
              <a:defRPr sz="2400">
                <a:solidFill>
                  <a:schemeClr val="tx1"/>
                </a:solidFill>
                <a:latin typeface="Times" pitchFamily="18" charset="0"/>
              </a:defRPr>
            </a:lvl2pPr>
            <a:lvl3pPr marL="1143000" indent="-228600">
              <a:defRPr sz="2400">
                <a:solidFill>
                  <a:schemeClr val="tx1"/>
                </a:solidFill>
                <a:latin typeface="Times" pitchFamily="18" charset="0"/>
              </a:defRPr>
            </a:lvl3pPr>
            <a:lvl4pPr marL="1600200" indent="-228600">
              <a:defRPr sz="2400">
                <a:solidFill>
                  <a:schemeClr val="tx1"/>
                </a:solidFill>
                <a:latin typeface="Times" pitchFamily="18" charset="0"/>
              </a:defRPr>
            </a:lvl4pPr>
            <a:lvl5pPr marL="2057400" indent="-228600">
              <a:defRPr sz="2400">
                <a:solidFill>
                  <a:schemeClr val="tx1"/>
                </a:solidFill>
                <a:latin typeface="Times" pitchFamily="18" charset="0"/>
              </a:defRPr>
            </a:lvl5pPr>
            <a:lvl6pPr marL="2514600" indent="-228600" eaLnBrk="0" fontAlgn="base" hangingPunct="0">
              <a:spcBef>
                <a:spcPct val="0"/>
              </a:spcBef>
              <a:spcAft>
                <a:spcPct val="0"/>
              </a:spcAft>
              <a:defRPr sz="2400">
                <a:solidFill>
                  <a:schemeClr val="tx1"/>
                </a:solidFill>
                <a:latin typeface="Times" pitchFamily="18" charset="0"/>
              </a:defRPr>
            </a:lvl6pPr>
            <a:lvl7pPr marL="2971800" indent="-228600" eaLnBrk="0" fontAlgn="base" hangingPunct="0">
              <a:spcBef>
                <a:spcPct val="0"/>
              </a:spcBef>
              <a:spcAft>
                <a:spcPct val="0"/>
              </a:spcAft>
              <a:defRPr sz="2400">
                <a:solidFill>
                  <a:schemeClr val="tx1"/>
                </a:solidFill>
                <a:latin typeface="Times" pitchFamily="18" charset="0"/>
              </a:defRPr>
            </a:lvl7pPr>
            <a:lvl8pPr marL="3429000" indent="-228600" eaLnBrk="0" fontAlgn="base" hangingPunct="0">
              <a:spcBef>
                <a:spcPct val="0"/>
              </a:spcBef>
              <a:spcAft>
                <a:spcPct val="0"/>
              </a:spcAft>
              <a:defRPr sz="2400">
                <a:solidFill>
                  <a:schemeClr val="tx1"/>
                </a:solidFill>
                <a:latin typeface="Times" pitchFamily="18" charset="0"/>
              </a:defRPr>
            </a:lvl8pPr>
            <a:lvl9pPr marL="3886200" indent="-228600" eaLnBrk="0" fontAlgn="base" hangingPunct="0">
              <a:spcBef>
                <a:spcPct val="0"/>
              </a:spcBef>
              <a:spcAft>
                <a:spcPct val="0"/>
              </a:spcAft>
              <a:defRPr sz="2400">
                <a:solidFill>
                  <a:schemeClr val="tx1"/>
                </a:solidFill>
                <a:latin typeface="Times" pitchFamily="18" charset="0"/>
              </a:defRPr>
            </a:lvl9pPr>
          </a:lstStyle>
          <a:p>
            <a:r>
              <a:rPr lang="en-US" altLang="en-US" sz="1800"/>
              <a:t>Final</a:t>
            </a:r>
          </a:p>
        </p:txBody>
      </p:sp>
    </p:spTree>
    <p:extLst>
      <p:ext uri="{BB962C8B-B14F-4D97-AF65-F5344CB8AC3E}">
        <p14:creationId xmlns:p14="http://schemas.microsoft.com/office/powerpoint/2010/main" val="38369194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2"/>
          <p:cNvSpPr>
            <a:spLocks noGrp="1"/>
          </p:cNvSpPr>
          <p:nvPr>
            <p:ph type="title"/>
          </p:nvPr>
        </p:nvSpPr>
        <p:spPr/>
        <p:txBody>
          <a:bodyPr/>
          <a:lstStyle/>
          <a:p>
            <a:r>
              <a:rPr lang="en-GB" altLang="en-US" smtClean="0">
                <a:latin typeface="Gill Sans MT" pitchFamily="34" charset="0"/>
              </a:rPr>
              <a:t>mHealth Theory of Change</a:t>
            </a:r>
          </a:p>
        </p:txBody>
      </p:sp>
      <p:sp>
        <p:nvSpPr>
          <p:cNvPr id="20483" name="Rectangle 83"/>
          <p:cNvSpPr>
            <a:spLocks noChangeArrowheads="1"/>
          </p:cNvSpPr>
          <p:nvPr/>
        </p:nvSpPr>
        <p:spPr bwMode="auto">
          <a:xfrm>
            <a:off x="0" y="0"/>
            <a:ext cx="9144000" cy="1981200"/>
          </a:xfrm>
          <a:prstGeom prst="rect">
            <a:avLst/>
          </a:prstGeom>
          <a:gradFill rotWithShape="1">
            <a:gsLst>
              <a:gs pos="0">
                <a:srgbClr val="DBE490"/>
              </a:gs>
              <a:gs pos="50000">
                <a:srgbClr val="E6ECBD"/>
              </a:gs>
              <a:gs pos="100000">
                <a:srgbClr val="F2F5DF"/>
              </a:gs>
            </a:gsLst>
            <a:lin ang="162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AU" altLang="en-US" sz="2400">
              <a:latin typeface="Gill Sans MT" pitchFamily="34" charset="0"/>
            </a:endParaRPr>
          </a:p>
        </p:txBody>
      </p:sp>
      <p:sp>
        <p:nvSpPr>
          <p:cNvPr id="20484" name="TextBox 28"/>
          <p:cNvSpPr txBox="1">
            <a:spLocks noChangeArrowheads="1"/>
          </p:cNvSpPr>
          <p:nvPr/>
        </p:nvSpPr>
        <p:spPr bwMode="auto">
          <a:xfrm>
            <a:off x="0" y="1676400"/>
            <a:ext cx="13716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100" b="1" i="1">
                <a:latin typeface="Gill Sans MT" pitchFamily="34" charset="0"/>
                <a:cs typeface="Arial" charset="0"/>
              </a:rPr>
              <a:t>Natl &amp; Intl Goals </a:t>
            </a:r>
            <a:r>
              <a:rPr lang="en-US" altLang="en-US" sz="1100" i="1">
                <a:latin typeface="Gill Sans MT" pitchFamily="34" charset="0"/>
                <a:cs typeface="Arial" charset="0"/>
              </a:rPr>
              <a:t>to </a:t>
            </a:r>
          </a:p>
          <a:p>
            <a:pPr eaLnBrk="1" hangingPunct="1">
              <a:spcBef>
                <a:spcPct val="0"/>
              </a:spcBef>
              <a:buFontTx/>
              <a:buNone/>
            </a:pPr>
            <a:r>
              <a:rPr lang="en-US" altLang="en-US" sz="1100" i="1">
                <a:latin typeface="Gill Sans MT" pitchFamily="34" charset="0"/>
                <a:cs typeface="Arial" charset="0"/>
              </a:rPr>
              <a:t>which project contributes</a:t>
            </a:r>
          </a:p>
        </p:txBody>
      </p:sp>
      <p:cxnSp>
        <p:nvCxnSpPr>
          <p:cNvPr id="20485" name="Straight Connector 42"/>
          <p:cNvCxnSpPr>
            <a:cxnSpLocks noChangeShapeType="1"/>
          </p:cNvCxnSpPr>
          <p:nvPr/>
        </p:nvCxnSpPr>
        <p:spPr bwMode="auto">
          <a:xfrm>
            <a:off x="0" y="3429000"/>
            <a:ext cx="9144000" cy="1588"/>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20486" name="Straight Connector 37"/>
          <p:cNvCxnSpPr>
            <a:cxnSpLocks noChangeShapeType="1"/>
          </p:cNvCxnSpPr>
          <p:nvPr/>
        </p:nvCxnSpPr>
        <p:spPr bwMode="auto">
          <a:xfrm flipV="1">
            <a:off x="0" y="2335213"/>
            <a:ext cx="9144000" cy="26987"/>
          </a:xfrm>
          <a:prstGeom prst="line">
            <a:avLst/>
          </a:prstGeom>
          <a:noFill/>
          <a:ln w="38100">
            <a:solidFill>
              <a:schemeClr val="bg2"/>
            </a:solidFill>
            <a:prstDash val="sysDot"/>
            <a:round/>
            <a:headEnd/>
            <a:tailEnd/>
          </a:ln>
          <a:extLst>
            <a:ext uri="{909E8E84-426E-40DD-AFC4-6F175D3DCCD1}">
              <a14:hiddenFill xmlns:a14="http://schemas.microsoft.com/office/drawing/2010/main">
                <a:noFill/>
              </a14:hiddenFill>
            </a:ext>
          </a:extLst>
        </p:spPr>
      </p:cxnSp>
      <p:sp>
        <p:nvSpPr>
          <p:cNvPr id="8" name="Rectangle 83"/>
          <p:cNvSpPr>
            <a:spLocks noChangeArrowheads="1"/>
          </p:cNvSpPr>
          <p:nvPr/>
        </p:nvSpPr>
        <p:spPr bwMode="auto">
          <a:xfrm>
            <a:off x="76200" y="2895600"/>
            <a:ext cx="8915400" cy="2362200"/>
          </a:xfrm>
          <a:prstGeom prst="rect">
            <a:avLst/>
          </a:prstGeom>
          <a:grpFill/>
          <a:ln w="9525">
            <a:noFill/>
            <a:round/>
            <a:headEnd/>
            <a:tailEnd/>
          </a:ln>
          <a:effectLst>
            <a:outerShdw blurRad="63500" dist="20000" dir="5400000" rotWithShape="0">
              <a:srgbClr val="000000">
                <a:alpha val="37999"/>
              </a:srgbClr>
            </a:outerShdw>
          </a:effectLst>
        </p:spPr>
        <p:txBody>
          <a:bodyPr anchor="ctr"/>
          <a:lstStyle/>
          <a:p>
            <a:pPr>
              <a:lnSpc>
                <a:spcPct val="90000"/>
              </a:lnSpc>
              <a:buClr>
                <a:srgbClr val="0B1F65"/>
              </a:buClr>
              <a:defRPr/>
            </a:pPr>
            <a:endParaRPr lang="en-AU" sz="900">
              <a:latin typeface="Gill Sans MT" pitchFamily="34" charset="0"/>
            </a:endParaRPr>
          </a:p>
        </p:txBody>
      </p:sp>
      <p:sp>
        <p:nvSpPr>
          <p:cNvPr id="20488" name="Rectangle 72"/>
          <p:cNvSpPr>
            <a:spLocks noChangeArrowheads="1"/>
          </p:cNvSpPr>
          <p:nvPr/>
        </p:nvSpPr>
        <p:spPr bwMode="auto">
          <a:xfrm>
            <a:off x="4602163" y="5640388"/>
            <a:ext cx="4554537" cy="1217612"/>
          </a:xfrm>
          <a:prstGeom prst="rect">
            <a:avLst/>
          </a:prstGeom>
          <a:gradFill rotWithShape="1">
            <a:gsLst>
              <a:gs pos="0">
                <a:srgbClr val="94B4D9"/>
              </a:gs>
              <a:gs pos="50000">
                <a:srgbClr val="BFD0E6"/>
              </a:gs>
              <a:gs pos="100000">
                <a:srgbClr val="E0E8F2"/>
              </a:gs>
            </a:gsLst>
            <a:lin ang="162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AU" altLang="en-US" sz="2400">
              <a:latin typeface="Gill Sans MT" pitchFamily="34" charset="0"/>
            </a:endParaRPr>
          </a:p>
        </p:txBody>
      </p:sp>
      <p:sp>
        <p:nvSpPr>
          <p:cNvPr id="20489" name="Rectangle 70"/>
          <p:cNvSpPr>
            <a:spLocks noChangeArrowheads="1"/>
          </p:cNvSpPr>
          <p:nvPr/>
        </p:nvSpPr>
        <p:spPr bwMode="auto">
          <a:xfrm>
            <a:off x="0" y="5638800"/>
            <a:ext cx="4597400" cy="1219200"/>
          </a:xfrm>
          <a:prstGeom prst="rect">
            <a:avLst/>
          </a:prstGeom>
          <a:gradFill rotWithShape="1">
            <a:gsLst>
              <a:gs pos="0">
                <a:srgbClr val="94B4D9"/>
              </a:gs>
              <a:gs pos="50000">
                <a:srgbClr val="BFD0E6"/>
              </a:gs>
              <a:gs pos="100000">
                <a:srgbClr val="E0E8F2"/>
              </a:gs>
            </a:gsLst>
            <a:lin ang="162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AU" altLang="en-US" sz="2400">
              <a:latin typeface="Gill Sans MT" pitchFamily="34" charset="0"/>
            </a:endParaRPr>
          </a:p>
        </p:txBody>
      </p:sp>
      <p:sp>
        <p:nvSpPr>
          <p:cNvPr id="11" name="Rounded Rectangle 10"/>
          <p:cNvSpPr>
            <a:spLocks noChangeArrowheads="1"/>
          </p:cNvSpPr>
          <p:nvPr/>
        </p:nvSpPr>
        <p:spPr bwMode="auto">
          <a:xfrm>
            <a:off x="7158038" y="2362200"/>
            <a:ext cx="1757362"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anchor="ctr"/>
          <a:lstStyle/>
          <a:p>
            <a:pPr algn="ctr">
              <a:defRPr/>
            </a:pPr>
            <a:r>
              <a:rPr lang="en-GB" sz="1100" b="1" dirty="0">
                <a:latin typeface="Gill Sans MT" pitchFamily="34" charset="0"/>
              </a:rPr>
              <a:t>Improved </a:t>
            </a:r>
            <a:r>
              <a:rPr lang="en-GB" sz="1100" b="1" dirty="0">
                <a:solidFill>
                  <a:srgbClr val="C00000"/>
                </a:solidFill>
                <a:latin typeface="Gill Sans MT" pitchFamily="34" charset="0"/>
              </a:rPr>
              <a:t>linkages between facility and community</a:t>
            </a:r>
            <a:r>
              <a:rPr lang="en-GB" sz="1100" b="1" dirty="0">
                <a:latin typeface="Gill Sans MT" pitchFamily="34" charset="0"/>
              </a:rPr>
              <a:t> services for quality improvement</a:t>
            </a:r>
            <a:endParaRPr lang="en-US" sz="1400" b="1" dirty="0">
              <a:solidFill>
                <a:srgbClr val="000000"/>
              </a:solidFill>
              <a:latin typeface="Gill Sans MT" pitchFamily="34" charset="0"/>
            </a:endParaRPr>
          </a:p>
        </p:txBody>
      </p:sp>
      <p:sp>
        <p:nvSpPr>
          <p:cNvPr id="12" name="Rounded Rectangle 23"/>
          <p:cNvSpPr>
            <a:spLocks noChangeArrowheads="1"/>
          </p:cNvSpPr>
          <p:nvPr/>
        </p:nvSpPr>
        <p:spPr bwMode="auto">
          <a:xfrm>
            <a:off x="990600" y="5638800"/>
            <a:ext cx="9906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Develop Operating Plan</a:t>
            </a:r>
          </a:p>
        </p:txBody>
      </p:sp>
      <p:sp>
        <p:nvSpPr>
          <p:cNvPr id="13" name="Rounded Rectangle 31"/>
          <p:cNvSpPr>
            <a:spLocks noChangeArrowheads="1"/>
          </p:cNvSpPr>
          <p:nvPr/>
        </p:nvSpPr>
        <p:spPr bwMode="auto">
          <a:xfrm>
            <a:off x="2057400" y="5638800"/>
            <a:ext cx="11557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Refine </a:t>
            </a:r>
            <a:r>
              <a:rPr lang="en-GB" sz="1100" dirty="0">
                <a:latin typeface="Gill Sans MT" pitchFamily="34" charset="0"/>
              </a:rPr>
              <a:t>business needs &amp; requirements</a:t>
            </a:r>
            <a:endParaRPr lang="en-US" dirty="0">
              <a:latin typeface="Gill Sans MT" pitchFamily="34" charset="0"/>
            </a:endParaRPr>
          </a:p>
        </p:txBody>
      </p:sp>
      <p:sp>
        <p:nvSpPr>
          <p:cNvPr id="14" name="Rounded Rectangle 32"/>
          <p:cNvSpPr>
            <a:spLocks noChangeArrowheads="1"/>
          </p:cNvSpPr>
          <p:nvPr/>
        </p:nvSpPr>
        <p:spPr bwMode="auto">
          <a:xfrm>
            <a:off x="1012825" y="3505200"/>
            <a:ext cx="15494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CHW/V adherence to behavior change communications protocols</a:t>
            </a:r>
          </a:p>
        </p:txBody>
      </p:sp>
      <p:sp>
        <p:nvSpPr>
          <p:cNvPr id="15" name="Rounded Rectangle 35"/>
          <p:cNvSpPr>
            <a:spLocks noChangeArrowheads="1"/>
          </p:cNvSpPr>
          <p:nvPr/>
        </p:nvSpPr>
        <p:spPr bwMode="auto">
          <a:xfrm>
            <a:off x="2693988" y="3505200"/>
            <a:ext cx="1160462"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CHW/V adherence to case management protocols*</a:t>
            </a:r>
          </a:p>
        </p:txBody>
      </p:sp>
      <p:sp>
        <p:nvSpPr>
          <p:cNvPr id="20495" name="TextBox 40"/>
          <p:cNvSpPr txBox="1">
            <a:spLocks noChangeArrowheads="1"/>
          </p:cNvSpPr>
          <p:nvPr/>
        </p:nvSpPr>
        <p:spPr bwMode="auto">
          <a:xfrm>
            <a:off x="0" y="6353175"/>
            <a:ext cx="1000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100" b="1" i="1">
                <a:solidFill>
                  <a:srgbClr val="000000"/>
                </a:solidFill>
                <a:latin typeface="Gill Sans MT" pitchFamily="34" charset="0"/>
                <a:cs typeface="Arial" charset="0"/>
              </a:rPr>
              <a:t>Foundational activities </a:t>
            </a:r>
          </a:p>
        </p:txBody>
      </p:sp>
      <p:cxnSp>
        <p:nvCxnSpPr>
          <p:cNvPr id="20496" name="Straight Connector 42"/>
          <p:cNvCxnSpPr>
            <a:cxnSpLocks noChangeShapeType="1"/>
          </p:cNvCxnSpPr>
          <p:nvPr/>
        </p:nvCxnSpPr>
        <p:spPr bwMode="auto">
          <a:xfrm>
            <a:off x="0" y="4568825"/>
            <a:ext cx="9144000" cy="1588"/>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sp>
        <p:nvSpPr>
          <p:cNvPr id="20497" name="TextBox 43"/>
          <p:cNvSpPr txBox="1">
            <a:spLocks noChangeArrowheads="1"/>
          </p:cNvSpPr>
          <p:nvPr/>
        </p:nvSpPr>
        <p:spPr bwMode="auto">
          <a:xfrm>
            <a:off x="0" y="4141788"/>
            <a:ext cx="1012825"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100" b="1" i="1">
                <a:latin typeface="Gill Sans MT" pitchFamily="34" charset="0"/>
                <a:cs typeface="Arial" charset="0"/>
              </a:rPr>
              <a:t>immediate outcomes</a:t>
            </a:r>
          </a:p>
        </p:txBody>
      </p:sp>
      <p:sp>
        <p:nvSpPr>
          <p:cNvPr id="20498" name="TextBox 44"/>
          <p:cNvSpPr txBox="1">
            <a:spLocks noChangeArrowheads="1"/>
          </p:cNvSpPr>
          <p:nvPr/>
        </p:nvSpPr>
        <p:spPr bwMode="auto">
          <a:xfrm>
            <a:off x="-38100" y="2819400"/>
            <a:ext cx="1447800" cy="60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100" b="1" i="1">
                <a:latin typeface="Gill Sans MT" pitchFamily="34" charset="0"/>
                <a:cs typeface="Arial" charset="0"/>
              </a:rPr>
              <a:t>Outcomes </a:t>
            </a:r>
            <a:r>
              <a:rPr lang="en-US" altLang="en-US" sz="1100" i="1">
                <a:latin typeface="Gill Sans MT" pitchFamily="34" charset="0"/>
                <a:cs typeface="Arial" charset="0"/>
              </a:rPr>
              <a:t>to which project primarily contribute</a:t>
            </a:r>
          </a:p>
        </p:txBody>
      </p:sp>
      <p:sp>
        <p:nvSpPr>
          <p:cNvPr id="20" name="Rounded Rectangle 46"/>
          <p:cNvSpPr>
            <a:spLocks noChangeArrowheads="1"/>
          </p:cNvSpPr>
          <p:nvPr/>
        </p:nvSpPr>
        <p:spPr bwMode="auto">
          <a:xfrm>
            <a:off x="7988300" y="5638800"/>
            <a:ext cx="10795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000" dirty="0" err="1">
                <a:latin typeface="Gill Sans MT" pitchFamily="34" charset="0"/>
              </a:rPr>
              <a:t>Finalise</a:t>
            </a:r>
            <a:r>
              <a:rPr lang="en-US" sz="1000" dirty="0">
                <a:latin typeface="Gill Sans MT" pitchFamily="34" charset="0"/>
              </a:rPr>
              <a:t> M&amp;E plan and conduct baseline</a:t>
            </a:r>
          </a:p>
        </p:txBody>
      </p:sp>
      <p:sp>
        <p:nvSpPr>
          <p:cNvPr id="21" name="Rounded Rectangle 68"/>
          <p:cNvSpPr>
            <a:spLocks noChangeArrowheads="1"/>
          </p:cNvSpPr>
          <p:nvPr/>
        </p:nvSpPr>
        <p:spPr bwMode="auto">
          <a:xfrm>
            <a:off x="6832600" y="5638800"/>
            <a:ext cx="10922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Consolidate sustainability plan and partner relationships</a:t>
            </a:r>
            <a:endParaRPr lang="en-US" sz="1000" dirty="0">
              <a:latin typeface="Gill Sans MT" pitchFamily="34" charset="0"/>
            </a:endParaRPr>
          </a:p>
        </p:txBody>
      </p:sp>
      <p:sp>
        <p:nvSpPr>
          <p:cNvPr id="22" name="Rounded Rectangle 35"/>
          <p:cNvSpPr>
            <a:spLocks noChangeArrowheads="1"/>
          </p:cNvSpPr>
          <p:nvPr/>
        </p:nvSpPr>
        <p:spPr bwMode="auto">
          <a:xfrm>
            <a:off x="3289300" y="5638800"/>
            <a:ext cx="11303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Establish </a:t>
            </a:r>
            <a:r>
              <a:rPr lang="en-US" sz="1100" dirty="0" err="1">
                <a:latin typeface="Gill Sans MT" pitchFamily="34" charset="0"/>
              </a:rPr>
              <a:t>programme</a:t>
            </a:r>
            <a:r>
              <a:rPr lang="en-US" sz="1100" dirty="0">
                <a:latin typeface="Gill Sans MT" pitchFamily="34" charset="0"/>
              </a:rPr>
              <a:t> management</a:t>
            </a:r>
          </a:p>
        </p:txBody>
      </p:sp>
      <p:sp>
        <p:nvSpPr>
          <p:cNvPr id="23" name="Rounded Rectangle 35"/>
          <p:cNvSpPr>
            <a:spLocks noChangeArrowheads="1"/>
          </p:cNvSpPr>
          <p:nvPr/>
        </p:nvSpPr>
        <p:spPr bwMode="auto">
          <a:xfrm>
            <a:off x="5524500" y="5638800"/>
            <a:ext cx="12573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AU" sz="1100" dirty="0">
                <a:latin typeface="Gill Sans MT" pitchFamily="34" charset="0"/>
              </a:rPr>
              <a:t>Training, curriculum and partner development</a:t>
            </a:r>
            <a:endParaRPr lang="en-US" sz="1000" dirty="0">
              <a:latin typeface="Gill Sans MT" pitchFamily="34" charset="0"/>
            </a:endParaRPr>
          </a:p>
        </p:txBody>
      </p:sp>
      <p:sp>
        <p:nvSpPr>
          <p:cNvPr id="26" name="Rounded Rectangle 24"/>
          <p:cNvSpPr>
            <a:spLocks noChangeArrowheads="1"/>
          </p:cNvSpPr>
          <p:nvPr/>
        </p:nvSpPr>
        <p:spPr bwMode="auto">
          <a:xfrm>
            <a:off x="1373188" y="2362200"/>
            <a:ext cx="1751012" cy="1017588"/>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lIns="0" rIns="0" anchor="ctr"/>
          <a:lstStyle/>
          <a:p>
            <a:pPr algn="ctr">
              <a:defRPr/>
            </a:pPr>
            <a:r>
              <a:rPr lang="en-US" sz="1100" b="1" dirty="0">
                <a:latin typeface="Gill Sans MT" pitchFamily="34" charset="0"/>
              </a:rPr>
              <a:t>Improved </a:t>
            </a:r>
            <a:r>
              <a:rPr lang="en-US" sz="1100" b="1" dirty="0">
                <a:solidFill>
                  <a:srgbClr val="C00000"/>
                </a:solidFill>
                <a:latin typeface="Gill Sans MT" pitchFamily="34" charset="0"/>
              </a:rPr>
              <a:t>preventive health behavior </a:t>
            </a:r>
            <a:r>
              <a:rPr lang="en-US" sz="1100" b="1" dirty="0">
                <a:latin typeface="Gill Sans MT" pitchFamily="34" charset="0"/>
              </a:rPr>
              <a:t>among pregnant women and caregivers at the household level</a:t>
            </a:r>
            <a:endParaRPr lang="en-US" sz="1100" b="1" dirty="0">
              <a:solidFill>
                <a:srgbClr val="000000"/>
              </a:solidFill>
              <a:latin typeface="Gill Sans MT" pitchFamily="34" charset="0"/>
            </a:endParaRPr>
          </a:p>
        </p:txBody>
      </p:sp>
      <p:sp>
        <p:nvSpPr>
          <p:cNvPr id="27" name="Rounded Rectangle 309"/>
          <p:cNvSpPr>
            <a:spLocks noChangeArrowheads="1"/>
          </p:cNvSpPr>
          <p:nvPr/>
        </p:nvSpPr>
        <p:spPr bwMode="auto">
          <a:xfrm>
            <a:off x="7620000" y="3527425"/>
            <a:ext cx="13716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solidFill>
                  <a:srgbClr val="000000"/>
                </a:solidFill>
                <a:latin typeface="Gill Sans MT" pitchFamily="34" charset="0"/>
              </a:rPr>
              <a:t>Access to health information and complementary social services</a:t>
            </a:r>
            <a:endParaRPr lang="en-US" sz="1100" dirty="0">
              <a:latin typeface="Gill Sans MT" pitchFamily="34" charset="0"/>
            </a:endParaRPr>
          </a:p>
        </p:txBody>
      </p:sp>
      <p:sp>
        <p:nvSpPr>
          <p:cNvPr id="28" name="Rounded Rectangle 33"/>
          <p:cNvSpPr>
            <a:spLocks noChangeArrowheads="1"/>
          </p:cNvSpPr>
          <p:nvPr/>
        </p:nvSpPr>
        <p:spPr bwMode="auto">
          <a:xfrm>
            <a:off x="6223000" y="4637088"/>
            <a:ext cx="1219200" cy="923925"/>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Build and sustain user capacity &amp; ownership</a:t>
            </a:r>
            <a:endParaRPr lang="en-US" altLang="en-US" sz="1000">
              <a:latin typeface="Gill Sans MT" pitchFamily="34" charset="0"/>
            </a:endParaRPr>
          </a:p>
        </p:txBody>
      </p:sp>
      <p:sp>
        <p:nvSpPr>
          <p:cNvPr id="29" name="Rounded Rectangle 47"/>
          <p:cNvSpPr>
            <a:spLocks noChangeArrowheads="1"/>
          </p:cNvSpPr>
          <p:nvPr/>
        </p:nvSpPr>
        <p:spPr bwMode="auto">
          <a:xfrm>
            <a:off x="1143000" y="4646613"/>
            <a:ext cx="1306513" cy="914400"/>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Communicate project- </a:t>
            </a:r>
            <a:r>
              <a:rPr lang="en-US" altLang="en-US" sz="1000">
                <a:latin typeface="Gill Sans MT" pitchFamily="34" charset="0"/>
              </a:rPr>
              <a:t>roadmap, benefits, project management</a:t>
            </a:r>
          </a:p>
        </p:txBody>
      </p:sp>
      <p:sp>
        <p:nvSpPr>
          <p:cNvPr id="30" name="Up Arrow 277"/>
          <p:cNvSpPr>
            <a:spLocks noChangeArrowheads="1"/>
          </p:cNvSpPr>
          <p:nvPr/>
        </p:nvSpPr>
        <p:spPr bwMode="auto">
          <a:xfrm>
            <a:off x="98425" y="4656138"/>
            <a:ext cx="358775" cy="561975"/>
          </a:xfrm>
          <a:prstGeom prst="upArrow">
            <a:avLst>
              <a:gd name="adj1" fmla="val 50000"/>
              <a:gd name="adj2" fmla="val 50000"/>
            </a:avLst>
          </a:prstGeom>
          <a:gradFill flip="none" rotWithShape="1">
            <a:gsLst>
              <a:gs pos="0">
                <a:srgbClr val="95897D">
                  <a:shade val="30000"/>
                  <a:satMod val="115000"/>
                </a:srgbClr>
              </a:gs>
              <a:gs pos="50000">
                <a:srgbClr val="95897D">
                  <a:shade val="67500"/>
                  <a:satMod val="115000"/>
                </a:srgbClr>
              </a:gs>
              <a:gs pos="100000">
                <a:srgbClr val="95897D">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a:defRPr/>
            </a:pPr>
            <a:endParaRPr lang="en-US" sz="1100" b="1" dirty="0">
              <a:latin typeface="Gill Sans MT" pitchFamily="34" charset="0"/>
            </a:endParaRPr>
          </a:p>
        </p:txBody>
      </p:sp>
      <p:sp>
        <p:nvSpPr>
          <p:cNvPr id="31" name="Rounded Rectangle 24"/>
          <p:cNvSpPr>
            <a:spLocks noChangeArrowheads="1"/>
          </p:cNvSpPr>
          <p:nvPr/>
        </p:nvSpPr>
        <p:spPr bwMode="auto">
          <a:xfrm>
            <a:off x="3289300" y="2362200"/>
            <a:ext cx="2044700"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lIns="0" rIns="0" anchor="ctr"/>
          <a:lstStyle/>
          <a:p>
            <a:pPr algn="ctr">
              <a:defRPr/>
            </a:pPr>
            <a:r>
              <a:rPr lang="en-US" sz="1200" b="1" dirty="0">
                <a:solidFill>
                  <a:srgbClr val="000000"/>
                </a:solidFill>
                <a:latin typeface="Gill Sans MT" pitchFamily="34" charset="0"/>
              </a:rPr>
              <a:t>More </a:t>
            </a:r>
            <a:r>
              <a:rPr lang="en-US" sz="1200" b="1" dirty="0">
                <a:solidFill>
                  <a:srgbClr val="C00000"/>
                </a:solidFill>
                <a:latin typeface="Gill Sans MT" pitchFamily="34" charset="0"/>
              </a:rPr>
              <a:t>timely and effective use of health services </a:t>
            </a:r>
            <a:r>
              <a:rPr lang="en-US" sz="1200" b="1" dirty="0">
                <a:latin typeface="Gill Sans MT" pitchFamily="34" charset="0"/>
              </a:rPr>
              <a:t>on the part of pregnant women and caregivers</a:t>
            </a:r>
          </a:p>
        </p:txBody>
      </p:sp>
      <p:sp>
        <p:nvSpPr>
          <p:cNvPr id="34" name="Up Arrow 277"/>
          <p:cNvSpPr>
            <a:spLocks noChangeArrowheads="1"/>
          </p:cNvSpPr>
          <p:nvPr/>
        </p:nvSpPr>
        <p:spPr bwMode="auto">
          <a:xfrm>
            <a:off x="100013" y="3543300"/>
            <a:ext cx="357187" cy="571500"/>
          </a:xfrm>
          <a:prstGeom prst="upArrow">
            <a:avLst>
              <a:gd name="adj1" fmla="val 50000"/>
              <a:gd name="adj2" fmla="val 50000"/>
            </a:avLst>
          </a:prstGeom>
          <a:gradFill flip="none" rotWithShape="1">
            <a:gsLst>
              <a:gs pos="0">
                <a:srgbClr val="2E77AA">
                  <a:shade val="30000"/>
                  <a:satMod val="115000"/>
                </a:srgbClr>
              </a:gs>
              <a:gs pos="50000">
                <a:srgbClr val="2E77AA">
                  <a:shade val="67500"/>
                  <a:satMod val="115000"/>
                </a:srgbClr>
              </a:gs>
              <a:gs pos="100000">
                <a:srgbClr val="2E77AA">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a:defRPr/>
            </a:pPr>
            <a:endParaRPr lang="en-US" sz="1100" b="1" dirty="0">
              <a:latin typeface="Gill Sans MT" pitchFamily="34" charset="0"/>
            </a:endParaRPr>
          </a:p>
        </p:txBody>
      </p:sp>
      <p:sp>
        <p:nvSpPr>
          <p:cNvPr id="35" name="Up Arrow 277"/>
          <p:cNvSpPr>
            <a:spLocks noChangeArrowheads="1"/>
          </p:cNvSpPr>
          <p:nvPr/>
        </p:nvSpPr>
        <p:spPr bwMode="auto">
          <a:xfrm>
            <a:off x="100013" y="2247900"/>
            <a:ext cx="357187" cy="571500"/>
          </a:xfrm>
          <a:prstGeom prst="upArrow">
            <a:avLst>
              <a:gd name="adj1" fmla="val 50000"/>
              <a:gd name="adj2" fmla="val 50000"/>
            </a:avLst>
          </a:prstGeom>
          <a:gradFill flip="none" rotWithShape="1">
            <a:gsLst>
              <a:gs pos="0">
                <a:srgbClr val="AEB921">
                  <a:shade val="30000"/>
                  <a:satMod val="115000"/>
                </a:srgbClr>
              </a:gs>
              <a:gs pos="50000">
                <a:srgbClr val="AEB921">
                  <a:shade val="67500"/>
                  <a:satMod val="115000"/>
                </a:srgbClr>
              </a:gs>
              <a:gs pos="100000">
                <a:srgbClr val="AEB921">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a:defRPr/>
            </a:pPr>
            <a:endParaRPr lang="en-US" sz="1100" b="1" dirty="0">
              <a:latin typeface="Gill Sans MT" pitchFamily="34" charset="0"/>
            </a:endParaRPr>
          </a:p>
        </p:txBody>
      </p:sp>
      <p:cxnSp>
        <p:nvCxnSpPr>
          <p:cNvPr id="20511" name="Straight Connector 42"/>
          <p:cNvCxnSpPr>
            <a:cxnSpLocks noChangeShapeType="1"/>
          </p:cNvCxnSpPr>
          <p:nvPr/>
        </p:nvCxnSpPr>
        <p:spPr bwMode="auto">
          <a:xfrm>
            <a:off x="0" y="5638800"/>
            <a:ext cx="9144000" cy="1588"/>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sp>
        <p:nvSpPr>
          <p:cNvPr id="37" name="Up Arrow 36"/>
          <p:cNvSpPr>
            <a:spLocks noChangeArrowheads="1"/>
          </p:cNvSpPr>
          <p:nvPr/>
        </p:nvSpPr>
        <p:spPr bwMode="auto">
          <a:xfrm>
            <a:off x="100013" y="5753100"/>
            <a:ext cx="357187" cy="571500"/>
          </a:xfrm>
          <a:prstGeom prst="upArrow">
            <a:avLst>
              <a:gd name="adj1" fmla="val 50000"/>
              <a:gd name="adj2" fmla="val 50000"/>
            </a:avLst>
          </a:prstGeom>
          <a:gradFill flip="none" rotWithShape="1">
            <a:gsLst>
              <a:gs pos="0">
                <a:srgbClr val="AEB921">
                  <a:shade val="30000"/>
                  <a:satMod val="115000"/>
                </a:srgbClr>
              </a:gs>
              <a:gs pos="50000">
                <a:srgbClr val="AEB921">
                  <a:shade val="67500"/>
                  <a:satMod val="115000"/>
                </a:srgbClr>
              </a:gs>
              <a:gs pos="100000">
                <a:srgbClr val="AEB921">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a:defRPr/>
            </a:pPr>
            <a:endParaRPr lang="en-US" sz="1100" b="1" dirty="0">
              <a:latin typeface="Gill Sans MT" pitchFamily="34" charset="0"/>
            </a:endParaRPr>
          </a:p>
        </p:txBody>
      </p:sp>
      <p:sp>
        <p:nvSpPr>
          <p:cNvPr id="20513" name="TextBox 40"/>
          <p:cNvSpPr txBox="1">
            <a:spLocks noChangeArrowheads="1"/>
          </p:cNvSpPr>
          <p:nvPr/>
        </p:nvSpPr>
        <p:spPr bwMode="auto">
          <a:xfrm>
            <a:off x="12700" y="5257800"/>
            <a:ext cx="1000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100" b="1" i="1">
                <a:solidFill>
                  <a:srgbClr val="000000"/>
                </a:solidFill>
                <a:latin typeface="Gill Sans MT" pitchFamily="34" charset="0"/>
                <a:cs typeface="Arial" charset="0"/>
              </a:rPr>
              <a:t>Deployment activities </a:t>
            </a:r>
          </a:p>
        </p:txBody>
      </p:sp>
      <p:pic>
        <p:nvPicPr>
          <p:cNvPr id="20514" name="Picture 5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641350"/>
            <a:ext cx="3709988"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5" name="Picture 5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9850" y="650875"/>
            <a:ext cx="3378200" cy="796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55"/>
          <p:cNvSpPr>
            <a:spLocks noChangeArrowheads="1"/>
          </p:cNvSpPr>
          <p:nvPr/>
        </p:nvSpPr>
        <p:spPr bwMode="auto">
          <a:xfrm>
            <a:off x="5511800" y="14478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US" altLang="en-US" sz="2400" i="1">
              <a:latin typeface="Gill Sans MT" pitchFamily="34" charset="0"/>
            </a:endParaRPr>
          </a:p>
        </p:txBody>
      </p:sp>
      <p:sp>
        <p:nvSpPr>
          <p:cNvPr id="43" name="AutoShape 56"/>
          <p:cNvSpPr>
            <a:spLocks noChangeArrowheads="1"/>
          </p:cNvSpPr>
          <p:nvPr/>
        </p:nvSpPr>
        <p:spPr bwMode="auto">
          <a:xfrm>
            <a:off x="4648200" y="14478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US" altLang="en-US" sz="2400" i="1">
              <a:latin typeface="Gill Sans MT" pitchFamily="34" charset="0"/>
            </a:endParaRPr>
          </a:p>
        </p:txBody>
      </p:sp>
      <p:sp>
        <p:nvSpPr>
          <p:cNvPr id="46" name="Rounded Rectangle 33"/>
          <p:cNvSpPr>
            <a:spLocks noChangeArrowheads="1"/>
          </p:cNvSpPr>
          <p:nvPr/>
        </p:nvSpPr>
        <p:spPr bwMode="auto">
          <a:xfrm>
            <a:off x="2514600" y="4646613"/>
            <a:ext cx="1168400" cy="933450"/>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Develop solution based on user needs</a:t>
            </a:r>
          </a:p>
        </p:txBody>
      </p:sp>
      <p:sp>
        <p:nvSpPr>
          <p:cNvPr id="47" name="Rounded Rectangle 33"/>
          <p:cNvSpPr>
            <a:spLocks noChangeArrowheads="1"/>
          </p:cNvSpPr>
          <p:nvPr/>
        </p:nvSpPr>
        <p:spPr bwMode="auto">
          <a:xfrm>
            <a:off x="7543800" y="4646613"/>
            <a:ext cx="1219200" cy="923925"/>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Activity tracking, monitoring &amp; evaluation</a:t>
            </a:r>
            <a:endParaRPr lang="en-US" altLang="en-US" sz="1000">
              <a:latin typeface="Gill Sans MT" pitchFamily="34" charset="0"/>
            </a:endParaRPr>
          </a:p>
        </p:txBody>
      </p:sp>
      <p:sp>
        <p:nvSpPr>
          <p:cNvPr id="48" name="AutoShape 55"/>
          <p:cNvSpPr>
            <a:spLocks noChangeArrowheads="1"/>
          </p:cNvSpPr>
          <p:nvPr/>
        </p:nvSpPr>
        <p:spPr bwMode="auto">
          <a:xfrm>
            <a:off x="6400800" y="14478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US" altLang="en-US" sz="2400" i="1">
              <a:latin typeface="Gill Sans MT" pitchFamily="34" charset="0"/>
            </a:endParaRPr>
          </a:p>
        </p:txBody>
      </p:sp>
      <p:sp>
        <p:nvSpPr>
          <p:cNvPr id="49" name="Rounded Rectangle 32"/>
          <p:cNvSpPr>
            <a:spLocks noChangeArrowheads="1"/>
          </p:cNvSpPr>
          <p:nvPr/>
        </p:nvSpPr>
        <p:spPr bwMode="auto">
          <a:xfrm>
            <a:off x="6324600" y="3505200"/>
            <a:ext cx="12192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Appropriate and timely use of program monitoring information</a:t>
            </a:r>
          </a:p>
        </p:txBody>
      </p:sp>
      <p:sp>
        <p:nvSpPr>
          <p:cNvPr id="50" name="Rounded Rectangle 23"/>
          <p:cNvSpPr>
            <a:spLocks noChangeArrowheads="1"/>
          </p:cNvSpPr>
          <p:nvPr/>
        </p:nvSpPr>
        <p:spPr bwMode="auto">
          <a:xfrm>
            <a:off x="4459288" y="5638800"/>
            <a:ext cx="1027112"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latin typeface="Gill Sans MT" pitchFamily="34" charset="0"/>
              </a:rPr>
              <a:t>Design  budget &amp; sustainable financial model</a:t>
            </a:r>
          </a:p>
        </p:txBody>
      </p:sp>
      <p:sp>
        <p:nvSpPr>
          <p:cNvPr id="51" name="Rounded Rectangle 33"/>
          <p:cNvSpPr>
            <a:spLocks noChangeArrowheads="1"/>
          </p:cNvSpPr>
          <p:nvPr/>
        </p:nvSpPr>
        <p:spPr bwMode="auto">
          <a:xfrm>
            <a:off x="3733800" y="4643438"/>
            <a:ext cx="1168400" cy="933450"/>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Undertake user acceptance testing</a:t>
            </a:r>
          </a:p>
        </p:txBody>
      </p:sp>
      <p:sp>
        <p:nvSpPr>
          <p:cNvPr id="52" name="Rounded Rectangle 33"/>
          <p:cNvSpPr>
            <a:spLocks noChangeArrowheads="1"/>
          </p:cNvSpPr>
          <p:nvPr/>
        </p:nvSpPr>
        <p:spPr bwMode="auto">
          <a:xfrm>
            <a:off x="4984750" y="4656138"/>
            <a:ext cx="1168400" cy="933450"/>
          </a:xfrm>
          <a:prstGeom prst="roundRect">
            <a:avLst>
              <a:gd name="adj" fmla="val 16667"/>
            </a:avLst>
          </a:prstGeom>
          <a:gradFill rotWithShape="1">
            <a:gsLst>
              <a:gs pos="0">
                <a:srgbClr val="C5BCB4"/>
              </a:gs>
              <a:gs pos="50000">
                <a:srgbClr val="DAD5D0"/>
              </a:gs>
              <a:gs pos="100000">
                <a:srgbClr val="ECEAE8"/>
              </a:gs>
            </a:gsLst>
            <a:lin ang="16200000" scaled="1"/>
          </a:gradFill>
          <a:ln>
            <a:noFill/>
          </a:ln>
          <a:effectLst>
            <a:outerShdw dist="20000" dir="5400000" rotWithShape="0">
              <a:srgbClr val="000000">
                <a:alpha val="37999"/>
              </a:srgbClr>
            </a:outerShdw>
          </a:effectLst>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lgn="ctr">
              <a:spcBef>
                <a:spcPct val="0"/>
              </a:spcBef>
              <a:buFontTx/>
              <a:buNone/>
            </a:pPr>
            <a:r>
              <a:rPr lang="en-US" altLang="en-US" sz="1100">
                <a:latin typeface="Gill Sans MT" pitchFamily="34" charset="0"/>
              </a:rPr>
              <a:t>Train users on all aspects of solution</a:t>
            </a:r>
          </a:p>
        </p:txBody>
      </p:sp>
      <p:sp>
        <p:nvSpPr>
          <p:cNvPr id="53" name="Rounded Rectangle 52"/>
          <p:cNvSpPr>
            <a:spLocks noChangeArrowheads="1"/>
          </p:cNvSpPr>
          <p:nvPr/>
        </p:nvSpPr>
        <p:spPr bwMode="auto">
          <a:xfrm>
            <a:off x="1600200" y="1581150"/>
            <a:ext cx="6019800" cy="695325"/>
          </a:xfrm>
          <a:prstGeom prst="roundRect">
            <a:avLst>
              <a:gd name="adj" fmla="val 16667"/>
            </a:avLst>
          </a:prstGeom>
          <a:solidFill>
            <a:srgbClr val="2E77AA"/>
          </a:solidFill>
          <a:ln w="9525">
            <a:noFill/>
            <a:round/>
            <a:headEnd/>
            <a:tailEnd/>
          </a:ln>
          <a:effectLst>
            <a:outerShdw blurRad="63500" dist="20000" dir="5400000" rotWithShape="0">
              <a:srgbClr val="000000">
                <a:alpha val="37999"/>
              </a:srgbClr>
            </a:outerShdw>
          </a:effectLst>
        </p:spPr>
        <p:txBody>
          <a:bodyPr anchor="ctr"/>
          <a:lstStyle/>
          <a:p>
            <a:pPr marL="171450" indent="-171450" algn="ctr">
              <a:buFont typeface="Arial" pitchFamily="34" charset="0"/>
              <a:buChar char="•"/>
              <a:defRPr/>
            </a:pPr>
            <a:r>
              <a:rPr lang="en-US" sz="1200" b="1" dirty="0">
                <a:solidFill>
                  <a:schemeClr val="bg1"/>
                </a:solidFill>
                <a:latin typeface="Gill Sans MT" pitchFamily="34" charset="0"/>
              </a:rPr>
              <a:t>Lower  maternal and child U5 mortality rates</a:t>
            </a:r>
          </a:p>
          <a:p>
            <a:pPr marL="171450" indent="-171450" algn="ctr">
              <a:buFont typeface="Arial" pitchFamily="34" charset="0"/>
              <a:buChar char="•"/>
              <a:defRPr/>
            </a:pPr>
            <a:r>
              <a:rPr lang="en-US" sz="1200" b="1" dirty="0">
                <a:solidFill>
                  <a:schemeClr val="bg1"/>
                </a:solidFill>
                <a:latin typeface="Gill Sans MT" pitchFamily="34" charset="0"/>
              </a:rPr>
              <a:t>Lowered child U5 morbidity</a:t>
            </a:r>
          </a:p>
          <a:p>
            <a:pPr marL="171450" indent="-171450" algn="ctr">
              <a:buFont typeface="Arial" pitchFamily="34" charset="0"/>
              <a:buChar char="•"/>
              <a:defRPr/>
            </a:pPr>
            <a:r>
              <a:rPr lang="en-US" sz="1200" b="1" dirty="0">
                <a:solidFill>
                  <a:schemeClr val="bg1"/>
                </a:solidFill>
                <a:latin typeface="Gill Sans MT" pitchFamily="34" charset="0"/>
              </a:rPr>
              <a:t>Improved maternal and child U5 nutritional status </a:t>
            </a:r>
          </a:p>
        </p:txBody>
      </p:sp>
      <p:sp>
        <p:nvSpPr>
          <p:cNvPr id="20526" name="TextBox 43"/>
          <p:cNvSpPr txBox="1">
            <a:spLocks noChangeArrowheads="1"/>
          </p:cNvSpPr>
          <p:nvPr/>
        </p:nvSpPr>
        <p:spPr bwMode="auto">
          <a:xfrm>
            <a:off x="12700" y="542925"/>
            <a:ext cx="1143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eaLnBrk="1" hangingPunct="1">
              <a:spcBef>
                <a:spcPct val="0"/>
              </a:spcBef>
              <a:buFontTx/>
              <a:buNone/>
            </a:pPr>
            <a:r>
              <a:rPr lang="en-US" altLang="en-US" sz="1200" b="1" i="1">
                <a:latin typeface="Gill Sans MT" pitchFamily="34" charset="0"/>
                <a:cs typeface="Arial" charset="0"/>
              </a:rPr>
              <a:t>Millenium Development Goals</a:t>
            </a:r>
          </a:p>
        </p:txBody>
      </p:sp>
      <p:sp>
        <p:nvSpPr>
          <p:cNvPr id="56" name="Text Box 53"/>
          <p:cNvSpPr txBox="1">
            <a:spLocks noChangeArrowheads="1"/>
          </p:cNvSpPr>
          <p:nvPr/>
        </p:nvSpPr>
        <p:spPr bwMode="auto">
          <a:xfrm>
            <a:off x="100013" y="0"/>
            <a:ext cx="90439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algn="ctr" eaLnBrk="1" hangingPunct="1">
              <a:defRPr/>
            </a:pPr>
            <a:r>
              <a:rPr lang="en-US" sz="3600" b="1" dirty="0" err="1" smtClean="0">
                <a:ea typeface="+mj-ea"/>
                <a:cs typeface="+mj-cs"/>
              </a:rPr>
              <a:t>mHealth</a:t>
            </a:r>
            <a:r>
              <a:rPr lang="en-US" sz="3600" b="1" dirty="0" smtClean="0">
                <a:ea typeface="+mj-ea"/>
                <a:cs typeface="+mj-cs"/>
              </a:rPr>
              <a:t> </a:t>
            </a:r>
            <a:r>
              <a:rPr lang="en-US" sz="3600" b="1" dirty="0">
                <a:ea typeface="+mj-ea"/>
                <a:cs typeface="+mj-cs"/>
              </a:rPr>
              <a:t>Theory </a:t>
            </a:r>
            <a:r>
              <a:rPr lang="en-US" sz="3600" b="1" dirty="0" smtClean="0">
                <a:ea typeface="+mj-ea"/>
                <a:cs typeface="+mj-cs"/>
              </a:rPr>
              <a:t>of Change</a:t>
            </a:r>
            <a:endParaRPr lang="en-US" sz="3600" b="1" dirty="0">
              <a:ea typeface="+mj-ea"/>
              <a:cs typeface="+mj-cs"/>
            </a:endParaRPr>
          </a:p>
        </p:txBody>
      </p:sp>
      <p:sp>
        <p:nvSpPr>
          <p:cNvPr id="57" name="Up Arrow 277"/>
          <p:cNvSpPr>
            <a:spLocks noChangeArrowheads="1"/>
          </p:cNvSpPr>
          <p:nvPr/>
        </p:nvSpPr>
        <p:spPr bwMode="auto">
          <a:xfrm>
            <a:off x="100013" y="1239838"/>
            <a:ext cx="357187" cy="415925"/>
          </a:xfrm>
          <a:prstGeom prst="upArrow">
            <a:avLst>
              <a:gd name="adj1" fmla="val 50000"/>
              <a:gd name="adj2" fmla="val 50000"/>
            </a:avLst>
          </a:prstGeom>
          <a:gradFill flip="none" rotWithShape="1">
            <a:gsLst>
              <a:gs pos="0">
                <a:srgbClr val="95897D">
                  <a:shade val="30000"/>
                  <a:satMod val="115000"/>
                </a:srgbClr>
              </a:gs>
              <a:gs pos="50000">
                <a:srgbClr val="95897D">
                  <a:shade val="67500"/>
                  <a:satMod val="115000"/>
                </a:srgbClr>
              </a:gs>
              <a:gs pos="100000">
                <a:srgbClr val="95897D">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a:defRPr/>
            </a:pPr>
            <a:endParaRPr lang="en-US" sz="1100" b="1" dirty="0">
              <a:latin typeface="Gill Sans MT" pitchFamily="34" charset="0"/>
            </a:endParaRPr>
          </a:p>
        </p:txBody>
      </p:sp>
      <p:sp>
        <p:nvSpPr>
          <p:cNvPr id="58" name="Rounded Rectangle 309"/>
          <p:cNvSpPr>
            <a:spLocks noChangeArrowheads="1"/>
          </p:cNvSpPr>
          <p:nvPr/>
        </p:nvSpPr>
        <p:spPr bwMode="auto">
          <a:xfrm>
            <a:off x="5135563" y="3527425"/>
            <a:ext cx="1112837"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solidFill>
                  <a:srgbClr val="000000"/>
                </a:solidFill>
                <a:latin typeface="Gill Sans MT" pitchFamily="34" charset="0"/>
              </a:rPr>
              <a:t>CHW/V motivation &amp; retention</a:t>
            </a:r>
            <a:endParaRPr lang="en-US" sz="1100" dirty="0">
              <a:latin typeface="Gill Sans MT" pitchFamily="34" charset="0"/>
            </a:endParaRPr>
          </a:p>
        </p:txBody>
      </p:sp>
      <p:sp>
        <p:nvSpPr>
          <p:cNvPr id="59" name="AutoShape 56"/>
          <p:cNvSpPr>
            <a:spLocks noChangeArrowheads="1"/>
          </p:cNvSpPr>
          <p:nvPr/>
        </p:nvSpPr>
        <p:spPr bwMode="auto">
          <a:xfrm>
            <a:off x="1676400" y="14478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endParaRPr lang="en-US" altLang="en-US" sz="2400" i="1">
              <a:latin typeface="Gill Sans MT" pitchFamily="34" charset="0"/>
            </a:endParaRPr>
          </a:p>
        </p:txBody>
      </p:sp>
      <p:sp>
        <p:nvSpPr>
          <p:cNvPr id="61" name="Rounded Rectangle 60"/>
          <p:cNvSpPr>
            <a:spLocks noChangeArrowheads="1"/>
          </p:cNvSpPr>
          <p:nvPr/>
        </p:nvSpPr>
        <p:spPr bwMode="auto">
          <a:xfrm>
            <a:off x="5486400" y="2378075"/>
            <a:ext cx="1524000"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anchor="ctr"/>
          <a:lstStyle/>
          <a:p>
            <a:pPr algn="ctr">
              <a:defRPr/>
            </a:pPr>
            <a:r>
              <a:rPr lang="en-GB" sz="1100" b="1" dirty="0">
                <a:latin typeface="Gill Sans MT" pitchFamily="34" charset="0"/>
              </a:rPr>
              <a:t>More </a:t>
            </a:r>
            <a:r>
              <a:rPr lang="en-GB" sz="1100" b="1" dirty="0">
                <a:solidFill>
                  <a:srgbClr val="C00000"/>
                </a:solidFill>
                <a:latin typeface="Gill Sans MT" pitchFamily="34" charset="0"/>
              </a:rPr>
              <a:t>sustainable  and effective CHW/V</a:t>
            </a:r>
            <a:r>
              <a:rPr lang="en-GB" sz="1100" b="1" dirty="0">
                <a:latin typeface="Gill Sans MT" pitchFamily="34" charset="0"/>
              </a:rPr>
              <a:t> workforce</a:t>
            </a:r>
            <a:endParaRPr lang="en-US" sz="1400" b="1" dirty="0">
              <a:solidFill>
                <a:srgbClr val="000000"/>
              </a:solidFill>
              <a:latin typeface="Gill Sans MT" pitchFamily="34" charset="0"/>
            </a:endParaRPr>
          </a:p>
        </p:txBody>
      </p:sp>
      <p:sp>
        <p:nvSpPr>
          <p:cNvPr id="62" name="Rounded Rectangle 309"/>
          <p:cNvSpPr>
            <a:spLocks noChangeArrowheads="1"/>
          </p:cNvSpPr>
          <p:nvPr/>
        </p:nvSpPr>
        <p:spPr bwMode="auto">
          <a:xfrm>
            <a:off x="3962400" y="3505200"/>
            <a:ext cx="1112838"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a:defRPr/>
            </a:pPr>
            <a:r>
              <a:rPr lang="en-US" sz="1100" dirty="0">
                <a:solidFill>
                  <a:srgbClr val="000000"/>
                </a:solidFill>
                <a:latin typeface="Gill Sans MT" pitchFamily="34" charset="0"/>
              </a:rPr>
              <a:t>Referral closure rates between CHW/V and facilities</a:t>
            </a:r>
            <a:endParaRPr lang="en-US" sz="1100" dirty="0">
              <a:latin typeface="Gill Sans MT" pitchFamily="34" charset="0"/>
            </a:endParaRPr>
          </a:p>
        </p:txBody>
      </p:sp>
      <p:sp>
        <p:nvSpPr>
          <p:cNvPr id="20533" name="TextBox 1"/>
          <p:cNvSpPr txBox="1">
            <a:spLocks noChangeArrowheads="1"/>
          </p:cNvSpPr>
          <p:nvPr/>
        </p:nvSpPr>
        <p:spPr bwMode="auto">
          <a:xfrm>
            <a:off x="4572000" y="6596063"/>
            <a:ext cx="48514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r>
              <a:rPr lang="en-US" altLang="en-US" sz="1100">
                <a:latin typeface="Gill Sans MT" pitchFamily="34" charset="0"/>
              </a:rPr>
              <a:t>* i.e. ttC visit schedule or CCM clinical case management protocols</a:t>
            </a:r>
          </a:p>
        </p:txBody>
      </p:sp>
    </p:spTree>
    <p:extLst>
      <p:ext uri="{BB962C8B-B14F-4D97-AF65-F5344CB8AC3E}">
        <p14:creationId xmlns:p14="http://schemas.microsoft.com/office/powerpoint/2010/main" val="21967448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3"/>
                                        </p:tgtEl>
                                        <p:attrNameLst>
                                          <p:attrName>style.visibility</p:attrName>
                                        </p:attrNameLst>
                                      </p:cBhvr>
                                      <p:to>
                                        <p:strVal val="visible"/>
                                      </p:to>
                                    </p:set>
                                    <p:animEffect transition="in" filter="fade">
                                      <p:cBhvr>
                                        <p:cTn id="10" dur="500"/>
                                        <p:tgtEl>
                                          <p:spTgt spid="4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3"/>
                                        </p:tgtEl>
                                        <p:attrNameLst>
                                          <p:attrName>style.visibility</p:attrName>
                                        </p:attrNameLst>
                                      </p:cBhvr>
                                      <p:to>
                                        <p:strVal val="visible"/>
                                      </p:to>
                                    </p:set>
                                    <p:animEffect transition="in" filter="fade">
                                      <p:cBhvr>
                                        <p:cTn id="16" dur="500"/>
                                        <p:tgtEl>
                                          <p:spTgt spid="5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9"/>
                                        </p:tgtEl>
                                        <p:attrNameLst>
                                          <p:attrName>style.visibility</p:attrName>
                                        </p:attrNameLst>
                                      </p:cBhvr>
                                      <p:to>
                                        <p:strVal val="visible"/>
                                      </p:to>
                                    </p:set>
                                    <p:animEffect transition="in" filter="fade">
                                      <p:cBhvr>
                                        <p:cTn id="19" dur="500"/>
                                        <p:tgtEl>
                                          <p:spTgt spid="5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fade">
                                      <p:cBhvr>
                                        <p:cTn id="42" dur="500"/>
                                        <p:tgtEl>
                                          <p:spTgt spid="50"/>
                                        </p:tgtEl>
                                      </p:cBhvr>
                                    </p:animEffect>
                                  </p:childTnLst>
                                </p:cTn>
                              </p:par>
                            </p:childTnLst>
                          </p:cTn>
                        </p:par>
                      </p:childTnLst>
                    </p:cTn>
                  </p:par>
                  <p:par>
                    <p:cTn id="43" fill="hold" nodeType="clickPar">
                      <p:stCondLst>
                        <p:cond delay="indefinite"/>
                      </p:stCondLst>
                      <p:childTnLst>
                        <p:par>
                          <p:cTn id="44" fill="hold" nodeType="withGroup">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500"/>
                                        <p:tgtEl>
                                          <p:spTgt spid="2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Effect transition="in" filter="fade">
                                      <p:cBhvr>
                                        <p:cTn id="50" dur="500"/>
                                        <p:tgtEl>
                                          <p:spTgt spid="29"/>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51"/>
                                        </p:tgtEl>
                                        <p:attrNameLst>
                                          <p:attrName>style.visibility</p:attrName>
                                        </p:attrNameLst>
                                      </p:cBhvr>
                                      <p:to>
                                        <p:strVal val="visible"/>
                                      </p:to>
                                    </p:set>
                                    <p:animEffect transition="in" filter="fade">
                                      <p:cBhvr>
                                        <p:cTn id="59" dur="500"/>
                                        <p:tgtEl>
                                          <p:spTgt spid="5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2"/>
                                        </p:tgtEl>
                                        <p:attrNameLst>
                                          <p:attrName>style.visibility</p:attrName>
                                        </p:attrNameLst>
                                      </p:cBhvr>
                                      <p:to>
                                        <p:strVal val="visible"/>
                                      </p:to>
                                    </p:set>
                                    <p:animEffect transition="in" filter="fade">
                                      <p:cBhvr>
                                        <p:cTn id="62" dur="500"/>
                                        <p:tgtEl>
                                          <p:spTgt spid="52"/>
                                        </p:tgtEl>
                                      </p:cBhvr>
                                    </p:animEffect>
                                  </p:childTnLst>
                                </p:cTn>
                              </p:par>
                            </p:childTnLst>
                          </p:cTn>
                        </p:par>
                      </p:childTnLst>
                    </p:cTn>
                  </p:par>
                  <p:par>
                    <p:cTn id="63" fill="hold" nodeType="clickPar">
                      <p:stCondLst>
                        <p:cond delay="indefinite"/>
                      </p:stCondLst>
                      <p:childTnLst>
                        <p:par>
                          <p:cTn id="64" fill="hold" nodeType="withGroup">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fade">
                                      <p:cBhvr>
                                        <p:cTn id="67" dur="500"/>
                                        <p:tgtEl>
                                          <p:spTgt spid="26"/>
                                        </p:tgtEl>
                                      </p:cBhvr>
                                    </p:animEffect>
                                  </p:childTnLst>
                                </p:cTn>
                              </p:par>
                            </p:childTnLst>
                          </p:cTn>
                        </p:par>
                      </p:childTnLst>
                    </p:cTn>
                  </p:par>
                  <p:par>
                    <p:cTn id="68" fill="hold" nodeType="clickPar">
                      <p:stCondLst>
                        <p:cond delay="indefinite"/>
                      </p:stCondLst>
                      <p:childTnLst>
                        <p:par>
                          <p:cTn id="69" fill="hold" nodeType="withGroup">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5"/>
                                        </p:tgtEl>
                                        <p:attrNameLst>
                                          <p:attrName>style.visibility</p:attrName>
                                        </p:attrNameLst>
                                      </p:cBhvr>
                                      <p:to>
                                        <p:strVal val="visible"/>
                                      </p:to>
                                    </p:set>
                                    <p:animEffect transition="in" filter="fade">
                                      <p:cBhvr>
                                        <p:cTn id="72" dur="500"/>
                                        <p:tgtEl>
                                          <p:spTgt spid="1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4"/>
                                        </p:tgtEl>
                                        <p:attrNameLst>
                                          <p:attrName>style.visibility</p:attrName>
                                        </p:attrNameLst>
                                      </p:cBhvr>
                                      <p:to>
                                        <p:strVal val="visible"/>
                                      </p:to>
                                    </p:set>
                                    <p:animEffect transition="in" filter="fade">
                                      <p:cBhvr>
                                        <p:cTn id="75" dur="500"/>
                                        <p:tgtEl>
                                          <p:spTgt spid="14"/>
                                        </p:tgtEl>
                                      </p:cBhvr>
                                    </p:animEffect>
                                  </p:childTnLst>
                                </p:cTn>
                              </p:par>
                            </p:childTnLst>
                          </p:cTn>
                        </p:par>
                      </p:childTnLst>
                    </p:cTn>
                  </p:par>
                  <p:par>
                    <p:cTn id="76" fill="hold" nodeType="clickPar">
                      <p:stCondLst>
                        <p:cond delay="indefinite"/>
                      </p:stCondLst>
                      <p:childTnLst>
                        <p:par>
                          <p:cTn id="77" fill="hold" nodeType="withGroup">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fade">
                                      <p:cBhvr>
                                        <p:cTn id="80" dur="500"/>
                                        <p:tgtEl>
                                          <p:spTgt spid="31"/>
                                        </p:tgtEl>
                                      </p:cBhvr>
                                    </p:animEffect>
                                  </p:childTnLst>
                                </p:cTn>
                              </p:par>
                            </p:childTnLst>
                          </p:cTn>
                        </p:par>
                      </p:childTnLst>
                    </p:cTn>
                  </p:par>
                  <p:par>
                    <p:cTn id="81" fill="hold" nodeType="clickPar">
                      <p:stCondLst>
                        <p:cond delay="indefinite"/>
                      </p:stCondLst>
                      <p:childTnLst>
                        <p:par>
                          <p:cTn id="82" fill="hold" nodeType="withGroup">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62"/>
                                        </p:tgtEl>
                                        <p:attrNameLst>
                                          <p:attrName>style.visibility</p:attrName>
                                        </p:attrNameLst>
                                      </p:cBhvr>
                                      <p:to>
                                        <p:strVal val="visible"/>
                                      </p:to>
                                    </p:set>
                                    <p:animEffect transition="in" filter="fade">
                                      <p:cBhvr>
                                        <p:cTn id="85" dur="500"/>
                                        <p:tgtEl>
                                          <p:spTgt spid="62"/>
                                        </p:tgtEl>
                                      </p:cBhvr>
                                    </p:animEffect>
                                  </p:childTnLst>
                                </p:cTn>
                              </p:par>
                            </p:childTnLst>
                          </p:cTn>
                        </p:par>
                      </p:childTnLst>
                    </p:cTn>
                  </p:par>
                  <p:par>
                    <p:cTn id="86" fill="hold" nodeType="clickPar">
                      <p:stCondLst>
                        <p:cond delay="indefinite"/>
                      </p:stCondLst>
                      <p:childTnLst>
                        <p:par>
                          <p:cTn id="87" fill="hold" nodeType="withGroup">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61"/>
                                        </p:tgtEl>
                                        <p:attrNameLst>
                                          <p:attrName>style.visibility</p:attrName>
                                        </p:attrNameLst>
                                      </p:cBhvr>
                                      <p:to>
                                        <p:strVal val="visible"/>
                                      </p:to>
                                    </p:set>
                                    <p:animEffect transition="in" filter="fade">
                                      <p:cBhvr>
                                        <p:cTn id="90" dur="500"/>
                                        <p:tgtEl>
                                          <p:spTgt spid="61"/>
                                        </p:tgtEl>
                                      </p:cBhvr>
                                    </p:animEffect>
                                  </p:childTnLst>
                                </p:cTn>
                              </p:par>
                            </p:childTnLst>
                          </p:cTn>
                        </p:par>
                      </p:childTnLst>
                    </p:cTn>
                  </p:par>
                  <p:par>
                    <p:cTn id="91" fill="hold" nodeType="clickPar">
                      <p:stCondLst>
                        <p:cond delay="indefinite"/>
                      </p:stCondLst>
                      <p:childTnLst>
                        <p:par>
                          <p:cTn id="92" fill="hold" nodeType="withGroup">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49"/>
                                        </p:tgtEl>
                                        <p:attrNameLst>
                                          <p:attrName>style.visibility</p:attrName>
                                        </p:attrNameLst>
                                      </p:cBhvr>
                                      <p:to>
                                        <p:strVal val="visible"/>
                                      </p:to>
                                    </p:set>
                                    <p:animEffect transition="in" filter="fade">
                                      <p:cBhvr>
                                        <p:cTn id="95" dur="500"/>
                                        <p:tgtEl>
                                          <p:spTgt spid="4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58"/>
                                        </p:tgtEl>
                                        <p:attrNameLst>
                                          <p:attrName>style.visibility</p:attrName>
                                        </p:attrNameLst>
                                      </p:cBhvr>
                                      <p:to>
                                        <p:strVal val="visible"/>
                                      </p:to>
                                    </p:set>
                                    <p:animEffect transition="in" filter="fade">
                                      <p:cBhvr>
                                        <p:cTn id="98" dur="500"/>
                                        <p:tgtEl>
                                          <p:spTgt spid="58"/>
                                        </p:tgtEl>
                                      </p:cBhvr>
                                    </p:animEffect>
                                  </p:childTnLst>
                                </p:cTn>
                              </p:par>
                            </p:childTnLst>
                          </p:cTn>
                        </p:par>
                      </p:childTnLst>
                    </p:cTn>
                  </p:par>
                  <p:par>
                    <p:cTn id="99" fill="hold" nodeType="clickPar">
                      <p:stCondLst>
                        <p:cond delay="indefinite"/>
                      </p:stCondLst>
                      <p:childTnLst>
                        <p:par>
                          <p:cTn id="100" fill="hold" nodeType="withGroup">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1"/>
                                        </p:tgtEl>
                                        <p:attrNameLst>
                                          <p:attrName>style.visibility</p:attrName>
                                        </p:attrNameLst>
                                      </p:cBhvr>
                                      <p:to>
                                        <p:strVal val="visible"/>
                                      </p:to>
                                    </p:set>
                                    <p:animEffect transition="in" filter="fade">
                                      <p:cBhvr>
                                        <p:cTn id="103" dur="500"/>
                                        <p:tgtEl>
                                          <p:spTgt spid="11"/>
                                        </p:tgtEl>
                                      </p:cBhvr>
                                    </p:animEffect>
                                  </p:childTnLst>
                                </p:cTn>
                              </p:par>
                            </p:childTnLst>
                          </p:cTn>
                        </p:par>
                      </p:childTnLst>
                    </p:cTn>
                  </p:par>
                  <p:par>
                    <p:cTn id="104" fill="hold" nodeType="clickPar">
                      <p:stCondLst>
                        <p:cond delay="indefinite"/>
                      </p:stCondLst>
                      <p:childTnLst>
                        <p:par>
                          <p:cTn id="105" fill="hold" nodeType="withGroup">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20" grpId="0" animBg="1"/>
      <p:bldP spid="21" grpId="0" animBg="1"/>
      <p:bldP spid="22" grpId="0" animBg="1"/>
      <p:bldP spid="23" grpId="0" animBg="1"/>
      <p:bldP spid="26" grpId="0" animBg="1"/>
      <p:bldP spid="27" grpId="0" animBg="1"/>
      <p:bldP spid="28" grpId="0" animBg="1"/>
      <p:bldP spid="29" grpId="0" animBg="1"/>
      <p:bldP spid="31" grpId="0" animBg="1"/>
      <p:bldP spid="42" grpId="0" animBg="1"/>
      <p:bldP spid="43" grpId="0" animBg="1"/>
      <p:bldP spid="46" grpId="0" animBg="1"/>
      <p:bldP spid="47" grpId="0" animBg="1"/>
      <p:bldP spid="48" grpId="0" animBg="1"/>
      <p:bldP spid="49" grpId="0" animBg="1"/>
      <p:bldP spid="50" grpId="0" animBg="1"/>
      <p:bldP spid="51" grpId="0" animBg="1"/>
      <p:bldP spid="52" grpId="0" animBg="1"/>
      <p:bldP spid="53" grpId="0" animBg="1"/>
      <p:bldP spid="58" grpId="0" animBg="1"/>
      <p:bldP spid="59" grpId="0" animBg="1"/>
      <p:bldP spid="61" grpId="0" animBg="1"/>
      <p:bldP spid="6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588"/>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304800" y="869156"/>
            <a:ext cx="8534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smtClean="0">
                <a:latin typeface="Gill Sans MT" pitchFamily="34" charset="0"/>
                <a:cs typeface="Arial" charset="0"/>
              </a:rPr>
              <a:t>Program Areas for </a:t>
            </a:r>
            <a:r>
              <a:rPr lang="en-US" altLang="en-US" sz="3200" b="1" dirty="0" err="1" smtClean="0">
                <a:latin typeface="Gill Sans MT" pitchFamily="34" charset="0"/>
                <a:cs typeface="Arial" charset="0"/>
              </a:rPr>
              <a:t>mHealth</a:t>
            </a:r>
            <a:r>
              <a:rPr lang="en-US" altLang="en-US" sz="3200" b="1" dirty="0" smtClean="0">
                <a:latin typeface="Gill Sans MT" pitchFamily="34" charset="0"/>
                <a:cs typeface="Arial" charset="0"/>
              </a:rPr>
              <a:t> Solutions</a:t>
            </a:r>
            <a:endParaRPr lang="en-US" altLang="en-US" sz="3200" b="1" dirty="0">
              <a:latin typeface="Gill Sans MT" pitchFamily="34" charset="0"/>
              <a:cs typeface="Arial" charset="0"/>
            </a:endParaRPr>
          </a:p>
        </p:txBody>
      </p:sp>
      <p:sp>
        <p:nvSpPr>
          <p:cNvPr id="3" name="Rectangle 2"/>
          <p:cNvSpPr/>
          <p:nvPr/>
        </p:nvSpPr>
        <p:spPr>
          <a:xfrm>
            <a:off x="128337" y="1477863"/>
            <a:ext cx="4572000" cy="4770537"/>
          </a:xfrm>
          <a:prstGeom prst="rect">
            <a:avLst/>
          </a:prstGeom>
        </p:spPr>
        <p:txBody>
          <a:bodyPr>
            <a:spAutoFit/>
          </a:bodyPr>
          <a:lstStyle/>
          <a:p>
            <a:pPr marL="396875" indent="-344488">
              <a:defRPr/>
            </a:pPr>
            <a:r>
              <a:rPr lang="en-US" sz="1600" b="1" u="sng" dirty="0">
                <a:latin typeface="Gill Sans MT" pitchFamily="34" charset="0"/>
              </a:rPr>
              <a:t>Health System Strengthening</a:t>
            </a:r>
          </a:p>
          <a:p>
            <a:pPr marL="396875" indent="-344488">
              <a:buFont typeface="Wingdings" pitchFamily="2" charset="2"/>
              <a:buChar char="q"/>
              <a:defRPr/>
            </a:pPr>
            <a:r>
              <a:rPr lang="en-US" sz="1600" dirty="0">
                <a:latin typeface="Gill Sans MT" pitchFamily="34" charset="0"/>
              </a:rPr>
              <a:t>Country Ownership</a:t>
            </a:r>
          </a:p>
          <a:p>
            <a:pPr marL="396875" indent="-344488">
              <a:buFont typeface="Wingdings" pitchFamily="2" charset="2"/>
              <a:buChar char="q"/>
              <a:defRPr/>
            </a:pPr>
            <a:r>
              <a:rPr lang="en-US" sz="1600" dirty="0">
                <a:latin typeface="Gill Sans MT" pitchFamily="34" charset="0"/>
              </a:rPr>
              <a:t>Linkages to Health System &amp; Services</a:t>
            </a:r>
          </a:p>
          <a:p>
            <a:pPr marL="396875" indent="-344488">
              <a:defRPr/>
            </a:pPr>
            <a:endParaRPr lang="en-US" sz="1600" dirty="0">
              <a:latin typeface="Gill Sans MT" pitchFamily="34" charset="0"/>
            </a:endParaRPr>
          </a:p>
          <a:p>
            <a:pPr marL="396875" indent="-344488">
              <a:defRPr/>
            </a:pPr>
            <a:r>
              <a:rPr lang="en-US" sz="1600" b="1" u="sng" dirty="0">
                <a:latin typeface="Gill Sans MT" pitchFamily="34" charset="0"/>
              </a:rPr>
              <a:t>Community</a:t>
            </a:r>
          </a:p>
          <a:p>
            <a:pPr marL="396875" indent="-344488">
              <a:buFont typeface="Wingdings" pitchFamily="2" charset="2"/>
              <a:buChar char="q"/>
              <a:defRPr/>
            </a:pPr>
            <a:r>
              <a:rPr lang="en-US" sz="1600" dirty="0">
                <a:latin typeface="Gill Sans MT" pitchFamily="34" charset="0"/>
              </a:rPr>
              <a:t>Community Mobilization &amp; Sensitization</a:t>
            </a:r>
          </a:p>
          <a:p>
            <a:pPr marL="396875" indent="-344488">
              <a:buFont typeface="Wingdings" pitchFamily="2" charset="2"/>
              <a:buChar char="q"/>
              <a:defRPr/>
            </a:pPr>
            <a:r>
              <a:rPr lang="en-US" sz="1600" dirty="0">
                <a:latin typeface="Gill Sans MT" pitchFamily="34" charset="0"/>
              </a:rPr>
              <a:t>CHW Recruitment, Training, Supervision, Incentives &amp; Performance Evaluation</a:t>
            </a:r>
          </a:p>
          <a:p>
            <a:pPr marL="396875" indent="-344488">
              <a:buFont typeface="Wingdings" pitchFamily="2" charset="2"/>
              <a:buChar char="q"/>
              <a:defRPr/>
            </a:pPr>
            <a:r>
              <a:rPr lang="en-US" sz="1600" dirty="0">
                <a:latin typeface="Gill Sans MT" pitchFamily="34" charset="0"/>
              </a:rPr>
              <a:t>CHW &amp; Beneficiary Registration</a:t>
            </a:r>
          </a:p>
          <a:p>
            <a:pPr marL="396875" indent="-344488">
              <a:defRPr/>
            </a:pPr>
            <a:endParaRPr lang="en-US" sz="1600" dirty="0">
              <a:latin typeface="Gill Sans MT" pitchFamily="34" charset="0"/>
            </a:endParaRPr>
          </a:p>
          <a:p>
            <a:pPr marL="396875" indent="-344488">
              <a:defRPr/>
            </a:pPr>
            <a:r>
              <a:rPr lang="en-US" sz="1600" b="1" u="sng" dirty="0">
                <a:latin typeface="Gill Sans MT" pitchFamily="34" charset="0"/>
              </a:rPr>
              <a:t>Household/Individual</a:t>
            </a:r>
          </a:p>
          <a:p>
            <a:pPr marL="396875" indent="-344488">
              <a:buFont typeface="Wingdings" pitchFamily="2" charset="2"/>
              <a:buChar char="q"/>
              <a:defRPr/>
            </a:pPr>
            <a:r>
              <a:rPr lang="en-US" sz="1600" dirty="0">
                <a:latin typeface="Gill Sans MT" pitchFamily="34" charset="0"/>
              </a:rPr>
              <a:t>Home-Based Care</a:t>
            </a:r>
          </a:p>
          <a:p>
            <a:pPr marL="396875" indent="-344488">
              <a:buFont typeface="Wingdings" pitchFamily="2" charset="2"/>
              <a:buChar char="q"/>
              <a:defRPr/>
            </a:pPr>
            <a:r>
              <a:rPr lang="en-US" sz="1600" dirty="0">
                <a:latin typeface="Gill Sans MT" pitchFamily="34" charset="0"/>
              </a:rPr>
              <a:t>Referral System</a:t>
            </a:r>
          </a:p>
          <a:p>
            <a:pPr marL="396875" indent="-344488">
              <a:buFont typeface="Wingdings" pitchFamily="2" charset="2"/>
              <a:buChar char="q"/>
              <a:defRPr/>
            </a:pPr>
            <a:r>
              <a:rPr lang="en-US" sz="1600" dirty="0">
                <a:latin typeface="Gill Sans MT" pitchFamily="34" charset="0"/>
              </a:rPr>
              <a:t>Counseling &amp; Behavior Change Communication</a:t>
            </a:r>
          </a:p>
          <a:p>
            <a:pPr marL="396875" indent="-344488">
              <a:buFont typeface="Wingdings" pitchFamily="2" charset="2"/>
              <a:buChar char="q"/>
              <a:defRPr/>
            </a:pPr>
            <a:r>
              <a:rPr lang="en-US" sz="1600" dirty="0">
                <a:latin typeface="Gill Sans MT" pitchFamily="34" charset="0"/>
              </a:rPr>
              <a:t>Response to Urgent Care Scenarios</a:t>
            </a:r>
          </a:p>
          <a:p>
            <a:pPr marL="396875" indent="-344488">
              <a:buFont typeface="Wingdings" pitchFamily="2" charset="2"/>
              <a:buChar char="q"/>
              <a:defRPr/>
            </a:pPr>
            <a:r>
              <a:rPr lang="en-US" sz="1600" dirty="0">
                <a:latin typeface="Gill Sans MT" pitchFamily="34" charset="0"/>
              </a:rPr>
              <a:t>Monitoring &amp; Evaluation Data Collection</a:t>
            </a:r>
          </a:p>
          <a:p>
            <a:pPr marL="396875" indent="-344488">
              <a:buFont typeface="Wingdings" pitchFamily="2" charset="2"/>
              <a:buChar char="q"/>
              <a:defRPr/>
            </a:pPr>
            <a:r>
              <a:rPr lang="en-US" sz="1600" dirty="0">
                <a:latin typeface="Gill Sans MT" pitchFamily="34" charset="0"/>
              </a:rPr>
              <a:t>Provision of Health Commodities </a:t>
            </a:r>
          </a:p>
          <a:p>
            <a:pPr marL="396875" indent="-344488">
              <a:buFont typeface="Wingdings" pitchFamily="2" charset="2"/>
              <a:buChar char="q"/>
              <a:defRPr/>
            </a:pPr>
            <a:r>
              <a:rPr lang="en-US" sz="1600" dirty="0">
                <a:latin typeface="Gill Sans MT" pitchFamily="34" charset="0"/>
              </a:rPr>
              <a:t>Household based diagnostics/screening/case management tools</a:t>
            </a:r>
          </a:p>
        </p:txBody>
      </p:sp>
      <p:sp>
        <p:nvSpPr>
          <p:cNvPr id="7" name="Rectangular Callout 6"/>
          <p:cNvSpPr/>
          <p:nvPr/>
        </p:nvSpPr>
        <p:spPr>
          <a:xfrm>
            <a:off x="5057775" y="1371600"/>
            <a:ext cx="3857625" cy="3406775"/>
          </a:xfrm>
          <a:prstGeom prst="wedgeRectCallout">
            <a:avLst>
              <a:gd name="adj1" fmla="val -85805"/>
              <a:gd name="adj2" fmla="val 44609"/>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600" b="1" dirty="0">
                <a:solidFill>
                  <a:schemeClr val="tx1"/>
                </a:solidFill>
                <a:latin typeface="Gill Sans MT" pitchFamily="34" charset="0"/>
              </a:rPr>
              <a:t>KEY SOLUTION FUNCTIONALITY</a:t>
            </a:r>
          </a:p>
          <a:p>
            <a:pPr marL="457200" indent="-457200">
              <a:buFont typeface="Wingdings" pitchFamily="2" charset="2"/>
              <a:buChar char="ü"/>
              <a:defRPr/>
            </a:pPr>
            <a:r>
              <a:rPr lang="en-US" sz="1800" b="1" dirty="0">
                <a:solidFill>
                  <a:schemeClr val="tx1"/>
                </a:solidFill>
                <a:latin typeface="Gill Sans MT" pitchFamily="34" charset="0"/>
              </a:rPr>
              <a:t>Registration </a:t>
            </a:r>
          </a:p>
          <a:p>
            <a:pPr marL="457200" indent="-457200">
              <a:buFont typeface="Wingdings" pitchFamily="2" charset="2"/>
              <a:buChar char="ü"/>
              <a:defRPr/>
            </a:pPr>
            <a:r>
              <a:rPr lang="en-US" sz="1800" b="1" dirty="0">
                <a:solidFill>
                  <a:schemeClr val="tx1"/>
                </a:solidFill>
                <a:latin typeface="Gill Sans MT" pitchFamily="34" charset="0"/>
              </a:rPr>
              <a:t>Referral Process </a:t>
            </a:r>
          </a:p>
          <a:p>
            <a:pPr marL="457200" indent="-457200">
              <a:buFont typeface="Wingdings" pitchFamily="2" charset="2"/>
              <a:buChar char="ü"/>
              <a:defRPr/>
            </a:pPr>
            <a:r>
              <a:rPr lang="en-US" sz="1800" b="1" dirty="0">
                <a:solidFill>
                  <a:schemeClr val="tx1"/>
                </a:solidFill>
                <a:latin typeface="Gill Sans MT" pitchFamily="34" charset="0"/>
              </a:rPr>
              <a:t>Alerts/Notifications </a:t>
            </a:r>
          </a:p>
          <a:p>
            <a:pPr marL="457200" indent="-457200">
              <a:buFont typeface="Wingdings" pitchFamily="2" charset="2"/>
              <a:buChar char="ü"/>
              <a:defRPr/>
            </a:pPr>
            <a:r>
              <a:rPr lang="en-US" sz="1800" b="1" dirty="0">
                <a:solidFill>
                  <a:schemeClr val="tx1"/>
                </a:solidFill>
                <a:latin typeface="Gill Sans MT" pitchFamily="34" charset="0"/>
              </a:rPr>
              <a:t>Reporting </a:t>
            </a:r>
          </a:p>
          <a:p>
            <a:pPr marL="457200" indent="-457200">
              <a:buFont typeface="Wingdings" pitchFamily="2" charset="2"/>
              <a:buChar char="ü"/>
              <a:defRPr/>
            </a:pPr>
            <a:r>
              <a:rPr lang="en-US" sz="1800" b="1" dirty="0">
                <a:solidFill>
                  <a:schemeClr val="tx1"/>
                </a:solidFill>
                <a:latin typeface="Gill Sans MT" pitchFamily="34" charset="0"/>
              </a:rPr>
              <a:t>Behavior Change Messages</a:t>
            </a:r>
          </a:p>
          <a:p>
            <a:pPr marL="457200" indent="-457200">
              <a:buFont typeface="Wingdings" pitchFamily="2" charset="2"/>
              <a:buChar char="ü"/>
              <a:defRPr/>
            </a:pPr>
            <a:r>
              <a:rPr lang="en-US" sz="1800" b="1" dirty="0">
                <a:solidFill>
                  <a:schemeClr val="tx1"/>
                </a:solidFill>
                <a:latin typeface="Gill Sans MT" pitchFamily="34" charset="0"/>
              </a:rPr>
              <a:t>Integration with HMIS</a:t>
            </a:r>
          </a:p>
          <a:p>
            <a:pPr marL="457200" indent="-457200">
              <a:buFont typeface="Wingdings" pitchFamily="2" charset="2"/>
              <a:buChar char="ü"/>
              <a:defRPr/>
            </a:pPr>
            <a:r>
              <a:rPr lang="en-US" sz="1800" b="1" dirty="0">
                <a:solidFill>
                  <a:schemeClr val="tx1"/>
                </a:solidFill>
                <a:latin typeface="Gill Sans MT" pitchFamily="34" charset="0"/>
              </a:rPr>
              <a:t>Testing/Rapid Diagnostics</a:t>
            </a:r>
          </a:p>
          <a:p>
            <a:pPr marL="457200" indent="-457200">
              <a:buFont typeface="Wingdings" pitchFamily="2" charset="2"/>
              <a:buChar char="ü"/>
              <a:defRPr/>
            </a:pPr>
            <a:r>
              <a:rPr lang="en-US" sz="1800" b="1" dirty="0">
                <a:solidFill>
                  <a:schemeClr val="tx1"/>
                </a:solidFill>
                <a:latin typeface="Gill Sans MT" pitchFamily="34" charset="0"/>
              </a:rPr>
              <a:t>Urgent Response </a:t>
            </a:r>
          </a:p>
          <a:p>
            <a:pPr marL="457200" indent="-457200">
              <a:buFont typeface="Wingdings" pitchFamily="2" charset="2"/>
              <a:buChar char="ü"/>
              <a:defRPr/>
            </a:pPr>
            <a:r>
              <a:rPr lang="en-US" sz="1800" b="1" dirty="0">
                <a:solidFill>
                  <a:schemeClr val="tx1"/>
                </a:solidFill>
                <a:latin typeface="Gill Sans MT" pitchFamily="34" charset="0"/>
              </a:rPr>
              <a:t>Supply Chain/Logistics </a:t>
            </a:r>
          </a:p>
          <a:p>
            <a:pPr marL="457200" indent="-457200">
              <a:buFont typeface="Wingdings" pitchFamily="2" charset="2"/>
              <a:buChar char="ü"/>
              <a:defRPr/>
            </a:pPr>
            <a:r>
              <a:rPr lang="en-US" sz="1800" b="1" dirty="0">
                <a:solidFill>
                  <a:schemeClr val="tx1"/>
                </a:solidFill>
                <a:latin typeface="Gill Sans MT" pitchFamily="34" charset="0"/>
              </a:rPr>
              <a:t>CHW training, supervision, performance evaluation</a:t>
            </a:r>
          </a:p>
        </p:txBody>
      </p:sp>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14474" y="4950668"/>
            <a:ext cx="2667000" cy="1678731"/>
          </a:xfrm>
          <a:prstGeom prst="rect">
            <a:avLst/>
          </a:prstGeom>
          <a:solidFill>
            <a:srgbClr val="FFFFFF">
              <a:shade val="85000"/>
            </a:srgbClr>
          </a:solidFill>
          <a:ln w="190500" cap="sq">
            <a:solidFill>
              <a:schemeClr val="bg2">
                <a:lumMod val="40000"/>
                <a:lumOff val="6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106633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12" end="12"/>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13" end="1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14" end="14"/>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
                                            <p:txEl>
                                              <p:pRg st="16" end="16"/>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33"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09600" y="762000"/>
            <a:ext cx="8153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a:latin typeface="Gill Sans MT" pitchFamily="34" charset="0"/>
                <a:cs typeface="Arial" charset="0"/>
              </a:rPr>
              <a:t>World Vision’s mHealth Portfolio</a:t>
            </a:r>
          </a:p>
        </p:txBody>
      </p:sp>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46571" y="1727448"/>
            <a:ext cx="7079458" cy="3954773"/>
          </a:xfrm>
          <a:prstGeom prst="rect">
            <a:avLst/>
          </a:prstGeom>
          <a:noFill/>
          <a:ln w="22225">
            <a:gradFill>
              <a:gsLst>
                <a:gs pos="0">
                  <a:srgbClr val="CBCBCB"/>
                </a:gs>
                <a:gs pos="13000">
                  <a:srgbClr val="5F5F5F"/>
                </a:gs>
                <a:gs pos="21001">
                  <a:srgbClr val="5F5F5F"/>
                </a:gs>
                <a:gs pos="63000">
                  <a:srgbClr val="FFFFFF"/>
                </a:gs>
                <a:gs pos="67000">
                  <a:srgbClr val="B2B2B2"/>
                </a:gs>
                <a:gs pos="69000">
                  <a:srgbClr val="292929"/>
                </a:gs>
                <a:gs pos="82001">
                  <a:srgbClr val="777777"/>
                </a:gs>
                <a:gs pos="100000">
                  <a:srgbClr val="EAEAEA"/>
                </a:gs>
              </a:gsLst>
              <a:lin ang="5400000" scaled="0"/>
            </a:gradFill>
            <a:miter lim="800000"/>
            <a:headEnd/>
            <a:tailEnd/>
          </a:ln>
          <a:effectLst>
            <a:innerShdw blurRad="63500" dist="50800" dir="8100000">
              <a:prstClr val="black">
                <a:alpha val="50000"/>
              </a:prstClr>
            </a:innerShdw>
          </a:effectLst>
          <a:extLst>
            <a:ext uri="{909E8E84-426E-40DD-AFC4-6F175D3DCCD1}">
              <a14:hiddenFill xmlns:a14="http://schemas.microsoft.com/office/drawing/2010/main">
                <a:solidFill>
                  <a:schemeClr val="accent1"/>
                </a:solidFill>
              </a14:hiddenFill>
            </a:ext>
          </a:extLst>
        </p:spPr>
      </p:pic>
      <p:pic>
        <p:nvPicPr>
          <p:cNvPr id="5"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1644609" y="3471665"/>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Program Files\Microsoft Office\MEDIA\OFFICE14\Bullets\BD10298_.gif"/>
          <p:cNvPicPr>
            <a:picLocks noChangeAspect="1" noChangeArrowheads="1"/>
          </p:cNvPicPr>
          <p:nvPr/>
        </p:nvPicPr>
        <p:blipFill>
          <a:blip r:embed="rId6">
            <a:extLst>
              <a:ext uri="{BEBA8EAE-BF5A-486C-A8C5-ECC9F3942E4B}">
                <a14:imgProps xmlns:a14="http://schemas.microsoft.com/office/drawing/2010/main">
                  <a14:imgLayer r:embed="rId7">
                    <a14:imgEffect>
                      <a14:colorTemperature colorTemp="8125"/>
                    </a14:imgEffect>
                  </a14:imgLayer>
                </a14:imgProps>
              </a:ext>
              <a:ext uri="{28A0092B-C50C-407E-A947-70E740481C1C}">
                <a14:useLocalDpi xmlns:a14="http://schemas.microsoft.com/office/drawing/2010/main" val="0"/>
              </a:ext>
            </a:extLst>
          </a:blip>
          <a:srcRect/>
          <a:stretch>
            <a:fillRect/>
          </a:stretch>
        </p:blipFill>
        <p:spPr bwMode="auto">
          <a:xfrm>
            <a:off x="3634029" y="4913315"/>
            <a:ext cx="239568" cy="23956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C:\Program Files\Microsoft Office\MEDIA\OFFICE14\Bullets\BD14529_.gif"/>
          <p:cNvPicPr>
            <a:picLocks noChangeAspect="1" noChangeArrowheads="1"/>
          </p:cNvPicPr>
          <p:nvPr/>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3753813" y="3704835"/>
            <a:ext cx="253881" cy="25388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C:\Program Files\Microsoft Office\MEDIA\OFFICE14\Bullets\BD10298_.gif"/>
          <p:cNvPicPr>
            <a:picLocks noChangeAspect="1" noChangeArrowheads="1"/>
          </p:cNvPicPr>
          <p:nvPr/>
        </p:nvPicPr>
        <p:blipFill>
          <a:blip r:embed="rId6">
            <a:extLst>
              <a:ext uri="{BEBA8EAE-BF5A-486C-A8C5-ECC9F3942E4B}">
                <a14:imgProps xmlns:a14="http://schemas.microsoft.com/office/drawing/2010/main">
                  <a14:imgLayer r:embed="rId7">
                    <a14:imgEffect>
                      <a14:colorTemperature colorTemp="8125"/>
                    </a14:imgEffect>
                  </a14:imgLayer>
                </a14:imgProps>
              </a:ext>
              <a:ext uri="{28A0092B-C50C-407E-A947-70E740481C1C}">
                <a14:useLocalDpi xmlns:a14="http://schemas.microsoft.com/office/drawing/2010/main" val="0"/>
              </a:ext>
            </a:extLst>
          </a:blip>
          <a:srcRect/>
          <a:stretch>
            <a:fillRect/>
          </a:stretch>
        </p:blipFill>
        <p:spPr bwMode="auto">
          <a:xfrm>
            <a:off x="2492471" y="2878293"/>
            <a:ext cx="239568" cy="2395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C:\Program Files\Microsoft Office\MEDIA\OFFICE14\Bullets\BD10298_.gif"/>
          <p:cNvPicPr>
            <a:picLocks noChangeAspect="1" noChangeArrowheads="1"/>
          </p:cNvPicPr>
          <p:nvPr/>
        </p:nvPicPr>
        <p:blipFill>
          <a:blip r:embed="rId6">
            <a:extLst>
              <a:ext uri="{BEBA8EAE-BF5A-486C-A8C5-ECC9F3942E4B}">
                <a14:imgProps xmlns:a14="http://schemas.microsoft.com/office/drawing/2010/main">
                  <a14:imgLayer r:embed="rId7">
                    <a14:imgEffect>
                      <a14:colorTemperature colorTemp="8125"/>
                    </a14:imgEffect>
                  </a14:imgLayer>
                </a14:imgProps>
              </a:ext>
              <a:ext uri="{28A0092B-C50C-407E-A947-70E740481C1C}">
                <a14:useLocalDpi xmlns:a14="http://schemas.microsoft.com/office/drawing/2010/main" val="0"/>
              </a:ext>
            </a:extLst>
          </a:blip>
          <a:srcRect/>
          <a:stretch>
            <a:fillRect/>
          </a:stretch>
        </p:blipFill>
        <p:spPr bwMode="auto">
          <a:xfrm>
            <a:off x="2017356" y="3363419"/>
            <a:ext cx="239568" cy="23956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3460945" y="3688557"/>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3616631" y="4403928"/>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3196823" y="4781254"/>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6" descr="C:\Program Files\Microsoft Office\MEDIA\OFFICE14\Bullets\BD14529_.gif"/>
          <p:cNvPicPr>
            <a:picLocks noChangeAspect="1" noChangeArrowheads="1"/>
          </p:cNvPicPr>
          <p:nvPr/>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3286158" y="4070930"/>
            <a:ext cx="253881" cy="25388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473796" y="2993006"/>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5737918" y="3380886"/>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C:\Program Files\Microsoft Office\MEDIA\OFFICE14\Bullets\BD14529_.gif"/>
          <p:cNvPicPr>
            <a:picLocks noChangeAspect="1" noChangeArrowheads="1"/>
          </p:cNvPicPr>
          <p:nvPr/>
        </p:nvPicPr>
        <p:blipFill>
          <a:blip r:embed="rId8">
            <a:extLst>
              <a:ext uri="{BEBA8EAE-BF5A-486C-A8C5-ECC9F3942E4B}">
                <a14:imgProps xmlns:a14="http://schemas.microsoft.com/office/drawing/2010/main">
                  <a14:imgLayer r:embed="rId9">
                    <a14:imgEffect>
                      <a14:saturation sat="33000"/>
                    </a14:imgEffect>
                  </a14:imgLayer>
                </a14:imgProps>
              </a:ext>
              <a:ext uri="{28A0092B-C50C-407E-A947-70E740481C1C}">
                <a14:useLocalDpi xmlns:a14="http://schemas.microsoft.com/office/drawing/2010/main" val="0"/>
              </a:ext>
            </a:extLst>
          </a:blip>
          <a:srcRect/>
          <a:stretch>
            <a:fillRect/>
          </a:stretch>
        </p:blipFill>
        <p:spPr bwMode="auto">
          <a:xfrm>
            <a:off x="6616796" y="3356262"/>
            <a:ext cx="253881" cy="25388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7226396" y="3923023"/>
            <a:ext cx="264122" cy="26412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 descr="C:\Program Files\Microsoft Office\MEDIA\OFFICE14\Bullets\BD14533_.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flipH="1" flipV="1">
            <a:off x="4787996" y="2438102"/>
            <a:ext cx="264122" cy="264122"/>
          </a:xfrm>
          <a:prstGeom prst="rect">
            <a:avLst/>
          </a:prstGeom>
          <a:noFill/>
          <a:extLst>
            <a:ext uri="{909E8E84-426E-40DD-AFC4-6F175D3DCCD1}">
              <a14:hiddenFill xmlns:a14="http://schemas.microsoft.com/office/drawing/2010/main">
                <a:solidFill>
                  <a:srgbClr val="FFFFFF"/>
                </a:solidFill>
              </a14:hiddenFill>
            </a:ext>
          </a:extLst>
        </p:spPr>
      </p:pic>
      <p:sp>
        <p:nvSpPr>
          <p:cNvPr id="34" name="Rounded Rectangle 33"/>
          <p:cNvSpPr/>
          <p:nvPr/>
        </p:nvSpPr>
        <p:spPr>
          <a:xfrm>
            <a:off x="0" y="5348308"/>
            <a:ext cx="2954536" cy="1358896"/>
          </a:xfrm>
          <a:prstGeom prst="roundRect">
            <a:avLst>
              <a:gd name="adj" fmla="val 50000"/>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00" dirty="0">
                <a:solidFill>
                  <a:schemeClr val="tx1"/>
                </a:solidFill>
                <a:latin typeface="Gill Sans MT" pitchFamily="34" charset="0"/>
              </a:rPr>
              <a:t>Timed &amp; Targeted Counseling Community Case Management Positive Deviance / Hearth </a:t>
            </a:r>
            <a:endParaRPr lang="en-US" sz="1300" dirty="0" smtClean="0">
              <a:solidFill>
                <a:schemeClr val="tx1"/>
              </a:solidFill>
              <a:latin typeface="Gill Sans MT" pitchFamily="34" charset="0"/>
            </a:endParaRPr>
          </a:p>
          <a:p>
            <a:pPr algn="ctr"/>
            <a:r>
              <a:rPr lang="en-US" sz="1300" dirty="0" smtClean="0">
                <a:solidFill>
                  <a:schemeClr val="tx1"/>
                </a:solidFill>
                <a:latin typeface="Gill Sans MT" pitchFamily="34" charset="0"/>
              </a:rPr>
              <a:t>Growth </a:t>
            </a:r>
            <a:r>
              <a:rPr lang="en-US" sz="1300" dirty="0">
                <a:solidFill>
                  <a:schemeClr val="tx1"/>
                </a:solidFill>
                <a:latin typeface="Gill Sans MT" pitchFamily="34" charset="0"/>
              </a:rPr>
              <a:t>Monitoring &amp; Promotion Community Management of </a:t>
            </a:r>
            <a:endParaRPr lang="en-US" sz="1300" dirty="0" smtClean="0">
              <a:solidFill>
                <a:schemeClr val="tx1"/>
              </a:solidFill>
              <a:latin typeface="Gill Sans MT" pitchFamily="34" charset="0"/>
            </a:endParaRPr>
          </a:p>
          <a:p>
            <a:pPr algn="ctr"/>
            <a:r>
              <a:rPr lang="en-US" sz="1300" dirty="0" smtClean="0">
                <a:solidFill>
                  <a:schemeClr val="tx1"/>
                </a:solidFill>
                <a:latin typeface="Gill Sans MT" pitchFamily="34" charset="0"/>
              </a:rPr>
              <a:t>Acute </a:t>
            </a:r>
            <a:r>
              <a:rPr lang="en-US" sz="1300" dirty="0">
                <a:solidFill>
                  <a:schemeClr val="tx1"/>
                </a:solidFill>
                <a:latin typeface="Gill Sans MT" pitchFamily="34" charset="0"/>
              </a:rPr>
              <a:t>Malnutrition</a:t>
            </a:r>
          </a:p>
        </p:txBody>
      </p:sp>
      <p:sp>
        <p:nvSpPr>
          <p:cNvPr id="38" name="Content Placeholder 1"/>
          <p:cNvSpPr txBox="1">
            <a:spLocks/>
          </p:cNvSpPr>
          <p:nvPr/>
        </p:nvSpPr>
        <p:spPr>
          <a:xfrm>
            <a:off x="6295669" y="5045376"/>
            <a:ext cx="2750074" cy="1736424"/>
          </a:xfrm>
          <a:prstGeom prst="rect">
            <a:avLst/>
          </a:prstGeom>
          <a:solidFill>
            <a:schemeClr val="accent6">
              <a:lumMod val="40000"/>
              <a:lumOff val="60000"/>
            </a:schemeClr>
          </a:solidFill>
          <a:ln w="38100">
            <a:solidFill>
              <a:srgbClr val="95897D"/>
            </a:solidFill>
          </a:ln>
        </p:spPr>
        <p:txBody>
          <a:bodyPr>
            <a:normAutofit fontScale="400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endParaRPr lang="en-US" dirty="0" smtClean="0">
              <a:latin typeface="Gill Sans MT" pitchFamily="34" charset="0"/>
            </a:endParaRPr>
          </a:p>
          <a:p>
            <a:pPr marL="165100" indent="0" algn="ctr">
              <a:buFont typeface="Arial" panose="020B0604020202020204" pitchFamily="34" charset="0"/>
              <a:buNone/>
            </a:pPr>
            <a:r>
              <a:rPr lang="en-US" b="1" dirty="0" smtClean="0">
                <a:latin typeface="Gill Sans MT" pitchFamily="34" charset="0"/>
              </a:rPr>
              <a:t>VISION STATEMENT:  </a:t>
            </a:r>
            <a:r>
              <a:rPr lang="en-US" dirty="0" smtClean="0">
                <a:latin typeface="Gill Sans MT" pitchFamily="34" charset="0"/>
              </a:rPr>
              <a:t>Empower the most vulnerable households and community health workers/volunteers through use of </a:t>
            </a:r>
            <a:r>
              <a:rPr lang="en-US" b="1" i="1" dirty="0" smtClean="0">
                <a:latin typeface="Gill Sans MT" pitchFamily="34" charset="0"/>
              </a:rPr>
              <a:t>common, shared, multi-functional and collaboratively designed </a:t>
            </a:r>
            <a:r>
              <a:rPr lang="en-US" dirty="0" smtClean="0">
                <a:latin typeface="Gill Sans MT" pitchFamily="34" charset="0"/>
              </a:rPr>
              <a:t>mobile health solutions to deliver community-based health interventions.</a:t>
            </a:r>
          </a:p>
          <a:p>
            <a:endParaRPr lang="en-GB" dirty="0"/>
          </a:p>
        </p:txBody>
      </p:sp>
    </p:spTree>
    <p:extLst>
      <p:ext uri="{BB962C8B-B14F-4D97-AF65-F5344CB8AC3E}">
        <p14:creationId xmlns:p14="http://schemas.microsoft.com/office/powerpoint/2010/main" val="24787094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660" y="-39038"/>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259722" y="381000"/>
            <a:ext cx="866346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50000"/>
              </a:spcBef>
            </a:pPr>
            <a:r>
              <a:rPr lang="en-GB" sz="3200" b="1" dirty="0">
                <a:latin typeface="Gill Sans MT" pitchFamily="34" charset="0"/>
              </a:rPr>
              <a:t>WV MOTECH Suite Solution:</a:t>
            </a:r>
            <a:br>
              <a:rPr lang="en-GB" sz="3200" b="1" dirty="0">
                <a:latin typeface="Gill Sans MT" pitchFamily="34" charset="0"/>
              </a:rPr>
            </a:br>
            <a:r>
              <a:rPr lang="en-US" sz="3200" b="1" dirty="0">
                <a:latin typeface="Gill Sans MT" pitchFamily="34" charset="0"/>
              </a:rPr>
              <a:t>Social Enterprise Open Source Model</a:t>
            </a:r>
            <a:endParaRPr lang="en-US" altLang="en-US" sz="3200" b="1" dirty="0">
              <a:latin typeface="Gill Sans MT" pitchFamily="34" charset="0"/>
            </a:endParaRPr>
          </a:p>
        </p:txBody>
      </p:sp>
      <p:sp>
        <p:nvSpPr>
          <p:cNvPr id="4" name="Rectangle 3"/>
          <p:cNvSpPr/>
          <p:nvPr/>
        </p:nvSpPr>
        <p:spPr>
          <a:xfrm>
            <a:off x="2592865" y="1939107"/>
            <a:ext cx="4155396" cy="437748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cnBodyText_ID_271489"/>
          <p:cNvSpPr>
            <a:spLocks noChangeArrowheads="1"/>
          </p:cNvSpPr>
          <p:nvPr>
            <p:custDataLst>
              <p:tags r:id="rId1"/>
            </p:custDataLst>
          </p:nvPr>
        </p:nvSpPr>
        <p:spPr bwMode="auto">
          <a:xfrm>
            <a:off x="7310719" y="4275386"/>
            <a:ext cx="1828799" cy="830997"/>
          </a:xfrm>
          <a:prstGeom prst="rect">
            <a:avLst/>
          </a:prstGeom>
          <a:noFill/>
          <a:ln w="12700">
            <a:noFill/>
            <a:miter lim="800000"/>
            <a:headEnd/>
            <a:tailEnd/>
          </a:ln>
        </p:spPr>
        <p:txBody>
          <a:bodyPr wrap="square" lIns="0" tIns="0" rIns="0" bIns="0">
            <a:spAutoFit/>
          </a:bodyPr>
          <a:lstStyle/>
          <a:p>
            <a:pPr algn="ctr">
              <a:buClr>
                <a:srgbClr val="008000"/>
              </a:buClr>
              <a:buFont typeface="Wingdings" pitchFamily="2" charset="2"/>
              <a:buNone/>
              <a:tabLst>
                <a:tab pos="2400300" algn="l"/>
              </a:tabLst>
              <a:defRPr/>
            </a:pPr>
            <a:r>
              <a:rPr lang="en-US" b="1" dirty="0" smtClean="0">
                <a:latin typeface="+mn-lt"/>
                <a:cs typeface="+mn-cs"/>
              </a:rPr>
              <a:t>Private </a:t>
            </a:r>
          </a:p>
          <a:p>
            <a:pPr algn="ctr">
              <a:buClr>
                <a:srgbClr val="008000"/>
              </a:buClr>
              <a:buFont typeface="Wingdings" pitchFamily="2" charset="2"/>
              <a:buNone/>
              <a:tabLst>
                <a:tab pos="2400300" algn="l"/>
              </a:tabLst>
              <a:defRPr/>
            </a:pPr>
            <a:r>
              <a:rPr lang="en-US" b="1" dirty="0" smtClean="0">
                <a:latin typeface="+mn-lt"/>
                <a:cs typeface="+mn-cs"/>
              </a:rPr>
              <a:t>&amp; Public </a:t>
            </a:r>
          </a:p>
          <a:p>
            <a:pPr algn="ctr">
              <a:buClr>
                <a:srgbClr val="008000"/>
              </a:buClr>
              <a:buFont typeface="Wingdings" pitchFamily="2" charset="2"/>
              <a:buNone/>
              <a:tabLst>
                <a:tab pos="2400300" algn="l"/>
              </a:tabLst>
              <a:defRPr/>
            </a:pPr>
            <a:r>
              <a:rPr lang="en-US" b="1" dirty="0" smtClean="0">
                <a:latin typeface="+mn-lt"/>
                <a:cs typeface="+mn-cs"/>
              </a:rPr>
              <a:t>Donors</a:t>
            </a:r>
            <a:endParaRPr lang="en-US" b="1" dirty="0">
              <a:latin typeface="+mn-lt"/>
              <a:cs typeface="+mn-cs"/>
            </a:endParaRPr>
          </a:p>
        </p:txBody>
      </p:sp>
      <p:sp>
        <p:nvSpPr>
          <p:cNvPr id="6" name="AcnBodyText_ID_271489"/>
          <p:cNvSpPr>
            <a:spLocks noChangeArrowheads="1"/>
          </p:cNvSpPr>
          <p:nvPr>
            <p:custDataLst>
              <p:tags r:id="rId2"/>
            </p:custDataLst>
          </p:nvPr>
        </p:nvSpPr>
        <p:spPr bwMode="auto">
          <a:xfrm>
            <a:off x="152397" y="4349286"/>
            <a:ext cx="1518044" cy="830997"/>
          </a:xfrm>
          <a:prstGeom prst="rect">
            <a:avLst/>
          </a:prstGeom>
          <a:noFill/>
          <a:ln w="12700">
            <a:noFill/>
            <a:miter lim="800000"/>
            <a:headEnd/>
            <a:tailEnd/>
          </a:ln>
        </p:spPr>
        <p:txBody>
          <a:bodyPr wrap="none" lIns="0" tIns="0" rIns="0" bIns="0">
            <a:spAutoFit/>
          </a:bodyPr>
          <a:lstStyle/>
          <a:p>
            <a:pPr algn="ctr">
              <a:buClr>
                <a:srgbClr val="008000"/>
              </a:buClr>
              <a:buFont typeface="Wingdings" pitchFamily="2" charset="2"/>
              <a:buNone/>
              <a:tabLst>
                <a:tab pos="2400300" algn="l"/>
              </a:tabLst>
              <a:defRPr/>
            </a:pPr>
            <a:r>
              <a:rPr lang="en-US" b="1" dirty="0">
                <a:latin typeface="+mn-lt"/>
                <a:cs typeface="+mn-cs"/>
              </a:rPr>
              <a:t>Industry </a:t>
            </a:r>
            <a:endParaRPr lang="en-US" b="1" dirty="0" smtClean="0">
              <a:latin typeface="+mn-lt"/>
              <a:cs typeface="+mn-cs"/>
            </a:endParaRPr>
          </a:p>
          <a:p>
            <a:pPr algn="ctr">
              <a:buClr>
                <a:srgbClr val="008000"/>
              </a:buClr>
              <a:buFont typeface="Wingdings" pitchFamily="2" charset="2"/>
              <a:buNone/>
              <a:tabLst>
                <a:tab pos="2400300" algn="l"/>
              </a:tabLst>
              <a:defRPr/>
            </a:pPr>
            <a:r>
              <a:rPr lang="en-US" b="1" dirty="0" smtClean="0">
                <a:latin typeface="+mn-lt"/>
                <a:cs typeface="+mn-cs"/>
              </a:rPr>
              <a:t>Standards</a:t>
            </a:r>
            <a:endParaRPr lang="en-US" b="1" dirty="0">
              <a:latin typeface="+mn-lt"/>
              <a:cs typeface="+mn-cs"/>
            </a:endParaRPr>
          </a:p>
          <a:p>
            <a:pPr algn="ctr">
              <a:buClr>
                <a:srgbClr val="008000"/>
              </a:buClr>
              <a:buFont typeface="Wingdings" pitchFamily="2" charset="2"/>
              <a:buNone/>
              <a:tabLst>
                <a:tab pos="2400300" algn="l"/>
              </a:tabLst>
              <a:defRPr/>
            </a:pPr>
            <a:r>
              <a:rPr lang="en-US" b="1" dirty="0">
                <a:latin typeface="+mn-lt"/>
                <a:cs typeface="+mn-cs"/>
              </a:rPr>
              <a:t>Organizations</a:t>
            </a:r>
          </a:p>
        </p:txBody>
      </p:sp>
      <p:sp>
        <p:nvSpPr>
          <p:cNvPr id="7" name="AcnBodyText_ID_271489"/>
          <p:cNvSpPr>
            <a:spLocks noChangeArrowheads="1"/>
          </p:cNvSpPr>
          <p:nvPr>
            <p:custDataLst>
              <p:tags r:id="rId3"/>
            </p:custDataLst>
          </p:nvPr>
        </p:nvSpPr>
        <p:spPr bwMode="auto">
          <a:xfrm>
            <a:off x="1958646" y="2904635"/>
            <a:ext cx="2590894" cy="553998"/>
          </a:xfrm>
          <a:prstGeom prst="rect">
            <a:avLst/>
          </a:prstGeom>
          <a:noFill/>
          <a:ln w="12700">
            <a:noFill/>
            <a:miter lim="800000"/>
            <a:headEnd/>
            <a:tailEnd/>
          </a:ln>
        </p:spPr>
        <p:txBody>
          <a:bodyPr wrap="square" lIns="0" tIns="0" rIns="0" bIns="0">
            <a:spAutoFit/>
          </a:bodyPr>
          <a:lstStyle/>
          <a:p>
            <a:pPr algn="ctr">
              <a:spcBef>
                <a:spcPct val="20000"/>
              </a:spcBef>
              <a:buClr>
                <a:srgbClr val="008000"/>
              </a:buClr>
              <a:buFont typeface="Wingdings" pitchFamily="2" charset="2"/>
              <a:buNone/>
              <a:tabLst>
                <a:tab pos="2400300" algn="l"/>
              </a:tabLst>
              <a:defRPr/>
            </a:pPr>
            <a:r>
              <a:rPr lang="en-US" b="1" dirty="0" smtClean="0"/>
              <a:t>Governments &amp; Regulatory Bodies</a:t>
            </a:r>
            <a:endParaRPr lang="en-US" b="1" dirty="0"/>
          </a:p>
        </p:txBody>
      </p:sp>
      <p:pic>
        <p:nvPicPr>
          <p:cNvPr id="8" name="Picture 2" descr="http://3.bp.blogspot.com/-_t4CT0QnFbE/TzSiZxz82EI/AAAAAAAAABw/403ph0TWgR4/s1600/ngo_logo.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23889" y="1795928"/>
            <a:ext cx="1502474" cy="100287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9" name="Picture 6" descr="http://www.onepointsync.com/sites/default/files/images/icons/ops_sync(1).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03358" y="5624644"/>
            <a:ext cx="1275604" cy="94726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2306871" y="4931565"/>
            <a:ext cx="1310431" cy="646331"/>
          </a:xfrm>
          <a:prstGeom prst="rect">
            <a:avLst/>
          </a:prstGeom>
          <a:noFill/>
        </p:spPr>
        <p:txBody>
          <a:bodyPr wrap="square" rtlCol="0">
            <a:spAutoFit/>
          </a:bodyPr>
          <a:lstStyle/>
          <a:p>
            <a:pPr algn="ctr"/>
            <a:r>
              <a:rPr lang="en-US" b="1" dirty="0" smtClean="0"/>
              <a:t>Solution </a:t>
            </a:r>
          </a:p>
          <a:p>
            <a:pPr algn="ctr"/>
            <a:r>
              <a:rPr lang="en-US" b="1" dirty="0" smtClean="0"/>
              <a:t>Providers</a:t>
            </a:r>
            <a:endParaRPr lang="en-US" dirty="0"/>
          </a:p>
        </p:txBody>
      </p:sp>
      <p:pic>
        <p:nvPicPr>
          <p:cNvPr id="11" name="Picture 10" descr="http://ts2.mm.bing.net/th?id=H.4718409302803193&amp;w=222&amp;h=188&amp;c=7&amp;rs=1&amp;pid=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196417" y="2917212"/>
            <a:ext cx="1671409" cy="1318632"/>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http://ppmglobalconsulting.com/wp-content/uploads/EasyRotatorStorage/user-content/erc_4_1365300478/content/assets/xfs_900x420_s80_3.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4361" y="2999564"/>
            <a:ext cx="1566518" cy="1130461"/>
          </a:xfrm>
          <a:prstGeom prst="rect">
            <a:avLst/>
          </a:prstGeom>
          <a:noFill/>
          <a:extLst>
            <a:ext uri="{909E8E84-426E-40DD-AFC4-6F175D3DCCD1}">
              <a14:hiddenFill xmlns:a14="http://schemas.microsoft.com/office/drawing/2010/main">
                <a:solidFill>
                  <a:srgbClr val="FFFFFF"/>
                </a:solidFill>
              </a14:hiddenFill>
            </a:ext>
          </a:extLst>
        </p:spPr>
      </p:pic>
      <p:sp>
        <p:nvSpPr>
          <p:cNvPr id="13" name="AcnBodyText_ID_271489"/>
          <p:cNvSpPr>
            <a:spLocks noChangeArrowheads="1"/>
          </p:cNvSpPr>
          <p:nvPr>
            <p:custDataLst>
              <p:tags r:id="rId4"/>
            </p:custDataLst>
          </p:nvPr>
        </p:nvSpPr>
        <p:spPr bwMode="auto">
          <a:xfrm>
            <a:off x="5257799" y="2904635"/>
            <a:ext cx="1938617" cy="553998"/>
          </a:xfrm>
          <a:prstGeom prst="rect">
            <a:avLst/>
          </a:prstGeom>
          <a:noFill/>
          <a:ln w="12700">
            <a:noFill/>
            <a:miter lim="800000"/>
            <a:headEnd/>
            <a:tailEnd/>
          </a:ln>
        </p:spPr>
        <p:txBody>
          <a:bodyPr wrap="square" lIns="0" tIns="0" rIns="0" bIns="0">
            <a:spAutoFit/>
          </a:bodyPr>
          <a:lstStyle/>
          <a:p>
            <a:pPr algn="ctr">
              <a:buClr>
                <a:srgbClr val="008000"/>
              </a:buClr>
              <a:buFont typeface="Wingdings" pitchFamily="2" charset="2"/>
              <a:buNone/>
              <a:tabLst>
                <a:tab pos="2400300" algn="l"/>
              </a:tabLst>
              <a:defRPr/>
            </a:pPr>
            <a:r>
              <a:rPr lang="en-US" b="1" dirty="0" smtClean="0"/>
              <a:t>Intl &amp; </a:t>
            </a:r>
          </a:p>
          <a:p>
            <a:pPr algn="ctr">
              <a:buClr>
                <a:srgbClr val="008000"/>
              </a:buClr>
              <a:buFont typeface="Wingdings" pitchFamily="2" charset="2"/>
              <a:buNone/>
              <a:tabLst>
                <a:tab pos="2400300" algn="l"/>
              </a:tabLst>
              <a:defRPr/>
            </a:pPr>
            <a:r>
              <a:rPr lang="en-US" b="1" dirty="0" smtClean="0"/>
              <a:t>Local NGOs</a:t>
            </a:r>
            <a:endParaRPr lang="en-US" b="1" dirty="0"/>
          </a:p>
        </p:txBody>
      </p:sp>
      <p:pic>
        <p:nvPicPr>
          <p:cNvPr id="14" name="Picture 14" descr="http://worldpittsburgh.files.wordpress.com/2012/01/world_as_flag_map1.gif"/>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2267793" y="1795512"/>
            <a:ext cx="1546734" cy="93762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5" name="Picture 55"/>
          <p:cNvPicPr>
            <a:picLocks noChangeAspect="1" noChangeArrowheads="1"/>
          </p:cNvPicPr>
          <p:nvPr/>
        </p:nvPicPr>
        <p:blipFill>
          <a:blip r:embed="rId13"/>
          <a:srcRect/>
          <a:stretch>
            <a:fillRect/>
          </a:stretch>
        </p:blipFill>
        <p:spPr bwMode="auto">
          <a:xfrm>
            <a:off x="3814527" y="3746394"/>
            <a:ext cx="1712073" cy="1205783"/>
          </a:xfrm>
          <a:prstGeom prst="rect">
            <a:avLst/>
          </a:prstGeom>
          <a:noFill/>
          <a:ln w="19050" algn="ctr">
            <a:noFill/>
            <a:miter lim="800000"/>
            <a:headEnd/>
            <a:tailEnd/>
          </a:ln>
        </p:spPr>
      </p:pic>
      <p:sp>
        <p:nvSpPr>
          <p:cNvPr id="16" name="Right Arrow 15"/>
          <p:cNvSpPr/>
          <p:nvPr/>
        </p:nvSpPr>
        <p:spPr>
          <a:xfrm>
            <a:off x="1770879" y="4127848"/>
            <a:ext cx="379977" cy="95920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ight Arrow 16"/>
          <p:cNvSpPr/>
          <p:nvPr/>
        </p:nvSpPr>
        <p:spPr>
          <a:xfrm flipH="1">
            <a:off x="7129182" y="4127848"/>
            <a:ext cx="363073" cy="9907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http://ts2.mm.bing.net/th?id=H.4985289954887257&amp;w=142&amp;h=180&amp;c=7&amp;rs=1&amp;pid=1.7"/>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854510" y="5577897"/>
            <a:ext cx="1071853" cy="1040761"/>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5271246" y="4857117"/>
            <a:ext cx="2212502" cy="646331"/>
          </a:xfrm>
          <a:prstGeom prst="rect">
            <a:avLst/>
          </a:prstGeom>
          <a:noFill/>
        </p:spPr>
        <p:txBody>
          <a:bodyPr wrap="square" rtlCol="0">
            <a:spAutoFit/>
          </a:bodyPr>
          <a:lstStyle/>
          <a:p>
            <a:pPr algn="ctr"/>
            <a:r>
              <a:rPr lang="en-US" b="1" dirty="0" smtClean="0"/>
              <a:t>Mobile </a:t>
            </a:r>
          </a:p>
          <a:p>
            <a:pPr algn="ctr"/>
            <a:r>
              <a:rPr lang="en-US" b="1" dirty="0" smtClean="0"/>
              <a:t>Operators</a:t>
            </a:r>
            <a:endParaRPr lang="en-US" dirty="0"/>
          </a:p>
        </p:txBody>
      </p:sp>
      <p:sp>
        <p:nvSpPr>
          <p:cNvPr id="20" name="Right Arrow 19"/>
          <p:cNvSpPr/>
          <p:nvPr/>
        </p:nvSpPr>
        <p:spPr>
          <a:xfrm rot="14095030" flipH="1">
            <a:off x="3548274" y="3465441"/>
            <a:ext cx="399955" cy="56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ight Arrow 20"/>
          <p:cNvSpPr/>
          <p:nvPr/>
        </p:nvSpPr>
        <p:spPr>
          <a:xfrm rot="14095030">
            <a:off x="5269503" y="4715641"/>
            <a:ext cx="406854" cy="569800"/>
          </a:xfrm>
          <a:prstGeom prst="rightArrow">
            <a:avLst/>
          </a:prstGeom>
          <a:scene3d>
            <a:camera prst="orthographicFront">
              <a:rot lat="0" lon="212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p:cNvSpPr/>
          <p:nvPr/>
        </p:nvSpPr>
        <p:spPr>
          <a:xfrm rot="19495030">
            <a:off x="3611100" y="4732703"/>
            <a:ext cx="406854" cy="569800"/>
          </a:xfrm>
          <a:prstGeom prst="rightArrow">
            <a:avLst/>
          </a:prstGeom>
          <a:scene3d>
            <a:camera prst="orthographicFront">
              <a:rot lat="0" lon="21299999"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ight Arrow 22"/>
          <p:cNvSpPr/>
          <p:nvPr/>
        </p:nvSpPr>
        <p:spPr>
          <a:xfrm rot="8055326">
            <a:off x="5390139" y="3443555"/>
            <a:ext cx="442371" cy="5666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620955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09600" y="685800"/>
            <a:ext cx="403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50000"/>
              </a:spcBef>
            </a:pPr>
            <a:endParaRPr lang="en-US" altLang="en-US" sz="1800" dirty="0">
              <a:solidFill>
                <a:srgbClr val="6B523F"/>
              </a:solidFill>
              <a:latin typeface="GillSans" charset="0"/>
            </a:endParaRPr>
          </a:p>
        </p:txBody>
      </p:sp>
      <p:sp>
        <p:nvSpPr>
          <p:cNvPr id="2" name="Rectangle 1"/>
          <p:cNvSpPr/>
          <p:nvPr/>
        </p:nvSpPr>
        <p:spPr>
          <a:xfrm>
            <a:off x="1891682" y="2706519"/>
            <a:ext cx="5360635" cy="1446550"/>
          </a:xfrm>
          <a:prstGeom prst="rect">
            <a:avLst/>
          </a:prstGeom>
        </p:spPr>
        <p:txBody>
          <a:bodyPr wrap="none">
            <a:spAutoFit/>
          </a:bodyPr>
          <a:lstStyle/>
          <a:p>
            <a:pPr marL="409575" indent="-342900" algn="ctr" eaLnBrk="0" fontAlgn="base" hangingPunct="0">
              <a:spcBef>
                <a:spcPct val="0"/>
              </a:spcBef>
              <a:spcAft>
                <a:spcPct val="0"/>
              </a:spcAft>
            </a:pPr>
            <a:r>
              <a:rPr lang="en-US" altLang="en-US" sz="8800" dirty="0">
                <a:latin typeface="Gill Sans MT" pitchFamily="34" charset="0"/>
              </a:rPr>
              <a:t>Thank you!</a:t>
            </a:r>
          </a:p>
        </p:txBody>
      </p:sp>
      <p:sp>
        <p:nvSpPr>
          <p:cNvPr id="6" name="TextBox 1"/>
          <p:cNvSpPr txBox="1">
            <a:spLocks noChangeArrowheads="1"/>
          </p:cNvSpPr>
          <p:nvPr/>
        </p:nvSpPr>
        <p:spPr bwMode="auto">
          <a:xfrm>
            <a:off x="304800" y="5353050"/>
            <a:ext cx="8686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GillSans" pitchFamily="34" charset="0"/>
              </a:defRPr>
            </a:lvl1pPr>
            <a:lvl2pPr marL="742950" indent="-285750">
              <a:spcBef>
                <a:spcPct val="20000"/>
              </a:spcBef>
              <a:buChar char="–"/>
              <a:defRPr sz="2800">
                <a:solidFill>
                  <a:schemeClr val="tx1"/>
                </a:solidFill>
                <a:latin typeface="GillSans" pitchFamily="34" charset="0"/>
              </a:defRPr>
            </a:lvl2pPr>
            <a:lvl3pPr marL="1143000" indent="-228600">
              <a:spcBef>
                <a:spcPct val="20000"/>
              </a:spcBef>
              <a:buChar char="•"/>
              <a:defRPr sz="2400">
                <a:solidFill>
                  <a:schemeClr val="tx1"/>
                </a:solidFill>
                <a:latin typeface="GillSans" pitchFamily="34" charset="0"/>
              </a:defRPr>
            </a:lvl3pPr>
            <a:lvl4pPr marL="1600200" indent="-228600">
              <a:spcBef>
                <a:spcPct val="20000"/>
              </a:spcBef>
              <a:buChar char="–"/>
              <a:defRPr sz="2000">
                <a:solidFill>
                  <a:schemeClr val="tx1"/>
                </a:solidFill>
                <a:latin typeface="GillSans" pitchFamily="34" charset="0"/>
              </a:defRPr>
            </a:lvl4pPr>
            <a:lvl5pPr marL="2057400" indent="-228600">
              <a:spcBef>
                <a:spcPct val="20000"/>
              </a:spcBef>
              <a:buChar char="»"/>
              <a:defRPr sz="2000">
                <a:solidFill>
                  <a:schemeClr val="tx1"/>
                </a:solidFill>
                <a:latin typeface="GillSans" pitchFamily="34" charset="0"/>
              </a:defRPr>
            </a:lvl5pPr>
            <a:lvl6pPr marL="2514600" indent="-228600" eaLnBrk="0" fontAlgn="base" hangingPunct="0">
              <a:spcBef>
                <a:spcPct val="20000"/>
              </a:spcBef>
              <a:spcAft>
                <a:spcPct val="0"/>
              </a:spcAft>
              <a:buChar char="»"/>
              <a:defRPr sz="2000">
                <a:solidFill>
                  <a:schemeClr val="tx1"/>
                </a:solidFill>
                <a:latin typeface="GillSans" pitchFamily="34" charset="0"/>
              </a:defRPr>
            </a:lvl6pPr>
            <a:lvl7pPr marL="2971800" indent="-228600" eaLnBrk="0" fontAlgn="base" hangingPunct="0">
              <a:spcBef>
                <a:spcPct val="20000"/>
              </a:spcBef>
              <a:spcAft>
                <a:spcPct val="0"/>
              </a:spcAft>
              <a:buChar char="»"/>
              <a:defRPr sz="2000">
                <a:solidFill>
                  <a:schemeClr val="tx1"/>
                </a:solidFill>
                <a:latin typeface="GillSans" pitchFamily="34" charset="0"/>
              </a:defRPr>
            </a:lvl7pPr>
            <a:lvl8pPr marL="3429000" indent="-228600" eaLnBrk="0" fontAlgn="base" hangingPunct="0">
              <a:spcBef>
                <a:spcPct val="20000"/>
              </a:spcBef>
              <a:spcAft>
                <a:spcPct val="0"/>
              </a:spcAft>
              <a:buChar char="»"/>
              <a:defRPr sz="2000">
                <a:solidFill>
                  <a:schemeClr val="tx1"/>
                </a:solidFill>
                <a:latin typeface="GillSans" pitchFamily="34" charset="0"/>
              </a:defRPr>
            </a:lvl8pPr>
            <a:lvl9pPr marL="3886200" indent="-228600" eaLnBrk="0" fontAlgn="base" hangingPunct="0">
              <a:spcBef>
                <a:spcPct val="20000"/>
              </a:spcBef>
              <a:spcAft>
                <a:spcPct val="0"/>
              </a:spcAft>
              <a:buChar char="»"/>
              <a:defRPr sz="2000">
                <a:solidFill>
                  <a:schemeClr val="tx1"/>
                </a:solidFill>
                <a:latin typeface="GillSans" pitchFamily="34" charset="0"/>
              </a:defRPr>
            </a:lvl9pPr>
          </a:lstStyle>
          <a:p>
            <a:pPr>
              <a:spcBef>
                <a:spcPct val="0"/>
              </a:spcBef>
              <a:buFontTx/>
              <a:buNone/>
            </a:pPr>
            <a:r>
              <a:rPr lang="en-US" altLang="en-US" sz="1200" dirty="0">
                <a:latin typeface="Times" pitchFamily="18" charset="0"/>
              </a:rPr>
              <a:t>The Better Health for Afghan Mothers and Children (BHAMC) project in Herat Province in western Afghanistan was supported by the American people through the United States Agency for International Development (USAID) through its Child Survival and Health Grants Program. BHAMC was managed by World Vision US and World Vision Afghanistan under Cooperative Agreement No. GHN-A-00-08-00008-00. The views expressed in this material do not necessarily reflect the views of USAID or the United States Government.</a:t>
            </a:r>
          </a:p>
          <a:p>
            <a:pPr>
              <a:spcBef>
                <a:spcPct val="0"/>
              </a:spcBef>
              <a:buFontTx/>
              <a:buNone/>
            </a:pPr>
            <a:endParaRPr lang="en-US" altLang="en-US" sz="2400" dirty="0">
              <a:latin typeface="Times" pitchFamily="18" charset="0"/>
            </a:endParaRPr>
          </a:p>
        </p:txBody>
      </p:sp>
    </p:spTree>
    <p:extLst>
      <p:ext uri="{BB962C8B-B14F-4D97-AF65-F5344CB8AC3E}">
        <p14:creationId xmlns:p14="http://schemas.microsoft.com/office/powerpoint/2010/main" val="21066331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9"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09600" y="685800"/>
            <a:ext cx="822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000" b="1" dirty="0">
                <a:latin typeface="Gill Sans MT" pitchFamily="34" charset="0"/>
              </a:rPr>
              <a:t>Background</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29100" y="1371600"/>
            <a:ext cx="5529528" cy="4572000"/>
          </a:xfrm>
          <a:prstGeom prst="rect">
            <a:avLst/>
          </a:prstGeom>
        </p:spPr>
      </p:pic>
      <p:sp>
        <p:nvSpPr>
          <p:cNvPr id="3" name="Down Arrow 2"/>
          <p:cNvSpPr/>
          <p:nvPr/>
        </p:nvSpPr>
        <p:spPr>
          <a:xfrm rot="19066476">
            <a:off x="3761796" y="1472546"/>
            <a:ext cx="384919" cy="2362200"/>
          </a:xfrm>
          <a:prstGeom prst="down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51606" y="1225829"/>
            <a:ext cx="3377494" cy="5970865"/>
          </a:xfrm>
          <a:prstGeom prst="rect">
            <a:avLst/>
          </a:prstGeom>
          <a:noFill/>
        </p:spPr>
        <p:txBody>
          <a:bodyPr wrap="square" rtlCol="0">
            <a:spAutoFit/>
          </a:bodyPr>
          <a:lstStyle/>
          <a:p>
            <a:pPr marL="285750" indent="-285750">
              <a:buFont typeface="Arial" panose="020B0604020202020204" pitchFamily="34" charset="0"/>
              <a:buChar char="•"/>
            </a:pPr>
            <a:r>
              <a:rPr lang="en-US" sz="2000" dirty="0" err="1">
                <a:latin typeface="Gill Sans MT" pitchFamily="34" charset="0"/>
              </a:rPr>
              <a:t>Karukh</a:t>
            </a:r>
            <a:r>
              <a:rPr lang="en-US" sz="2000" dirty="0">
                <a:latin typeface="Gill Sans MT" pitchFamily="34" charset="0"/>
              </a:rPr>
              <a:t> District, Herat Province,  </a:t>
            </a:r>
            <a:r>
              <a:rPr lang="en-US" sz="2000" dirty="0" smtClean="0">
                <a:latin typeface="Gill Sans MT" pitchFamily="34" charset="0"/>
              </a:rPr>
              <a:t>Afghanistan</a:t>
            </a:r>
          </a:p>
          <a:p>
            <a:pPr marL="285750" indent="-285750">
              <a:buFont typeface="Arial" panose="020B0604020202020204" pitchFamily="34" charset="0"/>
              <a:buChar char="•"/>
            </a:pPr>
            <a:endParaRPr lang="en-US" sz="1400" dirty="0">
              <a:latin typeface="Gill Sans MT" pitchFamily="34" charset="0"/>
            </a:endParaRPr>
          </a:p>
          <a:p>
            <a:pPr marL="285750" indent="-285750">
              <a:buFont typeface="Arial" panose="020B0604020202020204" pitchFamily="34" charset="0"/>
              <a:buChar char="•"/>
            </a:pPr>
            <a:r>
              <a:rPr lang="en-US" sz="2000" dirty="0" smtClean="0">
                <a:latin typeface="Gill Sans MT" pitchFamily="34" charset="0"/>
              </a:rPr>
              <a:t>Maternal Mortality Rate </a:t>
            </a:r>
          </a:p>
          <a:p>
            <a:pPr lvl="1"/>
            <a:r>
              <a:rPr lang="en-US" sz="2000" dirty="0" smtClean="0">
                <a:latin typeface="Gill Sans MT" pitchFamily="34" charset="0"/>
              </a:rPr>
              <a:t>460/100,000</a:t>
            </a:r>
          </a:p>
          <a:p>
            <a:pPr marL="285750" indent="-285750">
              <a:buFont typeface="Arial" panose="020B0604020202020204" pitchFamily="34" charset="0"/>
              <a:buChar char="•"/>
            </a:pPr>
            <a:r>
              <a:rPr lang="en-US" sz="2000" dirty="0" smtClean="0">
                <a:latin typeface="Gill Sans MT" pitchFamily="34" charset="0"/>
              </a:rPr>
              <a:t>Neonatal Mortality Rate</a:t>
            </a:r>
          </a:p>
          <a:p>
            <a:pPr marL="457200" lvl="2"/>
            <a:r>
              <a:rPr lang="en-US" sz="2000" dirty="0" smtClean="0">
                <a:latin typeface="Gill Sans MT" pitchFamily="34" charset="0"/>
              </a:rPr>
              <a:t>25/1,000</a:t>
            </a:r>
          </a:p>
          <a:p>
            <a:pPr marL="285750" indent="-285750">
              <a:buFont typeface="Arial" panose="020B0604020202020204" pitchFamily="34" charset="0"/>
              <a:buChar char="•"/>
            </a:pPr>
            <a:endParaRPr lang="en-US" sz="1400" dirty="0" smtClean="0">
              <a:latin typeface="Gill Sans MT" pitchFamily="34" charset="0"/>
            </a:endParaRPr>
          </a:p>
          <a:p>
            <a:pPr marL="285750" indent="-285750">
              <a:buFont typeface="Arial" panose="020B0604020202020204" pitchFamily="34" charset="0"/>
              <a:buChar char="•"/>
            </a:pPr>
            <a:r>
              <a:rPr lang="en-US" sz="2000" dirty="0" smtClean="0">
                <a:latin typeface="Gill Sans MT" pitchFamily="34" charset="0"/>
              </a:rPr>
              <a:t>Barriers:</a:t>
            </a:r>
          </a:p>
          <a:p>
            <a:pPr lvl="1"/>
            <a:r>
              <a:rPr lang="en-US" sz="2000" dirty="0" smtClean="0">
                <a:latin typeface="Gill Sans MT" pitchFamily="34" charset="0"/>
              </a:rPr>
              <a:t>Access    	Geography</a:t>
            </a:r>
          </a:p>
          <a:p>
            <a:pPr lvl="1"/>
            <a:r>
              <a:rPr lang="en-US" sz="2000" dirty="0" smtClean="0">
                <a:latin typeface="Gill Sans MT" pitchFamily="34" charset="0"/>
              </a:rPr>
              <a:t>Security	Cultural</a:t>
            </a:r>
          </a:p>
          <a:p>
            <a:pPr marL="742950" lvl="1" indent="-285750">
              <a:buFont typeface="Arial" panose="020B0604020202020204" pitchFamily="34" charset="0"/>
              <a:buChar char="•"/>
            </a:pPr>
            <a:endParaRPr lang="en-US" sz="1400" dirty="0" smtClean="0">
              <a:latin typeface="Gill Sans MT" pitchFamily="34" charset="0"/>
            </a:endParaRPr>
          </a:p>
          <a:p>
            <a:pPr marL="285750" indent="-285750">
              <a:buFont typeface="Arial" panose="020B0604020202020204" pitchFamily="34" charset="0"/>
              <a:buChar char="•"/>
            </a:pPr>
            <a:r>
              <a:rPr lang="en-US" sz="2000" dirty="0" smtClean="0">
                <a:latin typeface="Gill Sans MT" pitchFamily="34" charset="0"/>
              </a:rPr>
              <a:t>BHAMC (2008-2013) reached</a:t>
            </a:r>
          </a:p>
          <a:p>
            <a:pPr marL="742950" lvl="1" indent="-285750">
              <a:buFont typeface="Arial" panose="020B0604020202020204" pitchFamily="34" charset="0"/>
              <a:buChar char="•"/>
            </a:pPr>
            <a:r>
              <a:rPr lang="en-US" sz="2000" dirty="0" smtClean="0">
                <a:latin typeface="Gill Sans MT" pitchFamily="34" charset="0"/>
              </a:rPr>
              <a:t>36,200 children &lt;5</a:t>
            </a:r>
          </a:p>
          <a:p>
            <a:pPr marL="742950" lvl="1" indent="-285750">
              <a:buFont typeface="Arial" panose="020B0604020202020204" pitchFamily="34" charset="0"/>
              <a:buChar char="•"/>
            </a:pPr>
            <a:r>
              <a:rPr lang="en-US" sz="2000" dirty="0" smtClean="0">
                <a:latin typeface="Gill Sans MT" pitchFamily="34" charset="0"/>
              </a:rPr>
              <a:t>45,250 WRA</a:t>
            </a:r>
          </a:p>
          <a:p>
            <a:pPr marL="742950" lvl="1" indent="-285750">
              <a:buFont typeface="Arial" panose="020B0604020202020204" pitchFamily="34" charset="0"/>
              <a:buChar char="•"/>
            </a:pPr>
            <a:r>
              <a:rPr lang="en-US" sz="2000" dirty="0" smtClean="0">
                <a:latin typeface="Gill Sans MT" pitchFamily="34" charset="0"/>
              </a:rPr>
              <a:t>74 Villages, 4 Districts</a:t>
            </a:r>
          </a:p>
          <a:p>
            <a:pPr lvl="1"/>
            <a:endParaRPr lang="en-US" sz="2000" dirty="0" smtClean="0">
              <a:latin typeface="Gill Sans MT" pitchFamily="34" charset="0"/>
            </a:endParaRPr>
          </a:p>
          <a:p>
            <a:pPr lvl="1"/>
            <a:endParaRPr lang="en-US" sz="2000" dirty="0">
              <a:latin typeface="Gill Sans MT" pitchFamily="34" charset="0"/>
            </a:endParaRPr>
          </a:p>
          <a:p>
            <a:pPr lvl="1"/>
            <a:endParaRPr lang="en-US" sz="2000" dirty="0">
              <a:latin typeface="Gill Sans MT" pitchFamily="34" charset="0"/>
            </a:endParaRPr>
          </a:p>
        </p:txBody>
      </p:sp>
    </p:spTree>
    <p:extLst>
      <p:ext uri="{BB962C8B-B14F-4D97-AF65-F5344CB8AC3E}">
        <p14:creationId xmlns:p14="http://schemas.microsoft.com/office/powerpoint/2010/main" val="3280312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6">
                                            <p:txEl>
                                              <p:pRg st="11" end="11"/>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6">
                                            <p:txEl>
                                              <p:pRg st="12" end="1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13" end="13"/>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2224"/>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06631" y="864765"/>
            <a:ext cx="8229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smtClean="0">
                <a:latin typeface="Gill Sans MT" pitchFamily="34" charset="0"/>
              </a:rPr>
              <a:t>Project Overview</a:t>
            </a:r>
            <a:endParaRPr lang="en-US" altLang="en-US" sz="3200" dirty="0">
              <a:solidFill>
                <a:srgbClr val="6B523F"/>
              </a:solidFill>
              <a:latin typeface="GillSans" charset="0"/>
            </a:endParaRPr>
          </a:p>
        </p:txBody>
      </p:sp>
      <p:sp>
        <p:nvSpPr>
          <p:cNvPr id="2" name="Rectangle 1"/>
          <p:cNvSpPr/>
          <p:nvPr/>
        </p:nvSpPr>
        <p:spPr>
          <a:xfrm>
            <a:off x="304799" y="1828800"/>
            <a:ext cx="8531431" cy="4308872"/>
          </a:xfrm>
          <a:prstGeom prst="rect">
            <a:avLst/>
          </a:prstGeom>
        </p:spPr>
        <p:txBody>
          <a:bodyPr wrap="square">
            <a:spAutoFit/>
          </a:bodyPr>
          <a:lstStyle/>
          <a:p>
            <a:pPr marL="0" indent="0">
              <a:buFontTx/>
              <a:buNone/>
              <a:defRPr/>
            </a:pPr>
            <a:endParaRPr lang="en-US" sz="1000" b="1" dirty="0" smtClean="0">
              <a:latin typeface="Gill Sans MT" pitchFamily="34" charset="0"/>
            </a:endParaRPr>
          </a:p>
          <a:p>
            <a:pPr marL="0" indent="0">
              <a:buFontTx/>
              <a:buNone/>
              <a:defRPr/>
            </a:pPr>
            <a:endParaRPr lang="en-US" sz="2800" b="1" dirty="0" smtClean="0">
              <a:latin typeface="Gill Sans MT" pitchFamily="34" charset="0"/>
            </a:endParaRPr>
          </a:p>
          <a:p>
            <a:pPr marL="0" indent="0">
              <a:buFontTx/>
              <a:buNone/>
              <a:defRPr/>
            </a:pPr>
            <a:r>
              <a:rPr lang="en-US" sz="2800" b="1" dirty="0" smtClean="0">
                <a:latin typeface="Gill Sans MT" pitchFamily="34" charset="0"/>
              </a:rPr>
              <a:t>Goal</a:t>
            </a:r>
            <a:r>
              <a:rPr lang="en-US" sz="2800" b="1" dirty="0">
                <a:latin typeface="Gill Sans MT" pitchFamily="34" charset="0"/>
              </a:rPr>
              <a:t>:</a:t>
            </a:r>
            <a:r>
              <a:rPr lang="en-US" sz="2800" dirty="0">
                <a:latin typeface="Gill Sans MT" pitchFamily="34" charset="0"/>
              </a:rPr>
              <a:t> To achieve sustained improvements in the survival and health of mothers, newborns and children </a:t>
            </a:r>
            <a:endParaRPr lang="en-US" sz="2800" dirty="0" smtClean="0">
              <a:latin typeface="Gill Sans MT" pitchFamily="34" charset="0"/>
            </a:endParaRPr>
          </a:p>
          <a:p>
            <a:pPr marL="0" indent="0">
              <a:buFontTx/>
              <a:buNone/>
              <a:defRPr/>
            </a:pPr>
            <a:endParaRPr lang="en-US" sz="1200" dirty="0">
              <a:latin typeface="Gill Sans MT" pitchFamily="34" charset="0"/>
            </a:endParaRPr>
          </a:p>
          <a:p>
            <a:pPr marL="0" indent="0">
              <a:buFontTx/>
              <a:buNone/>
              <a:defRPr/>
            </a:pPr>
            <a:r>
              <a:rPr lang="en-US" sz="2800" b="1" dirty="0">
                <a:latin typeface="Gill Sans MT" pitchFamily="34" charset="0"/>
              </a:rPr>
              <a:t>Partners:</a:t>
            </a:r>
            <a:r>
              <a:rPr lang="en-US" sz="2800" dirty="0">
                <a:latin typeface="Gill Sans MT" pitchFamily="34" charset="0"/>
              </a:rPr>
              <a:t> </a:t>
            </a:r>
          </a:p>
          <a:p>
            <a:pPr>
              <a:defRPr/>
            </a:pPr>
            <a:r>
              <a:rPr lang="en-US" sz="2800" dirty="0">
                <a:latin typeface="Gill Sans MT" pitchFamily="34" charset="0"/>
              </a:rPr>
              <a:t>The Herat Department of Public Health (DOPH)</a:t>
            </a:r>
          </a:p>
          <a:p>
            <a:pPr>
              <a:defRPr/>
            </a:pPr>
            <a:r>
              <a:rPr lang="en-US" sz="2800" dirty="0">
                <a:latin typeface="Gill Sans MT" pitchFamily="34" charset="0"/>
              </a:rPr>
              <a:t>Afghanistan Ministry of Public Health (MOPH) </a:t>
            </a:r>
          </a:p>
          <a:p>
            <a:pPr>
              <a:defRPr/>
            </a:pPr>
            <a:r>
              <a:rPr lang="en-US" sz="2800" dirty="0" err="1">
                <a:latin typeface="Gill Sans MT" pitchFamily="34" charset="0"/>
              </a:rPr>
              <a:t>Bakhtar</a:t>
            </a:r>
            <a:r>
              <a:rPr lang="en-US" sz="2800" dirty="0">
                <a:latin typeface="Gill Sans MT" pitchFamily="34" charset="0"/>
              </a:rPr>
              <a:t> Development Network </a:t>
            </a:r>
          </a:p>
          <a:p>
            <a:pPr>
              <a:defRPr/>
            </a:pPr>
            <a:r>
              <a:rPr lang="en-US" sz="2800" dirty="0">
                <a:latin typeface="Gill Sans MT" pitchFamily="34" charset="0"/>
              </a:rPr>
              <a:t>USAID Mission, Kabul</a:t>
            </a:r>
          </a:p>
          <a:p>
            <a:pPr>
              <a:defRPr/>
            </a:pPr>
            <a:r>
              <a:rPr lang="en-US" sz="2800" dirty="0" err="1">
                <a:latin typeface="Gill Sans MT" pitchFamily="34" charset="0"/>
              </a:rPr>
              <a:t>Dimagi</a:t>
            </a:r>
            <a:r>
              <a:rPr lang="en-US" sz="2800" dirty="0">
                <a:latin typeface="Gill Sans MT" pitchFamily="34" charset="0"/>
              </a:rPr>
              <a:t>, Inc.</a:t>
            </a:r>
          </a:p>
        </p:txBody>
      </p:sp>
      <p:pic>
        <p:nvPicPr>
          <p:cNvPr id="5" name="Picture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799" y="145999"/>
            <a:ext cx="2658812" cy="21709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31432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8515"/>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251465" y="901102"/>
            <a:ext cx="8534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50000"/>
              </a:spcBef>
            </a:pPr>
            <a:r>
              <a:rPr lang="en-US" altLang="en-US" sz="3000" b="1" dirty="0" smtClean="0">
                <a:latin typeface="Gill Sans MT" pitchFamily="34" charset="0"/>
              </a:rPr>
              <a:t>Operational Research Objective and Outcomes</a:t>
            </a:r>
            <a:endParaRPr lang="en-US" altLang="en-US" sz="3000" dirty="0">
              <a:solidFill>
                <a:srgbClr val="6B523F"/>
              </a:solidFill>
              <a:latin typeface="GillSans" charset="0"/>
            </a:endParaRPr>
          </a:p>
        </p:txBody>
      </p:sp>
      <p:sp>
        <p:nvSpPr>
          <p:cNvPr id="2" name="Rectangle 1"/>
          <p:cNvSpPr/>
          <p:nvPr/>
        </p:nvSpPr>
        <p:spPr>
          <a:xfrm>
            <a:off x="196892" y="1720703"/>
            <a:ext cx="6553200" cy="3613297"/>
          </a:xfrm>
          <a:prstGeom prst="rect">
            <a:avLst/>
          </a:prstGeom>
        </p:spPr>
        <p:txBody>
          <a:bodyPr wrap="square">
            <a:spAutoFit/>
          </a:bodyPr>
          <a:lstStyle/>
          <a:p>
            <a:pPr marL="609600" indent="-609600" fontAlgn="base">
              <a:lnSpc>
                <a:spcPct val="80000"/>
              </a:lnSpc>
              <a:spcBef>
                <a:spcPct val="20000"/>
              </a:spcBef>
              <a:spcAft>
                <a:spcPct val="0"/>
              </a:spcAft>
              <a:buFontTx/>
              <a:buNone/>
              <a:defRPr/>
            </a:pPr>
            <a:r>
              <a:rPr lang="en-US" sz="2600" dirty="0">
                <a:latin typeface="Gill Sans MT" pitchFamily="34" charset="0"/>
              </a:rPr>
              <a:t>To test if the use of mobile technology can:</a:t>
            </a:r>
          </a:p>
          <a:p>
            <a:pPr marL="511175" indent="-511175" fontAlgn="base">
              <a:lnSpc>
                <a:spcPct val="80000"/>
              </a:lnSpc>
              <a:spcBef>
                <a:spcPct val="20000"/>
              </a:spcBef>
              <a:spcAft>
                <a:spcPct val="0"/>
              </a:spcAft>
              <a:buFont typeface="Arial" panose="020B0604020202020204" pitchFamily="34" charset="0"/>
              <a:buChar char="•"/>
              <a:defRPr/>
            </a:pPr>
            <a:r>
              <a:rPr lang="en-US" sz="2600" dirty="0">
                <a:latin typeface="Gill Sans MT" pitchFamily="34" charset="0"/>
              </a:rPr>
              <a:t>Increase uptake of healthy actions by pregnant women</a:t>
            </a:r>
          </a:p>
          <a:p>
            <a:pPr marL="511175" indent="-511175" fontAlgn="base">
              <a:lnSpc>
                <a:spcPct val="80000"/>
              </a:lnSpc>
              <a:spcBef>
                <a:spcPct val="20000"/>
              </a:spcBef>
              <a:spcAft>
                <a:spcPct val="0"/>
              </a:spcAft>
              <a:buFont typeface="Arial" panose="020B0604020202020204" pitchFamily="34" charset="0"/>
              <a:buChar char="•"/>
              <a:defRPr/>
            </a:pPr>
            <a:r>
              <a:rPr lang="en-US" sz="2600" dirty="0">
                <a:latin typeface="Gill Sans MT" pitchFamily="34" charset="0"/>
              </a:rPr>
              <a:t>Increase knowledge of important information points</a:t>
            </a:r>
          </a:p>
          <a:p>
            <a:pPr marL="511175" indent="-511175" fontAlgn="base">
              <a:lnSpc>
                <a:spcPct val="80000"/>
              </a:lnSpc>
              <a:spcBef>
                <a:spcPct val="20000"/>
              </a:spcBef>
              <a:spcAft>
                <a:spcPct val="0"/>
              </a:spcAft>
              <a:buFont typeface="Arial" panose="020B0604020202020204" pitchFamily="34" charset="0"/>
              <a:buChar char="•"/>
              <a:defRPr/>
            </a:pPr>
            <a:r>
              <a:rPr lang="en-US" sz="2600" dirty="0">
                <a:latin typeface="Gill Sans MT" pitchFamily="34" charset="0"/>
              </a:rPr>
              <a:t>Improve communication and coordination of CHWs with higher-trained health workers</a:t>
            </a:r>
          </a:p>
          <a:p>
            <a:pPr marL="511175" indent="-511175" fontAlgn="base">
              <a:lnSpc>
                <a:spcPct val="80000"/>
              </a:lnSpc>
              <a:spcBef>
                <a:spcPct val="20000"/>
              </a:spcBef>
              <a:spcAft>
                <a:spcPct val="0"/>
              </a:spcAft>
              <a:buFont typeface="Arial" panose="020B0604020202020204" pitchFamily="34" charset="0"/>
              <a:buChar char="•"/>
              <a:defRPr/>
            </a:pPr>
            <a:r>
              <a:rPr lang="en-US" sz="2600" dirty="0">
                <a:latin typeface="Gill Sans MT" pitchFamily="34" charset="0"/>
              </a:rPr>
              <a:t>Improve pregnancy and newborn outcomes through improved routine care</a:t>
            </a:r>
          </a:p>
        </p:txBody>
      </p:sp>
      <p:sp>
        <p:nvSpPr>
          <p:cNvPr id="3" name="Rectangle 2"/>
          <p:cNvSpPr/>
          <p:nvPr/>
        </p:nvSpPr>
        <p:spPr>
          <a:xfrm>
            <a:off x="161410" y="5334000"/>
            <a:ext cx="8624455" cy="892552"/>
          </a:xfrm>
          <a:prstGeom prst="rect">
            <a:avLst/>
          </a:prstGeom>
        </p:spPr>
        <p:txBody>
          <a:bodyPr wrap="square">
            <a:spAutoFit/>
          </a:bodyPr>
          <a:lstStyle/>
          <a:p>
            <a:r>
              <a:rPr lang="en-US" altLang="en-US" sz="2600" dirty="0">
                <a:latin typeface="Gill Sans MT" pitchFamily="34" charset="0"/>
              </a:rPr>
              <a:t>Document socio-cultural, gender, and community factors influencing effective use of mobile phone applications</a:t>
            </a:r>
          </a:p>
        </p:txBody>
      </p:sp>
      <p:sp>
        <p:nvSpPr>
          <p:cNvPr id="4" name="Rectangle 3"/>
          <p:cNvSpPr/>
          <p:nvPr/>
        </p:nvSpPr>
        <p:spPr>
          <a:xfrm>
            <a:off x="6733928" y="1905000"/>
            <a:ext cx="2133600" cy="2123658"/>
          </a:xfrm>
          <a:prstGeom prst="rect">
            <a:avLst/>
          </a:prstGeom>
        </p:spPr>
        <p:txBody>
          <a:bodyPr wrap="square">
            <a:spAutoFit/>
          </a:bodyPr>
          <a:lstStyle/>
          <a:p>
            <a:pPr>
              <a:defRPr/>
            </a:pPr>
            <a:endParaRPr lang="en-US" i="1" dirty="0" smtClean="0"/>
          </a:p>
          <a:p>
            <a:pPr>
              <a:defRPr/>
            </a:pPr>
            <a:endParaRPr lang="en-US" sz="1200" i="1" dirty="0"/>
          </a:p>
          <a:p>
            <a:pPr>
              <a:defRPr/>
            </a:pPr>
            <a:r>
              <a:rPr lang="en-US" sz="2600" i="1" dirty="0" smtClean="0">
                <a:latin typeface="Gill Sans MT" pitchFamily="34" charset="0"/>
              </a:rPr>
              <a:t>Utilization</a:t>
            </a:r>
            <a:endParaRPr lang="en-US" sz="2600" i="1" dirty="0">
              <a:latin typeface="Gill Sans MT" pitchFamily="34" charset="0"/>
            </a:endParaRPr>
          </a:p>
          <a:p>
            <a:pPr>
              <a:defRPr/>
            </a:pPr>
            <a:endParaRPr lang="en-US" sz="1200" i="1" dirty="0">
              <a:latin typeface="Gill Sans MT" pitchFamily="34" charset="0"/>
            </a:endParaRPr>
          </a:p>
          <a:p>
            <a:pPr>
              <a:defRPr/>
            </a:pPr>
            <a:r>
              <a:rPr lang="en-US" sz="2600" i="1" dirty="0">
                <a:latin typeface="Gill Sans MT" pitchFamily="34" charset="0"/>
              </a:rPr>
              <a:t>Knowledge</a:t>
            </a:r>
          </a:p>
          <a:p>
            <a:pPr>
              <a:defRPr/>
            </a:pPr>
            <a:endParaRPr lang="en-US" sz="1200" i="1" dirty="0">
              <a:latin typeface="Gill Sans MT" pitchFamily="34" charset="0"/>
            </a:endParaRPr>
          </a:p>
          <a:p>
            <a:pPr>
              <a:defRPr/>
            </a:pPr>
            <a:r>
              <a:rPr lang="en-US" sz="2600" i="1" dirty="0">
                <a:latin typeface="Gill Sans MT" pitchFamily="34" charset="0"/>
              </a:rPr>
              <a:t>Access</a:t>
            </a:r>
          </a:p>
        </p:txBody>
      </p:sp>
    </p:spTree>
    <p:extLst>
      <p:ext uri="{BB962C8B-B14F-4D97-AF65-F5344CB8AC3E}">
        <p14:creationId xmlns:p14="http://schemas.microsoft.com/office/powerpoint/2010/main" val="1248246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1588"/>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304800" y="685800"/>
            <a:ext cx="8534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smtClean="0">
                <a:latin typeface="Gill Sans MT" pitchFamily="34" charset="0"/>
              </a:rPr>
              <a:t>Key Steps in Project Development </a:t>
            </a:r>
            <a:endParaRPr lang="en-US" altLang="en-US" sz="3200" dirty="0">
              <a:solidFill>
                <a:srgbClr val="6B523F"/>
              </a:solidFill>
              <a:latin typeface="GillSans" charset="0"/>
            </a:endParaRPr>
          </a:p>
        </p:txBody>
      </p:sp>
      <p:sp>
        <p:nvSpPr>
          <p:cNvPr id="2" name="Rectangle 1"/>
          <p:cNvSpPr/>
          <p:nvPr/>
        </p:nvSpPr>
        <p:spPr>
          <a:xfrm>
            <a:off x="304800" y="1293800"/>
            <a:ext cx="8534400" cy="4801314"/>
          </a:xfrm>
          <a:prstGeom prst="rect">
            <a:avLst/>
          </a:prstGeom>
        </p:spPr>
        <p:txBody>
          <a:bodyPr wrap="square">
            <a:spAutoFit/>
          </a:bodyPr>
          <a:lstStyle/>
          <a:p>
            <a:pPr>
              <a:defRPr/>
            </a:pPr>
            <a:r>
              <a:rPr lang="en-US" altLang="en-US" dirty="0" smtClean="0">
                <a:latin typeface="Gill Sans MT" pitchFamily="34" charset="0"/>
              </a:rPr>
              <a:t> </a:t>
            </a:r>
            <a:r>
              <a:rPr lang="en-US" altLang="en-US" sz="2600" dirty="0" smtClean="0">
                <a:latin typeface="Gill Sans MT" pitchFamily="34" charset="0"/>
              </a:rPr>
              <a:t>2008-09   	Adapt</a:t>
            </a:r>
            <a:r>
              <a:rPr lang="en-US" altLang="en-US" sz="2600" dirty="0">
                <a:latin typeface="Gill Sans MT" pitchFamily="34" charset="0"/>
              </a:rPr>
              <a:t>/ contextualize HBLSS* modules		</a:t>
            </a:r>
            <a:endParaRPr lang="en-US" altLang="en-US" sz="2600" dirty="0" smtClean="0">
              <a:latin typeface="Gill Sans MT" pitchFamily="34" charset="0"/>
            </a:endParaRPr>
          </a:p>
          <a:p>
            <a:pPr>
              <a:defRPr/>
            </a:pPr>
            <a:r>
              <a:rPr lang="en-US" altLang="en-US" sz="2600" dirty="0">
                <a:latin typeface="Gill Sans MT" pitchFamily="34" charset="0"/>
              </a:rPr>
              <a:t>	</a:t>
            </a:r>
            <a:r>
              <a:rPr lang="en-US" altLang="en-US" sz="2600" dirty="0" smtClean="0">
                <a:latin typeface="Gill Sans MT" pitchFamily="34" charset="0"/>
              </a:rPr>
              <a:t>	Review</a:t>
            </a:r>
            <a:r>
              <a:rPr lang="en-US" altLang="en-US" sz="2600" dirty="0">
                <a:latin typeface="Gill Sans MT" pitchFamily="34" charset="0"/>
              </a:rPr>
              <a:t>/ refine existing </a:t>
            </a:r>
            <a:r>
              <a:rPr lang="en-US" altLang="en-US" sz="2600" dirty="0" err="1">
                <a:latin typeface="Gill Sans MT" pitchFamily="34" charset="0"/>
              </a:rPr>
              <a:t>CommCare</a:t>
            </a:r>
            <a:r>
              <a:rPr lang="en-US" altLang="en-US" sz="2600" dirty="0">
                <a:latin typeface="Gill Sans MT" pitchFamily="34" charset="0"/>
              </a:rPr>
              <a:t> tool</a:t>
            </a:r>
          </a:p>
          <a:p>
            <a:pPr>
              <a:defRPr/>
            </a:pPr>
            <a:endParaRPr lang="en-US" altLang="en-US" sz="1200" dirty="0">
              <a:latin typeface="Gill Sans MT" pitchFamily="34" charset="0"/>
            </a:endParaRPr>
          </a:p>
          <a:p>
            <a:pPr>
              <a:defRPr/>
            </a:pPr>
            <a:r>
              <a:rPr lang="en-US" altLang="en-US" sz="2600" dirty="0" smtClean="0">
                <a:latin typeface="Gill Sans MT" pitchFamily="34" charset="0"/>
              </a:rPr>
              <a:t> 2009</a:t>
            </a:r>
            <a:r>
              <a:rPr lang="en-US" altLang="en-US" sz="2600" dirty="0">
                <a:latin typeface="Gill Sans MT" pitchFamily="34" charset="0"/>
              </a:rPr>
              <a:t>	  	IRB approval of study protocol </a:t>
            </a:r>
          </a:p>
          <a:p>
            <a:pPr>
              <a:defRPr/>
            </a:pPr>
            <a:endParaRPr lang="en-US" altLang="en-US" sz="1200" dirty="0">
              <a:latin typeface="Gill Sans MT" pitchFamily="34" charset="0"/>
            </a:endParaRPr>
          </a:p>
          <a:p>
            <a:pPr>
              <a:defRPr/>
            </a:pPr>
            <a:r>
              <a:rPr lang="en-US" altLang="en-US" sz="2600" dirty="0" smtClean="0">
                <a:latin typeface="Gill Sans MT" pitchFamily="34" charset="0"/>
              </a:rPr>
              <a:t> 2009-10 </a:t>
            </a:r>
            <a:r>
              <a:rPr lang="en-US" altLang="en-US" sz="2600" dirty="0">
                <a:latin typeface="Gill Sans MT" pitchFamily="34" charset="0"/>
              </a:rPr>
              <a:t>	Field assessment trip- </a:t>
            </a:r>
            <a:r>
              <a:rPr lang="en-US" altLang="en-US" sz="2600" dirty="0" err="1">
                <a:latin typeface="Gill Sans MT" pitchFamily="34" charset="0"/>
              </a:rPr>
              <a:t>Dimagi</a:t>
            </a:r>
            <a:endParaRPr lang="en-US" altLang="en-US" sz="2600" dirty="0">
              <a:latin typeface="Gill Sans MT" pitchFamily="34" charset="0"/>
            </a:endParaRPr>
          </a:p>
          <a:p>
            <a:pPr>
              <a:defRPr/>
            </a:pPr>
            <a:endParaRPr lang="en-US" altLang="en-US" sz="1200" dirty="0">
              <a:latin typeface="Gill Sans MT" pitchFamily="34" charset="0"/>
            </a:endParaRPr>
          </a:p>
          <a:p>
            <a:pPr>
              <a:defRPr/>
            </a:pPr>
            <a:r>
              <a:rPr lang="en-US" altLang="en-US" sz="2600" dirty="0">
                <a:latin typeface="Gill Sans MT" pitchFamily="34" charset="0"/>
              </a:rPr>
              <a:t> </a:t>
            </a:r>
            <a:r>
              <a:rPr lang="en-US" altLang="en-US" sz="2600" dirty="0" smtClean="0">
                <a:latin typeface="Gill Sans MT" pitchFamily="34" charset="0"/>
              </a:rPr>
              <a:t>2010</a:t>
            </a:r>
            <a:r>
              <a:rPr lang="en-US" altLang="en-US" sz="2600" dirty="0">
                <a:latin typeface="Gill Sans MT" pitchFamily="34" charset="0"/>
              </a:rPr>
              <a:t>	</a:t>
            </a:r>
            <a:r>
              <a:rPr lang="en-US" altLang="en-US" sz="2600" dirty="0" smtClean="0">
                <a:latin typeface="Gill Sans MT" pitchFamily="34" charset="0"/>
              </a:rPr>
              <a:t>	Module </a:t>
            </a:r>
            <a:r>
              <a:rPr lang="en-US" altLang="en-US" sz="2600" dirty="0">
                <a:latin typeface="Gill Sans MT" pitchFamily="34" charset="0"/>
              </a:rPr>
              <a:t>design and refinement</a:t>
            </a:r>
          </a:p>
          <a:p>
            <a:pPr>
              <a:defRPr/>
            </a:pPr>
            <a:r>
              <a:rPr lang="en-US" altLang="en-US" sz="2600" dirty="0">
                <a:latin typeface="Gill Sans MT" pitchFamily="34" charset="0"/>
              </a:rPr>
              <a:t>	 </a:t>
            </a:r>
            <a:r>
              <a:rPr lang="en-US" altLang="en-US" sz="2600" dirty="0" smtClean="0">
                <a:latin typeface="Gill Sans MT" pitchFamily="34" charset="0"/>
              </a:rPr>
              <a:t>	Baseline </a:t>
            </a:r>
            <a:r>
              <a:rPr lang="en-US" altLang="en-US" sz="2600" dirty="0">
                <a:latin typeface="Gill Sans MT" pitchFamily="34" charset="0"/>
              </a:rPr>
              <a:t>study</a:t>
            </a:r>
          </a:p>
          <a:p>
            <a:pPr>
              <a:defRPr/>
            </a:pPr>
            <a:endParaRPr lang="en-US" altLang="en-US" sz="1200" dirty="0">
              <a:latin typeface="Gill Sans MT" pitchFamily="34" charset="0"/>
            </a:endParaRPr>
          </a:p>
          <a:p>
            <a:pPr>
              <a:defRPr/>
            </a:pPr>
            <a:r>
              <a:rPr lang="en-US" altLang="en-US" sz="2600" dirty="0">
                <a:latin typeface="Gill Sans MT" pitchFamily="34" charset="0"/>
              </a:rPr>
              <a:t>2011     </a:t>
            </a:r>
            <a:r>
              <a:rPr lang="en-US" altLang="en-US" sz="2600" dirty="0" smtClean="0">
                <a:latin typeface="Gill Sans MT" pitchFamily="34" charset="0"/>
              </a:rPr>
              <a:t>	</a:t>
            </a:r>
            <a:r>
              <a:rPr lang="en-US" altLang="en-US" sz="2600" dirty="0" err="1" smtClean="0">
                <a:latin typeface="Gill Sans MT" pitchFamily="34" charset="0"/>
              </a:rPr>
              <a:t>CommCare</a:t>
            </a:r>
            <a:r>
              <a:rPr lang="en-US" altLang="en-US" sz="2600" dirty="0" smtClean="0">
                <a:latin typeface="Gill Sans MT" pitchFamily="34" charset="0"/>
              </a:rPr>
              <a:t> </a:t>
            </a:r>
            <a:r>
              <a:rPr lang="en-US" altLang="en-US" sz="2600" dirty="0">
                <a:latin typeface="Gill Sans MT" pitchFamily="34" charset="0"/>
              </a:rPr>
              <a:t>module training</a:t>
            </a:r>
          </a:p>
          <a:p>
            <a:pPr>
              <a:defRPr/>
            </a:pPr>
            <a:endParaRPr lang="en-US" altLang="en-US" sz="1200" dirty="0">
              <a:latin typeface="Gill Sans MT" pitchFamily="34" charset="0"/>
            </a:endParaRPr>
          </a:p>
          <a:p>
            <a:pPr>
              <a:defRPr/>
            </a:pPr>
            <a:r>
              <a:rPr lang="en-US" altLang="en-US" sz="2600" dirty="0">
                <a:latin typeface="Gill Sans MT" pitchFamily="34" charset="0"/>
              </a:rPr>
              <a:t>2012     </a:t>
            </a:r>
            <a:r>
              <a:rPr lang="en-US" altLang="en-US" sz="2600" dirty="0" smtClean="0">
                <a:latin typeface="Gill Sans MT" pitchFamily="34" charset="0"/>
              </a:rPr>
              <a:t>	Observation </a:t>
            </a:r>
            <a:r>
              <a:rPr lang="en-US" altLang="en-US" sz="2600" dirty="0">
                <a:latin typeface="Gill Sans MT" pitchFamily="34" charset="0"/>
              </a:rPr>
              <a:t>and field support</a:t>
            </a:r>
          </a:p>
          <a:p>
            <a:pPr>
              <a:defRPr/>
            </a:pPr>
            <a:endParaRPr lang="en-US" altLang="en-US" sz="1200" dirty="0">
              <a:latin typeface="Gill Sans MT" pitchFamily="34" charset="0"/>
            </a:endParaRPr>
          </a:p>
          <a:p>
            <a:pPr>
              <a:defRPr/>
            </a:pPr>
            <a:r>
              <a:rPr lang="en-US" altLang="en-US" sz="2600" dirty="0">
                <a:latin typeface="Gill Sans MT" pitchFamily="34" charset="0"/>
              </a:rPr>
              <a:t>2013    	</a:t>
            </a:r>
            <a:r>
              <a:rPr lang="en-US" altLang="en-US" sz="2600" dirty="0" smtClean="0">
                <a:latin typeface="Gill Sans MT" pitchFamily="34" charset="0"/>
              </a:rPr>
              <a:t>Final </a:t>
            </a:r>
            <a:r>
              <a:rPr lang="en-US" altLang="en-US" sz="2600" dirty="0">
                <a:latin typeface="Gill Sans MT" pitchFamily="34" charset="0"/>
              </a:rPr>
              <a:t>evaluation </a:t>
            </a:r>
          </a:p>
        </p:txBody>
      </p:sp>
      <p:sp>
        <p:nvSpPr>
          <p:cNvPr id="3" name="TextBox 2"/>
          <p:cNvSpPr txBox="1"/>
          <p:nvPr/>
        </p:nvSpPr>
        <p:spPr>
          <a:xfrm>
            <a:off x="3124200" y="6400800"/>
            <a:ext cx="5867400" cy="584775"/>
          </a:xfrm>
          <a:prstGeom prst="rect">
            <a:avLst/>
          </a:prstGeom>
          <a:noFill/>
        </p:spPr>
        <p:txBody>
          <a:bodyPr wrap="square" rtlCol="0">
            <a:spAutoFit/>
          </a:bodyPr>
          <a:lstStyle/>
          <a:p>
            <a:r>
              <a:rPr lang="en-US" altLang="en-US" sz="1400" dirty="0" smtClean="0">
                <a:latin typeface="Times" pitchFamily="18" charset="0"/>
              </a:rPr>
              <a:t>*Home Based Life Saving Skills, American College of Nurse-Midwives</a:t>
            </a:r>
          </a:p>
          <a:p>
            <a:endParaRPr lang="en-US" dirty="0"/>
          </a:p>
        </p:txBody>
      </p:sp>
    </p:spTree>
    <p:extLst>
      <p:ext uri="{BB962C8B-B14F-4D97-AF65-F5344CB8AC3E}">
        <p14:creationId xmlns:p14="http://schemas.microsoft.com/office/powerpoint/2010/main" val="2690283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228600" y="762000"/>
            <a:ext cx="861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smtClean="0">
                <a:latin typeface="Gill Sans MT" pitchFamily="34" charset="0"/>
              </a:rPr>
              <a:t>Inputs and Requirements</a:t>
            </a:r>
            <a:endParaRPr lang="en-US" altLang="en-US" sz="3200" dirty="0">
              <a:solidFill>
                <a:srgbClr val="6B523F"/>
              </a:solidFill>
              <a:latin typeface="GillSans" charset="0"/>
            </a:endParaRPr>
          </a:p>
        </p:txBody>
      </p:sp>
      <p:pic>
        <p:nvPicPr>
          <p:cNvPr id="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828800"/>
            <a:ext cx="357822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228600" y="1828800"/>
            <a:ext cx="4572000" cy="3970318"/>
          </a:xfrm>
          <a:prstGeom prst="rect">
            <a:avLst/>
          </a:prstGeom>
        </p:spPr>
        <p:txBody>
          <a:bodyPr>
            <a:spAutoFit/>
          </a:bodyPr>
          <a:lstStyle/>
          <a:p>
            <a:r>
              <a:rPr lang="en-US" altLang="en-US" sz="2800" dirty="0" smtClean="0">
                <a:latin typeface="Gill Sans MT" pitchFamily="34" charset="0"/>
                <a:ea typeface="Calibri" pitchFamily="34" charset="0"/>
                <a:cs typeface="Calibri" pitchFamily="34" charset="0"/>
              </a:rPr>
              <a:t>Technology support</a:t>
            </a:r>
          </a:p>
          <a:p>
            <a:endParaRPr lang="en-US" altLang="en-US" sz="2800" dirty="0" smtClean="0">
              <a:latin typeface="Gill Sans MT" pitchFamily="34" charset="0"/>
              <a:ea typeface="Calibri" pitchFamily="34" charset="0"/>
              <a:cs typeface="Calibri" pitchFamily="34" charset="0"/>
            </a:endParaRPr>
          </a:p>
          <a:p>
            <a:r>
              <a:rPr lang="en-US" altLang="en-US" sz="2800" dirty="0" smtClean="0">
                <a:latin typeface="Gill Sans MT" pitchFamily="34" charset="0"/>
                <a:ea typeface="Calibri" pitchFamily="34" charset="0"/>
                <a:cs typeface="Calibri" pitchFamily="34" charset="0"/>
              </a:rPr>
              <a:t>Adequate budget </a:t>
            </a:r>
          </a:p>
          <a:p>
            <a:endParaRPr lang="en-US" altLang="en-US" sz="2800" dirty="0" smtClean="0">
              <a:latin typeface="Gill Sans MT" pitchFamily="34" charset="0"/>
              <a:ea typeface="Calibri" pitchFamily="34" charset="0"/>
              <a:cs typeface="Calibri" pitchFamily="34" charset="0"/>
            </a:endParaRPr>
          </a:p>
          <a:p>
            <a:r>
              <a:rPr lang="en-US" altLang="en-US" sz="2800" dirty="0" smtClean="0">
                <a:latin typeface="Gill Sans MT" pitchFamily="34" charset="0"/>
                <a:ea typeface="Calibri" pitchFamily="34" charset="0"/>
                <a:cs typeface="Calibri" pitchFamily="34" charset="0"/>
              </a:rPr>
              <a:t>Supervisory support</a:t>
            </a:r>
          </a:p>
          <a:p>
            <a:endParaRPr lang="en-US" altLang="en-US" sz="2800" dirty="0" smtClean="0">
              <a:latin typeface="Gill Sans MT" pitchFamily="34" charset="0"/>
              <a:ea typeface="Calibri" pitchFamily="34" charset="0"/>
              <a:cs typeface="Calibri" pitchFamily="34" charset="0"/>
            </a:endParaRPr>
          </a:p>
          <a:p>
            <a:r>
              <a:rPr lang="en-US" altLang="en-US" sz="2800" dirty="0" smtClean="0">
                <a:latin typeface="Gill Sans MT" pitchFamily="34" charset="0"/>
                <a:ea typeface="Calibri" pitchFamily="34" charset="0"/>
                <a:cs typeface="Calibri" pitchFamily="34" charset="0"/>
              </a:rPr>
              <a:t>Dedicated  OR staff</a:t>
            </a:r>
          </a:p>
          <a:p>
            <a:endParaRPr lang="en-US" altLang="en-US" sz="2800" dirty="0" smtClean="0">
              <a:latin typeface="Gill Sans MT" pitchFamily="34" charset="0"/>
              <a:ea typeface="Calibri" pitchFamily="34" charset="0"/>
              <a:cs typeface="Calibri" pitchFamily="34" charset="0"/>
            </a:endParaRPr>
          </a:p>
          <a:p>
            <a:r>
              <a:rPr lang="en-US" altLang="en-US" sz="2800" dirty="0" smtClean="0">
                <a:latin typeface="Gill Sans MT" pitchFamily="34" charset="0"/>
                <a:ea typeface="Calibri" pitchFamily="34" charset="0"/>
                <a:cs typeface="Calibri" pitchFamily="34" charset="0"/>
              </a:rPr>
              <a:t>Mobile provider partnership </a:t>
            </a:r>
          </a:p>
        </p:txBody>
      </p:sp>
    </p:spTree>
    <p:extLst>
      <p:ext uri="{BB962C8B-B14F-4D97-AF65-F5344CB8AC3E}">
        <p14:creationId xmlns:p14="http://schemas.microsoft.com/office/powerpoint/2010/main" val="3228692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228600" y="685800"/>
            <a:ext cx="8610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r>
              <a:rPr lang="en-US" altLang="en-US" sz="3200" b="1" dirty="0" smtClean="0">
                <a:latin typeface="Gill Sans MT" pitchFamily="34" charset="0"/>
              </a:rPr>
              <a:t>Research Design &amp; Process</a:t>
            </a:r>
            <a:endParaRPr lang="en-US" altLang="en-US" sz="3200" b="1" dirty="0">
              <a:latin typeface="Gill Sans MT" pitchFamily="34" charset="0"/>
            </a:endParaRPr>
          </a:p>
        </p:txBody>
      </p:sp>
      <p:sp>
        <p:nvSpPr>
          <p:cNvPr id="2" name="Rectangle 1"/>
          <p:cNvSpPr/>
          <p:nvPr/>
        </p:nvSpPr>
        <p:spPr>
          <a:xfrm>
            <a:off x="228600" y="1447800"/>
            <a:ext cx="4708240" cy="4770537"/>
          </a:xfrm>
          <a:prstGeom prst="rect">
            <a:avLst/>
          </a:prstGeom>
        </p:spPr>
        <p:txBody>
          <a:bodyPr wrap="square">
            <a:spAutoFit/>
          </a:bodyPr>
          <a:lstStyle/>
          <a:p>
            <a:pPr>
              <a:defRPr/>
            </a:pPr>
            <a:r>
              <a:rPr lang="en-US" altLang="en-US" sz="2400" b="1" dirty="0">
                <a:latin typeface="Gill Sans MT" pitchFamily="34" charset="0"/>
              </a:rPr>
              <a:t>Study Design:</a:t>
            </a:r>
            <a:r>
              <a:rPr lang="en-US" altLang="en-US" sz="2400" dirty="0">
                <a:latin typeface="Gill Sans MT" pitchFamily="34" charset="0"/>
              </a:rPr>
              <a:t>  </a:t>
            </a:r>
            <a:endParaRPr lang="en-US" altLang="en-US" sz="2400" dirty="0" smtClean="0">
              <a:latin typeface="Gill Sans MT" pitchFamily="34" charset="0"/>
            </a:endParaRPr>
          </a:p>
          <a:p>
            <a:pPr>
              <a:defRPr/>
            </a:pPr>
            <a:r>
              <a:rPr lang="en-US" altLang="en-US" sz="2400" dirty="0" smtClean="0">
                <a:latin typeface="Gill Sans MT" pitchFamily="34" charset="0"/>
              </a:rPr>
              <a:t>Case-Control  </a:t>
            </a:r>
          </a:p>
          <a:p>
            <a:pPr>
              <a:defRPr/>
            </a:pPr>
            <a:endParaRPr lang="en-US" altLang="en-US" sz="800" dirty="0">
              <a:latin typeface="Gill Sans MT" pitchFamily="34" charset="0"/>
            </a:endParaRPr>
          </a:p>
          <a:p>
            <a:pPr>
              <a:defRPr/>
            </a:pPr>
            <a:r>
              <a:rPr lang="en-US" altLang="en-US" sz="2400" dirty="0" smtClean="0">
                <a:latin typeface="Gill Sans MT" pitchFamily="34" charset="0"/>
              </a:rPr>
              <a:t>10 CHW pairs in </a:t>
            </a:r>
            <a:r>
              <a:rPr lang="en-US" altLang="en-US" sz="2400" dirty="0" err="1">
                <a:latin typeface="Gill Sans MT" pitchFamily="34" charset="0"/>
              </a:rPr>
              <a:t>Karukh</a:t>
            </a:r>
            <a:r>
              <a:rPr lang="en-US" altLang="en-US" sz="2400" dirty="0">
                <a:latin typeface="Gill Sans MT" pitchFamily="34" charset="0"/>
              </a:rPr>
              <a:t> D</a:t>
            </a:r>
            <a:r>
              <a:rPr lang="en-US" altLang="en-US" sz="2400" dirty="0" smtClean="0">
                <a:latin typeface="Gill Sans MT" pitchFamily="34" charset="0"/>
              </a:rPr>
              <a:t>istrict</a:t>
            </a:r>
          </a:p>
          <a:p>
            <a:pPr>
              <a:defRPr/>
            </a:pPr>
            <a:endParaRPr lang="en-US" altLang="en-US" sz="800" dirty="0">
              <a:latin typeface="Gill Sans MT" pitchFamily="34" charset="0"/>
            </a:endParaRPr>
          </a:p>
          <a:p>
            <a:pPr>
              <a:defRPr/>
            </a:pPr>
            <a:r>
              <a:rPr lang="en-US" altLang="en-US" sz="2400" dirty="0">
                <a:latin typeface="Gill Sans MT" pitchFamily="34" charset="0"/>
              </a:rPr>
              <a:t>Baseline &amp; final evaluation  </a:t>
            </a:r>
            <a:endParaRPr lang="en-US" altLang="en-US" sz="2400" dirty="0" smtClean="0">
              <a:latin typeface="Gill Sans MT" pitchFamily="34" charset="0"/>
            </a:endParaRPr>
          </a:p>
          <a:p>
            <a:pPr>
              <a:defRPr/>
            </a:pPr>
            <a:endParaRPr lang="en-US" altLang="en-US" sz="800" dirty="0">
              <a:latin typeface="Gill Sans MT" pitchFamily="34" charset="0"/>
            </a:endParaRPr>
          </a:p>
          <a:p>
            <a:pPr>
              <a:defRPr/>
            </a:pPr>
            <a:r>
              <a:rPr lang="en-US" altLang="en-US" sz="2400" dirty="0">
                <a:latin typeface="Gill Sans MT" pitchFamily="34" charset="0"/>
              </a:rPr>
              <a:t>20 months of implementation</a:t>
            </a:r>
          </a:p>
          <a:p>
            <a:pPr>
              <a:defRPr/>
            </a:pPr>
            <a:endParaRPr lang="en-US" altLang="en-US" sz="2400" dirty="0">
              <a:latin typeface="Gill Sans MT" pitchFamily="34" charset="0"/>
            </a:endParaRPr>
          </a:p>
          <a:p>
            <a:pPr>
              <a:defRPr/>
            </a:pPr>
            <a:r>
              <a:rPr lang="en-US" altLang="en-US" sz="2400" b="1" dirty="0">
                <a:latin typeface="Gill Sans MT" pitchFamily="34" charset="0"/>
              </a:rPr>
              <a:t>Study population: </a:t>
            </a:r>
          </a:p>
          <a:p>
            <a:pPr>
              <a:defRPr/>
            </a:pPr>
            <a:r>
              <a:rPr lang="en-US" altLang="en-US" sz="2400" dirty="0" smtClean="0">
                <a:latin typeface="Gill Sans MT" pitchFamily="34" charset="0"/>
              </a:rPr>
              <a:t>CHWs</a:t>
            </a:r>
          </a:p>
          <a:p>
            <a:pPr>
              <a:defRPr/>
            </a:pPr>
            <a:endParaRPr lang="en-US" altLang="en-US" sz="800" dirty="0">
              <a:latin typeface="Gill Sans MT" pitchFamily="34" charset="0"/>
            </a:endParaRPr>
          </a:p>
          <a:p>
            <a:pPr>
              <a:defRPr/>
            </a:pPr>
            <a:r>
              <a:rPr lang="en-US" altLang="en-US" sz="2400" dirty="0">
                <a:latin typeface="Gill Sans MT" pitchFamily="34" charset="0"/>
              </a:rPr>
              <a:t>Mothers and children (0-23 months)</a:t>
            </a:r>
          </a:p>
          <a:p>
            <a:pPr>
              <a:defRPr/>
            </a:pPr>
            <a:endParaRPr lang="en-US" altLang="en-US" sz="800" dirty="0">
              <a:latin typeface="Gill Sans MT" pitchFamily="34" charset="0"/>
            </a:endParaRPr>
          </a:p>
          <a:p>
            <a:pPr>
              <a:defRPr/>
            </a:pPr>
            <a:r>
              <a:rPr lang="en-US" altLang="en-US" sz="2400" dirty="0" smtClean="0">
                <a:latin typeface="Gill Sans MT" pitchFamily="34" charset="0"/>
              </a:rPr>
              <a:t>Health </a:t>
            </a:r>
            <a:r>
              <a:rPr lang="en-US" altLang="en-US" sz="2400" dirty="0">
                <a:latin typeface="Gill Sans MT" pitchFamily="34" charset="0"/>
              </a:rPr>
              <a:t>facility staff in both </a:t>
            </a:r>
          </a:p>
          <a:p>
            <a:pPr>
              <a:defRPr/>
            </a:pPr>
            <a:r>
              <a:rPr lang="en-US" altLang="en-US" sz="2400" dirty="0">
                <a:latin typeface="Gill Sans MT" pitchFamily="34" charset="0"/>
              </a:rPr>
              <a:t>     intervention and control sites</a:t>
            </a:r>
          </a:p>
        </p:txBody>
      </p:sp>
      <p:grpSp>
        <p:nvGrpSpPr>
          <p:cNvPr id="3" name="Group 2"/>
          <p:cNvGrpSpPr>
            <a:grpSpLocks/>
          </p:cNvGrpSpPr>
          <p:nvPr/>
        </p:nvGrpSpPr>
        <p:grpSpPr bwMode="auto">
          <a:xfrm>
            <a:off x="4936840" y="1882809"/>
            <a:ext cx="3902360" cy="4063712"/>
            <a:chOff x="1503" y="1557"/>
            <a:chExt cx="2599" cy="2707"/>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03" y="1557"/>
              <a:ext cx="2592" cy="2318"/>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19" y="3902"/>
              <a:ext cx="2582" cy="362"/>
            </a:xfrm>
            <a:prstGeom prst="rect">
              <a:avLst/>
            </a:prstGeom>
            <a:noFill/>
            <a:extLst>
              <a:ext uri="{909E8E84-426E-40DD-AFC4-6F175D3DCCD1}">
                <a14:hiddenFill xmlns:a14="http://schemas.microsoft.com/office/drawing/2010/main">
                  <a:solidFill>
                    <a:srgbClr val="FFFFFF"/>
                  </a:solidFill>
                </a14:hiddenFill>
              </a:ext>
            </a:extLst>
          </p:spPr>
        </p:pic>
        <p:grpSp>
          <p:nvGrpSpPr>
            <p:cNvPr id="5" name="Group 5"/>
            <p:cNvGrpSpPr>
              <a:grpSpLocks/>
            </p:cNvGrpSpPr>
            <p:nvPr/>
          </p:nvGrpSpPr>
          <p:grpSpPr bwMode="auto">
            <a:xfrm>
              <a:off x="4015" y="4173"/>
              <a:ext cx="38" cy="7"/>
              <a:chOff x="4015" y="4173"/>
              <a:chExt cx="38" cy="7"/>
            </a:xfrm>
          </p:grpSpPr>
          <p:sp>
            <p:nvSpPr>
              <p:cNvPr id="6" name="Freeform 6"/>
              <p:cNvSpPr>
                <a:spLocks/>
              </p:cNvSpPr>
              <p:nvPr/>
            </p:nvSpPr>
            <p:spPr bwMode="auto">
              <a:xfrm>
                <a:off x="4015" y="4173"/>
                <a:ext cx="38" cy="7"/>
              </a:xfrm>
              <a:custGeom>
                <a:avLst/>
                <a:gdLst>
                  <a:gd name="T0" fmla="+- 0 4015 4015"/>
                  <a:gd name="T1" fmla="*/ T0 w 38"/>
                  <a:gd name="T2" fmla="+- 0 4177 4173"/>
                  <a:gd name="T3" fmla="*/ 4177 h 7"/>
                  <a:gd name="T4" fmla="+- 0 4054 4015"/>
                  <a:gd name="T5" fmla="*/ T4 w 38"/>
                  <a:gd name="T6" fmla="+- 0 4177 4173"/>
                  <a:gd name="T7" fmla="*/ 4177 h 7"/>
                </a:gdLst>
                <a:ahLst/>
                <a:cxnLst>
                  <a:cxn ang="0">
                    <a:pos x="T1" y="T3"/>
                  </a:cxn>
                  <a:cxn ang="0">
                    <a:pos x="T5" y="T7"/>
                  </a:cxn>
                </a:cxnLst>
                <a:rect l="0" t="0" r="r" b="b"/>
                <a:pathLst>
                  <a:path w="38" h="7">
                    <a:moveTo>
                      <a:pt x="0" y="4"/>
                    </a:moveTo>
                    <a:lnTo>
                      <a:pt x="39" y="4"/>
                    </a:lnTo>
                  </a:path>
                </a:pathLst>
              </a:custGeom>
              <a:noFill/>
              <a:ln w="5842">
                <a:solidFill>
                  <a:srgbClr val="0000FF"/>
                </a:solidFill>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88397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0" end="1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14" end="1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609600" y="685800"/>
            <a:ext cx="4038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50000"/>
              </a:spcBef>
            </a:pPr>
            <a:endParaRPr lang="en-US" altLang="en-US" sz="1800" dirty="0">
              <a:solidFill>
                <a:srgbClr val="6B523F"/>
              </a:solidFill>
              <a:latin typeface="GillSans" charset="0"/>
            </a:endParaRPr>
          </a:p>
        </p:txBody>
      </p:sp>
      <p:sp>
        <p:nvSpPr>
          <p:cNvPr id="2" name="Title 1"/>
          <p:cNvSpPr>
            <a:spLocks noGrp="1"/>
          </p:cNvSpPr>
          <p:nvPr>
            <p:ph type="title"/>
          </p:nvPr>
        </p:nvSpPr>
        <p:spPr>
          <a:xfrm>
            <a:off x="381000" y="381000"/>
            <a:ext cx="8229600" cy="1143000"/>
          </a:xfrm>
        </p:spPr>
        <p:txBody>
          <a:bodyPr>
            <a:normAutofit/>
          </a:bodyPr>
          <a:lstStyle/>
          <a:p>
            <a:r>
              <a:rPr lang="en-US" sz="3200" b="1" dirty="0">
                <a:latin typeface="Gill Sans MT" pitchFamily="34" charset="0"/>
                <a:ea typeface="+mn-ea"/>
                <a:cs typeface="+mn-cs"/>
              </a:rPr>
              <a:t>Mobile Phones</a:t>
            </a:r>
          </a:p>
        </p:txBody>
      </p:sp>
      <p:sp>
        <p:nvSpPr>
          <p:cNvPr id="3" name="Content Placeholder 2"/>
          <p:cNvSpPr>
            <a:spLocks noGrp="1"/>
          </p:cNvSpPr>
          <p:nvPr>
            <p:ph sz="half" idx="1"/>
          </p:nvPr>
        </p:nvSpPr>
        <p:spPr>
          <a:xfrm>
            <a:off x="534194" y="1447800"/>
            <a:ext cx="4038600" cy="4724400"/>
          </a:xfrm>
        </p:spPr>
        <p:txBody>
          <a:bodyPr>
            <a:normAutofit fontScale="92500"/>
          </a:bodyPr>
          <a:lstStyle/>
          <a:p>
            <a:pPr marL="0" indent="0" algn="ctr">
              <a:buNone/>
            </a:pPr>
            <a:r>
              <a:rPr lang="en-US" sz="2400" b="1" dirty="0" smtClean="0">
                <a:latin typeface="Gill Sans MT" pitchFamily="34" charset="0"/>
              </a:rPr>
              <a:t>Counseling</a:t>
            </a:r>
          </a:p>
          <a:p>
            <a:pPr marL="0" indent="0" algn="ctr">
              <a:buNone/>
            </a:pPr>
            <a:endParaRPr lang="en-US" sz="1300" b="1" dirty="0">
              <a:latin typeface="Gill Sans MT" pitchFamily="34" charset="0"/>
            </a:endParaRPr>
          </a:p>
          <a:p>
            <a:pPr marL="0" indent="0">
              <a:buNone/>
            </a:pPr>
            <a:r>
              <a:rPr lang="en-US" sz="2200" dirty="0">
                <a:latin typeface="Gill Sans MT" pitchFamily="34" charset="0"/>
              </a:rPr>
              <a:t>Two modules: ANC and </a:t>
            </a:r>
            <a:r>
              <a:rPr lang="en-US" sz="2200" dirty="0" smtClean="0">
                <a:latin typeface="Gill Sans MT" pitchFamily="34" charset="0"/>
              </a:rPr>
              <a:t>PNC</a:t>
            </a:r>
          </a:p>
          <a:p>
            <a:pPr marL="0" indent="0">
              <a:buNone/>
            </a:pPr>
            <a:endParaRPr lang="en-US" sz="1200" dirty="0" smtClean="0">
              <a:latin typeface="Gill Sans MT" pitchFamily="34" charset="0"/>
            </a:endParaRPr>
          </a:p>
          <a:p>
            <a:pPr marL="0" indent="0">
              <a:buNone/>
            </a:pPr>
            <a:r>
              <a:rPr lang="en-US" sz="2200" dirty="0">
                <a:latin typeface="Gill Sans MT" pitchFamily="34" charset="0"/>
              </a:rPr>
              <a:t>Key Aspects: </a:t>
            </a:r>
            <a:endParaRPr lang="en-US" sz="2200" dirty="0" smtClean="0">
              <a:latin typeface="Gill Sans MT" pitchFamily="34" charset="0"/>
            </a:endParaRPr>
          </a:p>
          <a:p>
            <a:r>
              <a:rPr lang="en-US" sz="2200" dirty="0">
                <a:latin typeface="Gill Sans MT" pitchFamily="34" charset="0"/>
              </a:rPr>
              <a:t>A</a:t>
            </a:r>
            <a:r>
              <a:rPr lang="en-US" sz="2200" dirty="0" smtClean="0">
                <a:latin typeface="Gill Sans MT" pitchFamily="34" charset="0"/>
              </a:rPr>
              <a:t>ntenatal </a:t>
            </a:r>
            <a:r>
              <a:rPr lang="en-US" sz="2200" dirty="0">
                <a:latin typeface="Gill Sans MT" pitchFamily="34" charset="0"/>
              </a:rPr>
              <a:t>care </a:t>
            </a:r>
            <a:r>
              <a:rPr lang="en-US" sz="2200" dirty="0" smtClean="0">
                <a:latin typeface="Gill Sans MT" pitchFamily="34" charset="0"/>
              </a:rPr>
              <a:t>and postnatal visits </a:t>
            </a:r>
          </a:p>
          <a:p>
            <a:r>
              <a:rPr lang="en-US" sz="2200" dirty="0" smtClean="0">
                <a:latin typeface="Gill Sans MT" pitchFamily="34" charset="0"/>
              </a:rPr>
              <a:t>Facility </a:t>
            </a:r>
            <a:r>
              <a:rPr lang="en-US" sz="2200" dirty="0">
                <a:latin typeface="Gill Sans MT" pitchFamily="34" charset="0"/>
              </a:rPr>
              <a:t>based </a:t>
            </a:r>
            <a:r>
              <a:rPr lang="en-US" sz="2200" dirty="0" smtClean="0">
                <a:latin typeface="Gill Sans MT" pitchFamily="34" charset="0"/>
              </a:rPr>
              <a:t>delivery</a:t>
            </a:r>
          </a:p>
          <a:p>
            <a:r>
              <a:rPr lang="en-US" sz="2200" dirty="0">
                <a:latin typeface="Gill Sans MT" pitchFamily="34" charset="0"/>
              </a:rPr>
              <a:t>B</a:t>
            </a:r>
            <a:r>
              <a:rPr lang="en-US" sz="2200" dirty="0" smtClean="0">
                <a:latin typeface="Gill Sans MT" pitchFamily="34" charset="0"/>
              </a:rPr>
              <a:t>irth plan</a:t>
            </a:r>
          </a:p>
          <a:p>
            <a:r>
              <a:rPr lang="en-US" sz="2200" dirty="0">
                <a:latin typeface="Gill Sans MT" pitchFamily="34" charset="0"/>
              </a:rPr>
              <a:t>D</a:t>
            </a:r>
            <a:r>
              <a:rPr lang="en-US" sz="2200" dirty="0" smtClean="0">
                <a:latin typeface="Gill Sans MT" pitchFamily="34" charset="0"/>
              </a:rPr>
              <a:t>anger </a:t>
            </a:r>
            <a:r>
              <a:rPr lang="en-US" sz="2200" dirty="0">
                <a:latin typeface="Gill Sans MT" pitchFamily="34" charset="0"/>
              </a:rPr>
              <a:t>signs </a:t>
            </a:r>
            <a:endParaRPr lang="en-US" sz="2200" dirty="0" smtClean="0">
              <a:latin typeface="Gill Sans MT" pitchFamily="34" charset="0"/>
            </a:endParaRPr>
          </a:p>
          <a:p>
            <a:r>
              <a:rPr lang="en-US" sz="2200" dirty="0">
                <a:latin typeface="Gill Sans MT" pitchFamily="34" charset="0"/>
              </a:rPr>
              <a:t>C</a:t>
            </a:r>
            <a:r>
              <a:rPr lang="en-US" sz="2200" dirty="0" smtClean="0">
                <a:latin typeface="Gill Sans MT" pitchFamily="34" charset="0"/>
              </a:rPr>
              <a:t>aring </a:t>
            </a:r>
            <a:r>
              <a:rPr lang="en-US" sz="2200" dirty="0">
                <a:latin typeface="Gill Sans MT" pitchFamily="34" charset="0"/>
              </a:rPr>
              <a:t>for a </a:t>
            </a:r>
            <a:r>
              <a:rPr lang="en-US" sz="2200" dirty="0" smtClean="0">
                <a:latin typeface="Gill Sans MT" pitchFamily="34" charset="0"/>
              </a:rPr>
              <a:t>newborn</a:t>
            </a:r>
          </a:p>
          <a:p>
            <a:endParaRPr lang="en-US" sz="1200" dirty="0">
              <a:latin typeface="Gill Sans MT" pitchFamily="34" charset="0"/>
            </a:endParaRPr>
          </a:p>
          <a:p>
            <a:pPr marL="0" indent="0">
              <a:buNone/>
            </a:pPr>
            <a:r>
              <a:rPr lang="en-US" sz="2200" dirty="0">
                <a:latin typeface="Gill Sans MT" pitchFamily="34" charset="0"/>
              </a:rPr>
              <a:t>CHWs uploaded information on the mobile phones for record keeping, reporting and follow-up</a:t>
            </a:r>
          </a:p>
          <a:p>
            <a:pPr marL="0" indent="0">
              <a:buNone/>
            </a:pPr>
            <a:endParaRPr lang="en-US" sz="2400" dirty="0">
              <a:latin typeface="Gill Sans MT" pitchFamily="34" charset="0"/>
            </a:endParaRPr>
          </a:p>
        </p:txBody>
      </p:sp>
      <p:sp>
        <p:nvSpPr>
          <p:cNvPr id="4" name="Content Placeholder 3"/>
          <p:cNvSpPr>
            <a:spLocks noGrp="1"/>
          </p:cNvSpPr>
          <p:nvPr>
            <p:ph sz="half" idx="2"/>
          </p:nvPr>
        </p:nvSpPr>
        <p:spPr>
          <a:xfrm>
            <a:off x="4648200" y="1447800"/>
            <a:ext cx="4038600" cy="4525963"/>
          </a:xfrm>
        </p:spPr>
        <p:txBody>
          <a:bodyPr>
            <a:normAutofit fontScale="92500"/>
          </a:bodyPr>
          <a:lstStyle/>
          <a:p>
            <a:pPr marL="0" indent="0" algn="ctr">
              <a:buNone/>
            </a:pPr>
            <a:r>
              <a:rPr lang="en-US" sz="2400" b="1" dirty="0" smtClean="0">
                <a:latin typeface="Gill Sans MT" pitchFamily="34" charset="0"/>
              </a:rPr>
              <a:t>Referrals</a:t>
            </a:r>
          </a:p>
          <a:p>
            <a:pPr marL="0" indent="0" algn="ctr">
              <a:buNone/>
            </a:pPr>
            <a:endParaRPr lang="en-US" sz="1200" b="1" dirty="0">
              <a:latin typeface="Gill Sans MT" pitchFamily="34" charset="0"/>
            </a:endParaRPr>
          </a:p>
          <a:p>
            <a:pPr marL="0" indent="0" algn="ctr">
              <a:buNone/>
            </a:pPr>
            <a:r>
              <a:rPr lang="en-US" sz="2200" dirty="0">
                <a:latin typeface="Gill Sans MT" pitchFamily="34" charset="0"/>
              </a:rPr>
              <a:t>CHW</a:t>
            </a:r>
          </a:p>
          <a:p>
            <a:pPr marL="0" indent="0" algn="ctr">
              <a:buNone/>
            </a:pPr>
            <a:endParaRPr lang="en-US" sz="2400" dirty="0" smtClean="0"/>
          </a:p>
          <a:p>
            <a:pPr marL="0" indent="0" algn="ctr">
              <a:buNone/>
            </a:pPr>
            <a:endParaRPr lang="en-US" sz="2400" dirty="0"/>
          </a:p>
          <a:p>
            <a:pPr marL="0" indent="0" algn="ctr">
              <a:buNone/>
            </a:pPr>
            <a:endParaRPr lang="en-US" sz="2400" dirty="0" smtClean="0"/>
          </a:p>
          <a:p>
            <a:pPr marL="0" indent="0" algn="ctr">
              <a:buNone/>
            </a:pPr>
            <a:endParaRPr lang="en-US" sz="2400" dirty="0" smtClean="0"/>
          </a:p>
          <a:p>
            <a:pPr marL="0" indent="0" algn="ctr">
              <a:buNone/>
            </a:pPr>
            <a:r>
              <a:rPr lang="en-US" sz="2200" dirty="0" smtClean="0">
                <a:latin typeface="Gill Sans MT" pitchFamily="34" charset="0"/>
              </a:rPr>
              <a:t>link a </a:t>
            </a:r>
            <a:r>
              <a:rPr lang="en-US" sz="2200" dirty="0">
                <a:latin typeface="Gill Sans MT" pitchFamily="34" charset="0"/>
              </a:rPr>
              <a:t>woman’s family </a:t>
            </a:r>
          </a:p>
          <a:p>
            <a:pPr marL="0" indent="0" algn="ctr">
              <a:buNone/>
            </a:pPr>
            <a:r>
              <a:rPr lang="en-US" sz="2200" dirty="0">
                <a:latin typeface="Gill Sans MT" pitchFamily="34" charset="0"/>
              </a:rPr>
              <a:t>with a skilled provider </a:t>
            </a:r>
          </a:p>
          <a:p>
            <a:pPr marL="0" indent="0" algn="ctr">
              <a:buNone/>
            </a:pPr>
            <a:r>
              <a:rPr lang="en-US" sz="2200" dirty="0">
                <a:latin typeface="Gill Sans MT" pitchFamily="34" charset="0"/>
              </a:rPr>
              <a:t>at delivery</a:t>
            </a:r>
          </a:p>
        </p:txBody>
      </p:sp>
      <p:sp>
        <p:nvSpPr>
          <p:cNvPr id="5" name="Down Arrow 4"/>
          <p:cNvSpPr/>
          <p:nvPr/>
        </p:nvSpPr>
        <p:spPr>
          <a:xfrm>
            <a:off x="6466609" y="2590800"/>
            <a:ext cx="381000" cy="125152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01640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0" name="Picture 6" descr="WV_ppt_screen_internal3.psd                                    00085AD1Work                           BB970D6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70" y="0"/>
            <a:ext cx="9145588" cy="6859588"/>
          </a:xfrm>
          <a:prstGeom prst="rect">
            <a:avLst/>
          </a:prstGeom>
          <a:noFill/>
          <a:extLst>
            <a:ext uri="{909E8E84-426E-40DD-AFC4-6F175D3DCCD1}">
              <a14:hiddenFill xmlns:a14="http://schemas.microsoft.com/office/drawing/2010/main">
                <a:solidFill>
                  <a:srgbClr val="FFFFFF"/>
                </a:solidFill>
              </a14:hiddenFill>
            </a:ext>
          </a:extLst>
        </p:spPr>
      </p:pic>
      <p:sp>
        <p:nvSpPr>
          <p:cNvPr id="6151" name="Text Box 7"/>
          <p:cNvSpPr txBox="1">
            <a:spLocks noChangeArrowheads="1"/>
          </p:cNvSpPr>
          <p:nvPr/>
        </p:nvSpPr>
        <p:spPr bwMode="auto">
          <a:xfrm>
            <a:off x="121588" y="718454"/>
            <a:ext cx="8686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50000"/>
              </a:spcBef>
            </a:pPr>
            <a:r>
              <a:rPr lang="en-US" altLang="en-US" sz="3200" b="1" dirty="0" smtClean="0">
                <a:latin typeface="Gill Sans MT" pitchFamily="34" charset="0"/>
              </a:rPr>
              <a:t>Decision Making Framework</a:t>
            </a:r>
            <a:endParaRPr lang="en-US" altLang="en-US" sz="3200" dirty="0">
              <a:solidFill>
                <a:srgbClr val="6B523F"/>
              </a:solidFill>
              <a:latin typeface="GillSans" charset="0"/>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9068" y="1295400"/>
            <a:ext cx="3597374" cy="4772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38600" y="2250281"/>
            <a:ext cx="5022850" cy="2359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92163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STYLE" val="AcnBodyText"/>
  <p:tag name="DATE" val="4/20/2009 2:39:30 PM"/>
</p:tagLst>
</file>

<file path=ppt/tags/tag2.xml><?xml version="1.0" encoding="utf-8"?>
<p:tagLst xmlns:a="http://schemas.openxmlformats.org/drawingml/2006/main" xmlns:r="http://schemas.openxmlformats.org/officeDocument/2006/relationships" xmlns:p="http://schemas.openxmlformats.org/presentationml/2006/main">
  <p:tag name="STYLE" val="AcnBodyText"/>
  <p:tag name="DATE" val="4/20/2009 2:39:30 PM"/>
</p:tagLst>
</file>

<file path=ppt/tags/tag3.xml><?xml version="1.0" encoding="utf-8"?>
<p:tagLst xmlns:a="http://schemas.openxmlformats.org/drawingml/2006/main" xmlns:r="http://schemas.openxmlformats.org/officeDocument/2006/relationships" xmlns:p="http://schemas.openxmlformats.org/presentationml/2006/main">
  <p:tag name="STYLE" val="AcnBodyText"/>
  <p:tag name="DATE" val="4/20/2009 2:39:30 PM"/>
</p:tagLst>
</file>

<file path=ppt/tags/tag4.xml><?xml version="1.0" encoding="utf-8"?>
<p:tagLst xmlns:a="http://schemas.openxmlformats.org/drawingml/2006/main" xmlns:r="http://schemas.openxmlformats.org/officeDocument/2006/relationships" xmlns:p="http://schemas.openxmlformats.org/presentationml/2006/main">
  <p:tag name="STYLE" val="AcnBodyText"/>
  <p:tag name="DATE" val="4/20/2009 2:39:30 PM"/>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1789</Words>
  <Application>Microsoft Office PowerPoint</Application>
  <PresentationFormat>On-screen Show (4:3)</PresentationFormat>
  <Paragraphs>343</Paragraphs>
  <Slides>17</Slides>
  <Notes>4</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Mobile Phones</vt:lpstr>
      <vt:lpstr>PowerPoint Presentation</vt:lpstr>
      <vt:lpstr>PowerPoint Presentation</vt:lpstr>
      <vt:lpstr>PowerPoint Presentation</vt:lpstr>
      <vt:lpstr>PowerPoint Presentation</vt:lpstr>
      <vt:lpstr>mHealth Theory of Change</vt:lpstr>
      <vt:lpstr>PowerPoint Presentation</vt:lpstr>
      <vt:lpstr>PowerPoint Presentation</vt:lpstr>
      <vt:lpstr>PowerPoint Presentation</vt:lpstr>
      <vt:lpstr>PowerPoint Presentation</vt:lpstr>
    </vt:vector>
  </TitlesOfParts>
  <Company>World Vision US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 Hedrick</dc:creator>
  <cp:lastModifiedBy>Lraney</cp:lastModifiedBy>
  <cp:revision>17</cp:revision>
  <cp:lastPrinted>2014-01-27T14:59:04Z</cp:lastPrinted>
  <dcterms:created xsi:type="dcterms:W3CDTF">2014-01-27T14:27:20Z</dcterms:created>
  <dcterms:modified xsi:type="dcterms:W3CDTF">2014-02-03T14:26:09Z</dcterms:modified>
</cp:coreProperties>
</file>