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E19C8-88A1-40B7-83B3-EC479D3099A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266FFE-B58B-47AA-A6D8-EAC80B7BFA66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l"/>
          <a:r>
            <a:rPr lang="en-US" sz="1600">
              <a:latin typeface="Arial" panose="020B0604020202020204" pitchFamily="34" charset="0"/>
              <a:cs typeface="Arial" panose="020B0604020202020204" pitchFamily="34" charset="0"/>
            </a:rPr>
            <a:t>Innovation focus areas</a:t>
          </a:r>
        </a:p>
      </dgm:t>
    </dgm:pt>
    <dgm:pt modelId="{6772A85B-A988-479B-857E-D14A0877FE85}" type="parTrans" cxnId="{EC0A3ED1-759F-45DC-85A7-46F72A54111B}">
      <dgm:prSet/>
      <dgm:spPr/>
      <dgm:t>
        <a:bodyPr/>
        <a:lstStyle/>
        <a:p>
          <a:endParaRPr lang="en-US"/>
        </a:p>
      </dgm:t>
    </dgm:pt>
    <dgm:pt modelId="{30749465-61D1-4A79-88EB-214188459636}" type="sibTrans" cxnId="{EC0A3ED1-759F-45DC-85A7-46F72A54111B}">
      <dgm:prSet/>
      <dgm:spPr/>
      <dgm:t>
        <a:bodyPr/>
        <a:lstStyle/>
        <a:p>
          <a:endParaRPr lang="en-US"/>
        </a:p>
      </dgm:t>
    </dgm:pt>
    <dgm:pt modelId="{6799EB4B-AFAD-4C2C-91B0-9451F1F43489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Real-time information</a:t>
          </a:r>
        </a:p>
      </dgm:t>
    </dgm:pt>
    <dgm:pt modelId="{E4416CD8-1729-4268-B10A-92C7BCC2CF9E}" type="parTrans" cxnId="{CA028E06-A2C0-4F8F-A157-B179B299A57F}">
      <dgm:prSet/>
      <dgm:spPr/>
      <dgm:t>
        <a:bodyPr/>
        <a:lstStyle/>
        <a:p>
          <a:endParaRPr lang="en-US"/>
        </a:p>
      </dgm:t>
    </dgm:pt>
    <dgm:pt modelId="{F1AAF32C-144B-4079-BC55-D6913FF0BE94}" type="sibTrans" cxnId="{CA028E06-A2C0-4F8F-A157-B179B299A57F}">
      <dgm:prSet/>
      <dgm:spPr/>
      <dgm:t>
        <a:bodyPr/>
        <a:lstStyle/>
        <a:p>
          <a:endParaRPr lang="en-US"/>
        </a:p>
      </dgm:t>
    </dgm:pt>
    <dgm:pt modelId="{AB19C0E4-212C-458A-A98F-208CCF5766CA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l"/>
          <a:r>
            <a:rPr lang="en-US" sz="1600">
              <a:latin typeface="Arial" panose="020B0604020202020204" pitchFamily="34" charset="0"/>
              <a:cs typeface="Arial" panose="020B0604020202020204" pitchFamily="34" charset="0"/>
            </a:rPr>
            <a:t>Outcome levels</a:t>
          </a:r>
        </a:p>
      </dgm:t>
    </dgm:pt>
    <dgm:pt modelId="{030B786F-9B92-4328-97F9-A656BEBA880B}" type="parTrans" cxnId="{DCDC6FEC-C37C-4F92-8A49-7F63B231C5FA}">
      <dgm:prSet/>
      <dgm:spPr/>
      <dgm:t>
        <a:bodyPr/>
        <a:lstStyle/>
        <a:p>
          <a:endParaRPr lang="en-US"/>
        </a:p>
      </dgm:t>
    </dgm:pt>
    <dgm:pt modelId="{AB3872BC-F16A-4ACE-89DD-2143530D0086}" type="sibTrans" cxnId="{DCDC6FEC-C37C-4F92-8A49-7F63B231C5FA}">
      <dgm:prSet/>
      <dgm:spPr/>
      <dgm:t>
        <a:bodyPr/>
        <a:lstStyle/>
        <a:p>
          <a:endParaRPr lang="en-US"/>
        </a:p>
      </dgm:t>
    </dgm:pt>
    <dgm:pt modelId="{0981BC12-2AD5-4E03-8187-099FD4799062}">
      <dgm:prSet phldrT="[Text]"/>
      <dgm:spPr/>
      <dgm:t>
        <a:bodyPr/>
        <a:lstStyle/>
        <a:p>
          <a:r>
            <a:rPr lang="en-US" u="none">
              <a:latin typeface="Arial" panose="020B0604020202020204" pitchFamily="34" charset="0"/>
              <a:cs typeface="Arial" panose="020B0604020202020204" pitchFamily="34" charset="0"/>
            </a:rPr>
            <a:t>Effectively contribute to programmatic results;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00A576-FA53-49E4-A9AE-02317874F406}" type="parTrans" cxnId="{6AF5D166-CCAD-4638-992B-3F9B5AFA602A}">
      <dgm:prSet/>
      <dgm:spPr/>
      <dgm:t>
        <a:bodyPr/>
        <a:lstStyle/>
        <a:p>
          <a:endParaRPr lang="en-US"/>
        </a:p>
      </dgm:t>
    </dgm:pt>
    <dgm:pt modelId="{5C2642B1-CB0E-4807-81A5-4961A211A6A1}" type="sibTrans" cxnId="{6AF5D166-CCAD-4638-992B-3F9B5AFA602A}">
      <dgm:prSet/>
      <dgm:spPr/>
      <dgm:t>
        <a:bodyPr/>
        <a:lstStyle/>
        <a:p>
          <a:endParaRPr lang="en-US"/>
        </a:p>
      </dgm:t>
    </dgm:pt>
    <dgm:pt modelId="{CABA4636-CFF5-4EF7-82E4-D9C3C5A43692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l"/>
          <a:r>
            <a:rPr lang="en-US" sz="1600">
              <a:latin typeface="Arial" panose="020B0604020202020204" pitchFamily="34" charset="0"/>
              <a:cs typeface="Arial" panose="020B0604020202020204" pitchFamily="34" charset="0"/>
            </a:rPr>
            <a:t>Strategic approaches</a:t>
          </a:r>
        </a:p>
      </dgm:t>
    </dgm:pt>
    <dgm:pt modelId="{0BA10063-FEA8-4976-82BD-658CF3990AD1}" type="parTrans" cxnId="{F15B2723-DF76-4675-A7FB-AC38C80FE11E}">
      <dgm:prSet/>
      <dgm:spPr/>
      <dgm:t>
        <a:bodyPr/>
        <a:lstStyle/>
        <a:p>
          <a:endParaRPr lang="en-US"/>
        </a:p>
      </dgm:t>
    </dgm:pt>
    <dgm:pt modelId="{881D68DB-8AE3-4586-9429-BC0B474D1F87}" type="sibTrans" cxnId="{F15B2723-DF76-4675-A7FB-AC38C80FE11E}">
      <dgm:prSet/>
      <dgm:spPr/>
      <dgm:t>
        <a:bodyPr/>
        <a:lstStyle/>
        <a:p>
          <a:endParaRPr lang="en-US"/>
        </a:p>
      </dgm:t>
    </dgm:pt>
    <dgm:pt modelId="{6A2BA040-6ECF-440F-9954-25F4A935ECC8}">
      <dgm:prSet phldrT="[Text]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Regular review and assessment</a:t>
          </a:r>
        </a:p>
      </dgm:t>
    </dgm:pt>
    <dgm:pt modelId="{31CD61CD-6A72-44BE-BCDC-A9A0FD2AC5D5}" type="parTrans" cxnId="{E9D90182-0F6C-41B1-9FBE-55CBA790B79B}">
      <dgm:prSet/>
      <dgm:spPr/>
      <dgm:t>
        <a:bodyPr/>
        <a:lstStyle/>
        <a:p>
          <a:endParaRPr lang="en-US"/>
        </a:p>
      </dgm:t>
    </dgm:pt>
    <dgm:pt modelId="{B962E7B3-9C1C-4176-8C8F-8A9AC8453149}" type="sibTrans" cxnId="{E9D90182-0F6C-41B1-9FBE-55CBA790B79B}">
      <dgm:prSet/>
      <dgm:spPr/>
      <dgm:t>
        <a:bodyPr/>
        <a:lstStyle/>
        <a:p>
          <a:endParaRPr lang="en-US"/>
        </a:p>
      </dgm:t>
    </dgm:pt>
    <dgm:pt modelId="{EB3A136E-D543-4036-9684-1E7CBBE596BF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Decentralized management capacity </a:t>
          </a:r>
        </a:p>
      </dgm:t>
    </dgm:pt>
    <dgm:pt modelId="{6D6F8958-9FB6-49A0-AA9E-8201777A80F6}" type="parTrans" cxnId="{21C9CB58-649E-444B-9A66-DE26395A9CAD}">
      <dgm:prSet/>
      <dgm:spPr/>
      <dgm:t>
        <a:bodyPr/>
        <a:lstStyle/>
        <a:p>
          <a:endParaRPr lang="en-US"/>
        </a:p>
      </dgm:t>
    </dgm:pt>
    <dgm:pt modelId="{0E380E6E-0689-4D80-907C-A32F6476C954}" type="sibTrans" cxnId="{21C9CB58-649E-444B-9A66-DE26395A9CAD}">
      <dgm:prSet/>
      <dgm:spPr/>
      <dgm:t>
        <a:bodyPr/>
        <a:lstStyle/>
        <a:p>
          <a:endParaRPr lang="en-US"/>
        </a:p>
      </dgm:t>
    </dgm:pt>
    <dgm:pt modelId="{25945311-A888-4FAA-A684-25ADAFAF7D2F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Access to information</a:t>
          </a:r>
        </a:p>
      </dgm:t>
    </dgm:pt>
    <dgm:pt modelId="{99A02661-7D80-4480-A184-87FDCF326371}" type="parTrans" cxnId="{605FFC23-3F27-4C0E-95A2-6D4A07022F8D}">
      <dgm:prSet/>
      <dgm:spPr/>
      <dgm:t>
        <a:bodyPr/>
        <a:lstStyle/>
        <a:p>
          <a:endParaRPr lang="en-US"/>
        </a:p>
      </dgm:t>
    </dgm:pt>
    <dgm:pt modelId="{78B48557-FB7A-4A05-AF07-BD6C15114986}" type="sibTrans" cxnId="{605FFC23-3F27-4C0E-95A2-6D4A07022F8D}">
      <dgm:prSet/>
      <dgm:spPr/>
      <dgm:t>
        <a:bodyPr/>
        <a:lstStyle/>
        <a:p>
          <a:endParaRPr lang="en-US"/>
        </a:p>
      </dgm:t>
    </dgm:pt>
    <dgm:pt modelId="{9E2C69FB-368C-4817-9979-F1F245D2FABD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Civic engagement </a:t>
          </a:r>
        </a:p>
      </dgm:t>
    </dgm:pt>
    <dgm:pt modelId="{46426423-B17F-4CCD-9DE6-B8C576C8B2D9}" type="parTrans" cxnId="{D34B746B-85F3-434F-BBD6-2E39D0BDCFE1}">
      <dgm:prSet/>
      <dgm:spPr/>
      <dgm:t>
        <a:bodyPr/>
        <a:lstStyle/>
        <a:p>
          <a:endParaRPr lang="en-US"/>
        </a:p>
      </dgm:t>
    </dgm:pt>
    <dgm:pt modelId="{8AEB58C2-077C-465C-A07F-456B52809301}" type="sibTrans" cxnId="{D34B746B-85F3-434F-BBD6-2E39D0BDCFE1}">
      <dgm:prSet/>
      <dgm:spPr/>
      <dgm:t>
        <a:bodyPr/>
        <a:lstStyle/>
        <a:p>
          <a:endParaRPr lang="en-US"/>
        </a:p>
      </dgm:t>
    </dgm:pt>
    <dgm:pt modelId="{FA44ADBD-34A6-4AF2-9B87-FC819359B9FC}">
      <dgm:prSet phldrT="[Text]"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New partnerships</a:t>
          </a:r>
        </a:p>
      </dgm:t>
    </dgm:pt>
    <dgm:pt modelId="{8336E8EE-8FA4-417E-88F6-EC2A29D171BD}" type="parTrans" cxnId="{B76BD2D8-43BC-402B-9B4E-71AA8451D80C}">
      <dgm:prSet/>
      <dgm:spPr/>
      <dgm:t>
        <a:bodyPr/>
        <a:lstStyle/>
        <a:p>
          <a:endParaRPr lang="en-US"/>
        </a:p>
      </dgm:t>
    </dgm:pt>
    <dgm:pt modelId="{77C1190F-FAFA-4F5B-99DD-D7992CB927A5}" type="sibTrans" cxnId="{B76BD2D8-43BC-402B-9B4E-71AA8451D80C}">
      <dgm:prSet/>
      <dgm:spPr/>
      <dgm:t>
        <a:bodyPr/>
        <a:lstStyle/>
        <a:p>
          <a:endParaRPr lang="en-US"/>
        </a:p>
      </dgm:t>
    </dgm:pt>
    <dgm:pt modelId="{8A35E71C-5546-4C89-91B7-F4BFBF643385}">
      <dgm:prSet/>
      <dgm:spPr/>
      <dgm:t>
        <a:bodyPr/>
        <a:lstStyle/>
        <a:p>
          <a:r>
            <a:rPr lang="en-US" u="none">
              <a:latin typeface="Arial" panose="020B0604020202020204" pitchFamily="34" charset="0"/>
              <a:cs typeface="Arial" panose="020B0604020202020204" pitchFamily="34" charset="0"/>
            </a:rPr>
            <a:t>Scaled or on their way to scale;</a:t>
          </a:r>
        </a:p>
      </dgm:t>
    </dgm:pt>
    <dgm:pt modelId="{0BB41FB8-79D9-46D3-AA9E-B6D1E7105903}" type="parTrans" cxnId="{60686579-4FFB-4216-9C39-48993E88411B}">
      <dgm:prSet/>
      <dgm:spPr/>
      <dgm:t>
        <a:bodyPr/>
        <a:lstStyle/>
        <a:p>
          <a:endParaRPr lang="en-US"/>
        </a:p>
      </dgm:t>
    </dgm:pt>
    <dgm:pt modelId="{8802C683-359D-41ED-9D0C-A24D94BC1B8F}" type="sibTrans" cxnId="{60686579-4FFB-4216-9C39-48993E88411B}">
      <dgm:prSet/>
      <dgm:spPr/>
      <dgm:t>
        <a:bodyPr/>
        <a:lstStyle/>
        <a:p>
          <a:endParaRPr lang="en-US"/>
        </a:p>
      </dgm:t>
    </dgm:pt>
    <dgm:pt modelId="{BFA2891E-9450-472D-88D1-889F35A1380D}">
      <dgm:prSet/>
      <dgm:spPr/>
      <dgm:t>
        <a:bodyPr/>
        <a:lstStyle/>
        <a:p>
          <a:r>
            <a:rPr lang="en-US" u="none">
              <a:latin typeface="Arial" panose="020B0604020202020204" pitchFamily="34" charset="0"/>
              <a:cs typeface="Arial" panose="020B0604020202020204" pitchFamily="34" charset="0"/>
            </a:rPr>
            <a:t>Nationally owned and sustained; and</a:t>
          </a:r>
        </a:p>
      </dgm:t>
    </dgm:pt>
    <dgm:pt modelId="{0C721B37-9648-4E36-B6CB-AF0EA1B59687}" type="parTrans" cxnId="{FBEEF65C-FC4F-4ED7-A59A-0211211B84AC}">
      <dgm:prSet/>
      <dgm:spPr/>
      <dgm:t>
        <a:bodyPr/>
        <a:lstStyle/>
        <a:p>
          <a:endParaRPr lang="en-US"/>
        </a:p>
      </dgm:t>
    </dgm:pt>
    <dgm:pt modelId="{EA3F77F1-468E-446F-8A66-D81889F8CC29}" type="sibTrans" cxnId="{FBEEF65C-FC4F-4ED7-A59A-0211211B84AC}">
      <dgm:prSet/>
      <dgm:spPr/>
      <dgm:t>
        <a:bodyPr/>
        <a:lstStyle/>
        <a:p>
          <a:endParaRPr lang="en-US"/>
        </a:p>
      </dgm:t>
    </dgm:pt>
    <dgm:pt modelId="{E650D16D-B28B-4DE4-9B95-2B6FE8B631DA}">
      <dgm:prSet/>
      <dgm:spPr/>
      <dgm:t>
        <a:bodyPr/>
        <a:lstStyle/>
        <a:p>
          <a:r>
            <a:rPr lang="en-US" u="none">
              <a:latin typeface="Arial" panose="020B0604020202020204" pitchFamily="34" charset="0"/>
              <a:cs typeface="Arial" panose="020B0604020202020204" pitchFamily="34" charset="0"/>
            </a:rPr>
            <a:t>Fully integrated into national systems.</a:t>
          </a:r>
        </a:p>
      </dgm:t>
    </dgm:pt>
    <dgm:pt modelId="{1C96C81A-E961-46FB-A621-B7CF52BD7FF1}" type="parTrans" cxnId="{A258A47A-9C0B-41E3-AB23-4CB86F86DCDE}">
      <dgm:prSet/>
      <dgm:spPr/>
      <dgm:t>
        <a:bodyPr/>
        <a:lstStyle/>
        <a:p>
          <a:endParaRPr lang="en-US"/>
        </a:p>
      </dgm:t>
    </dgm:pt>
    <dgm:pt modelId="{3F0E11C9-7D97-47F5-94F6-30A198FAB7B5}" type="sibTrans" cxnId="{A258A47A-9C0B-41E3-AB23-4CB86F86DCDE}">
      <dgm:prSet/>
      <dgm:spPr/>
      <dgm:t>
        <a:bodyPr/>
        <a:lstStyle/>
        <a:p>
          <a:endParaRPr lang="en-US"/>
        </a:p>
      </dgm:t>
    </dgm:pt>
    <dgm:pt modelId="{32244184-4FFF-4776-A86B-010E4AC1CBCC}">
      <dgm:prSet phldrT="[Text]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Design for scale</a:t>
          </a:r>
        </a:p>
      </dgm:t>
    </dgm:pt>
    <dgm:pt modelId="{54DED4BA-4770-463A-BA6D-4598537E9771}" type="parTrans" cxnId="{D2791866-C510-4DBF-9DF3-74C6E731187B}">
      <dgm:prSet/>
      <dgm:spPr/>
      <dgm:t>
        <a:bodyPr/>
        <a:lstStyle/>
        <a:p>
          <a:endParaRPr lang="en-US"/>
        </a:p>
      </dgm:t>
    </dgm:pt>
    <dgm:pt modelId="{757E72EC-8786-49D4-87B9-5765C5F16AF4}" type="sibTrans" cxnId="{D2791866-C510-4DBF-9DF3-74C6E731187B}">
      <dgm:prSet/>
      <dgm:spPr/>
      <dgm:t>
        <a:bodyPr/>
        <a:lstStyle/>
        <a:p>
          <a:endParaRPr lang="en-US"/>
        </a:p>
      </dgm:t>
    </dgm:pt>
    <dgm:pt modelId="{5A6AF1EA-650E-4E1F-8E6A-56A07610F320}">
      <dgm:prSet phldrT="[Text]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Enabling environment established for national ownership</a:t>
          </a:r>
        </a:p>
      </dgm:t>
    </dgm:pt>
    <dgm:pt modelId="{CBCA39A2-91DF-473E-B559-BB8C0FA08B7D}" type="parTrans" cxnId="{3CA9C161-65D4-4B9D-999B-A5D86AEFBCC9}">
      <dgm:prSet/>
      <dgm:spPr/>
      <dgm:t>
        <a:bodyPr/>
        <a:lstStyle/>
        <a:p>
          <a:endParaRPr lang="en-US"/>
        </a:p>
      </dgm:t>
    </dgm:pt>
    <dgm:pt modelId="{FA304FB7-017D-4DAF-8861-CAE90CB038DD}" type="sibTrans" cxnId="{3CA9C161-65D4-4B9D-999B-A5D86AEFBCC9}">
      <dgm:prSet/>
      <dgm:spPr/>
      <dgm:t>
        <a:bodyPr/>
        <a:lstStyle/>
        <a:p>
          <a:endParaRPr lang="en-US"/>
        </a:p>
      </dgm:t>
    </dgm:pt>
    <dgm:pt modelId="{28E5920B-FF9A-41AF-8174-9DF3A421E1FA}">
      <dgm:prSet phldrT="[Text]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Inter-linking and consolidating initiatives</a:t>
          </a:r>
        </a:p>
      </dgm:t>
    </dgm:pt>
    <dgm:pt modelId="{FECCD6C2-A407-4FDF-A4D6-C57A3085BEBE}" type="parTrans" cxnId="{4B4B1C1E-CC54-443F-BAE3-0078B24609E7}">
      <dgm:prSet/>
      <dgm:spPr/>
      <dgm:t>
        <a:bodyPr/>
        <a:lstStyle/>
        <a:p>
          <a:endParaRPr lang="en-US"/>
        </a:p>
      </dgm:t>
    </dgm:pt>
    <dgm:pt modelId="{836307E5-9974-4286-B8FB-646451D3611B}" type="sibTrans" cxnId="{4B4B1C1E-CC54-443F-BAE3-0078B24609E7}">
      <dgm:prSet/>
      <dgm:spPr/>
      <dgm:t>
        <a:bodyPr/>
        <a:lstStyle/>
        <a:p>
          <a:endParaRPr lang="en-US"/>
        </a:p>
      </dgm:t>
    </dgm:pt>
    <dgm:pt modelId="{7F0DC7C8-B49F-4B50-9253-1B67AC7BFE9E}" type="pres">
      <dgm:prSet presAssocID="{C3BE19C8-88A1-40B7-83B3-EC479D3099A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D21BB8-C757-4F74-AAFD-439C49F70DA3}" type="pres">
      <dgm:prSet presAssocID="{70266FFE-B58B-47AA-A6D8-EAC80B7BFA66}" presName="circle1" presStyleLbl="node1" presStyleIdx="0" presStyleCnt="3"/>
      <dgm:spPr>
        <a:solidFill>
          <a:srgbClr val="0099FF"/>
        </a:solidFill>
      </dgm:spPr>
    </dgm:pt>
    <dgm:pt modelId="{10D3D1F6-9F07-48F4-AFFF-4484782D390D}" type="pres">
      <dgm:prSet presAssocID="{70266FFE-B58B-47AA-A6D8-EAC80B7BFA66}" presName="space" presStyleCnt="0"/>
      <dgm:spPr/>
    </dgm:pt>
    <dgm:pt modelId="{C08DF116-D0C0-41E4-9778-36296E95378F}" type="pres">
      <dgm:prSet presAssocID="{70266FFE-B58B-47AA-A6D8-EAC80B7BFA66}" presName="rect1" presStyleLbl="alignAcc1" presStyleIdx="0" presStyleCnt="3"/>
      <dgm:spPr/>
      <dgm:t>
        <a:bodyPr/>
        <a:lstStyle/>
        <a:p>
          <a:endParaRPr lang="en-US"/>
        </a:p>
      </dgm:t>
    </dgm:pt>
    <dgm:pt modelId="{2E17F283-E1F2-4250-8037-BACF0A5B9647}" type="pres">
      <dgm:prSet presAssocID="{AB19C0E4-212C-458A-A98F-208CCF5766CA}" presName="vertSpace2" presStyleLbl="node1" presStyleIdx="0" presStyleCnt="3"/>
      <dgm:spPr/>
    </dgm:pt>
    <dgm:pt modelId="{F760B3DE-FDDE-44D8-BABA-75095303A14E}" type="pres">
      <dgm:prSet presAssocID="{AB19C0E4-212C-458A-A98F-208CCF5766CA}" presName="circle2" presStyleLbl="node1" presStyleIdx="1" presStyleCnt="3"/>
      <dgm:spPr>
        <a:solidFill>
          <a:srgbClr val="F7941D"/>
        </a:solidFill>
      </dgm:spPr>
    </dgm:pt>
    <dgm:pt modelId="{19C9BFDE-90DA-4103-8B1E-351D81E6E76B}" type="pres">
      <dgm:prSet presAssocID="{AB19C0E4-212C-458A-A98F-208CCF5766CA}" presName="rect2" presStyleLbl="alignAcc1" presStyleIdx="1" presStyleCnt="3"/>
      <dgm:spPr/>
      <dgm:t>
        <a:bodyPr/>
        <a:lstStyle/>
        <a:p>
          <a:endParaRPr lang="en-US"/>
        </a:p>
      </dgm:t>
    </dgm:pt>
    <dgm:pt modelId="{D3F11F34-D3CF-453D-934A-2834863CBAEC}" type="pres">
      <dgm:prSet presAssocID="{CABA4636-CFF5-4EF7-82E4-D9C3C5A43692}" presName="vertSpace3" presStyleLbl="node1" presStyleIdx="1" presStyleCnt="3"/>
      <dgm:spPr/>
    </dgm:pt>
    <dgm:pt modelId="{8C02E61F-8C8B-476B-AB1E-2029FC5971DB}" type="pres">
      <dgm:prSet presAssocID="{CABA4636-CFF5-4EF7-82E4-D9C3C5A43692}" presName="circle3" presStyleLbl="node1" presStyleIdx="2" presStyleCnt="3"/>
      <dgm:spPr>
        <a:solidFill>
          <a:srgbClr val="8DC63F"/>
        </a:solidFill>
      </dgm:spPr>
    </dgm:pt>
    <dgm:pt modelId="{DCA6A5F3-B548-4266-81CF-EB701666CC3C}" type="pres">
      <dgm:prSet presAssocID="{CABA4636-CFF5-4EF7-82E4-D9C3C5A43692}" presName="rect3" presStyleLbl="alignAcc1" presStyleIdx="2" presStyleCnt="3"/>
      <dgm:spPr/>
      <dgm:t>
        <a:bodyPr/>
        <a:lstStyle/>
        <a:p>
          <a:endParaRPr lang="en-US"/>
        </a:p>
      </dgm:t>
    </dgm:pt>
    <dgm:pt modelId="{A11FAB97-4C23-4B86-A999-88F353C5CA9E}" type="pres">
      <dgm:prSet presAssocID="{70266FFE-B58B-47AA-A6D8-EAC80B7BFA6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ED6E6C-2046-4095-BC37-7089FC9B7F33}" type="pres">
      <dgm:prSet presAssocID="{70266FFE-B58B-47AA-A6D8-EAC80B7BFA66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9629D8-A6CD-4855-A0CE-6781AA974018}" type="pres">
      <dgm:prSet presAssocID="{AB19C0E4-212C-458A-A98F-208CCF5766CA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FD5890-7D62-457A-9F03-84576E23B600}" type="pres">
      <dgm:prSet presAssocID="{AB19C0E4-212C-458A-A98F-208CCF5766CA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CEB28-F0FC-4F48-BCC4-CE3C86E82849}" type="pres">
      <dgm:prSet presAssocID="{CABA4636-CFF5-4EF7-82E4-D9C3C5A4369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8207B2-2C72-41A2-87A3-8988FF1025EB}" type="pres">
      <dgm:prSet presAssocID="{CABA4636-CFF5-4EF7-82E4-D9C3C5A43692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19BBC9-81E5-40BE-9C46-44D02D078A80}" type="presOf" srcId="{70266FFE-B58B-47AA-A6D8-EAC80B7BFA66}" destId="{A11FAB97-4C23-4B86-A999-88F353C5CA9E}" srcOrd="1" destOrd="0" presId="urn:microsoft.com/office/officeart/2005/8/layout/target3"/>
    <dgm:cxn modelId="{A258A47A-9C0B-41E3-AB23-4CB86F86DCDE}" srcId="{AB19C0E4-212C-458A-A98F-208CCF5766CA}" destId="{E650D16D-B28B-4DE4-9B95-2B6FE8B631DA}" srcOrd="3" destOrd="0" parTransId="{1C96C81A-E961-46FB-A621-B7CF52BD7FF1}" sibTransId="{3F0E11C9-7D97-47F5-94F6-30A198FAB7B5}"/>
    <dgm:cxn modelId="{CA028E06-A2C0-4F8F-A157-B179B299A57F}" srcId="{70266FFE-B58B-47AA-A6D8-EAC80B7BFA66}" destId="{6799EB4B-AFAD-4C2C-91B0-9451F1F43489}" srcOrd="0" destOrd="0" parTransId="{E4416CD8-1729-4268-B10A-92C7BCC2CF9E}" sibTransId="{F1AAF32C-144B-4079-BC55-D6913FF0BE94}"/>
    <dgm:cxn modelId="{EF098D56-6AD4-4245-BD3D-6395011DCC22}" type="presOf" srcId="{FA44ADBD-34A6-4AF2-9B87-FC819359B9FC}" destId="{80ED6E6C-2046-4095-BC37-7089FC9B7F33}" srcOrd="0" destOrd="4" presId="urn:microsoft.com/office/officeart/2005/8/layout/target3"/>
    <dgm:cxn modelId="{B76BD2D8-43BC-402B-9B4E-71AA8451D80C}" srcId="{70266FFE-B58B-47AA-A6D8-EAC80B7BFA66}" destId="{FA44ADBD-34A6-4AF2-9B87-FC819359B9FC}" srcOrd="4" destOrd="0" parTransId="{8336E8EE-8FA4-417E-88F6-EC2A29D171BD}" sibTransId="{77C1190F-FAFA-4F5B-99DD-D7992CB927A5}"/>
    <dgm:cxn modelId="{A5601722-37D8-4032-9DE2-C84AA3AE2207}" type="presOf" srcId="{28E5920B-FF9A-41AF-8174-9DF3A421E1FA}" destId="{3D8207B2-2C72-41A2-87A3-8988FF1025EB}" srcOrd="0" destOrd="3" presId="urn:microsoft.com/office/officeart/2005/8/layout/target3"/>
    <dgm:cxn modelId="{C07CDFE0-7F9F-4105-AEA0-A6601954F64F}" type="presOf" srcId="{AB19C0E4-212C-458A-A98F-208CCF5766CA}" destId="{A99629D8-A6CD-4855-A0CE-6781AA974018}" srcOrd="1" destOrd="0" presId="urn:microsoft.com/office/officeart/2005/8/layout/target3"/>
    <dgm:cxn modelId="{D34B746B-85F3-434F-BBD6-2E39D0BDCFE1}" srcId="{70266FFE-B58B-47AA-A6D8-EAC80B7BFA66}" destId="{9E2C69FB-368C-4817-9979-F1F245D2FABD}" srcOrd="3" destOrd="0" parTransId="{46426423-B17F-4CCD-9DE6-B8C576C8B2D9}" sibTransId="{8AEB58C2-077C-465C-A07F-456B52809301}"/>
    <dgm:cxn modelId="{FBEEF65C-FC4F-4ED7-A59A-0211211B84AC}" srcId="{AB19C0E4-212C-458A-A98F-208CCF5766CA}" destId="{BFA2891E-9450-472D-88D1-889F35A1380D}" srcOrd="2" destOrd="0" parTransId="{0C721B37-9648-4E36-B6CB-AF0EA1B59687}" sibTransId="{EA3F77F1-468E-446F-8A66-D81889F8CC29}"/>
    <dgm:cxn modelId="{3CA9C161-65D4-4B9D-999B-A5D86AEFBCC9}" srcId="{CABA4636-CFF5-4EF7-82E4-D9C3C5A43692}" destId="{5A6AF1EA-650E-4E1F-8E6A-56A07610F320}" srcOrd="2" destOrd="0" parTransId="{CBCA39A2-91DF-473E-B559-BB8C0FA08B7D}" sibTransId="{FA304FB7-017D-4DAF-8861-CAE90CB038DD}"/>
    <dgm:cxn modelId="{99268178-7938-43BD-858D-F51CE4C2E86B}" type="presOf" srcId="{E650D16D-B28B-4DE4-9B95-2B6FE8B631DA}" destId="{ECFD5890-7D62-457A-9F03-84576E23B600}" srcOrd="0" destOrd="3" presId="urn:microsoft.com/office/officeart/2005/8/layout/target3"/>
    <dgm:cxn modelId="{9F596957-989C-401F-8E8D-C8498C16594E}" type="presOf" srcId="{C3BE19C8-88A1-40B7-83B3-EC479D3099A3}" destId="{7F0DC7C8-B49F-4B50-9253-1B67AC7BFE9E}" srcOrd="0" destOrd="0" presId="urn:microsoft.com/office/officeart/2005/8/layout/target3"/>
    <dgm:cxn modelId="{2864C2DC-BE9F-40C4-BE34-2041503E3C07}" type="presOf" srcId="{CABA4636-CFF5-4EF7-82E4-D9C3C5A43692}" destId="{1BCCEB28-F0FC-4F48-BCC4-CE3C86E82849}" srcOrd="1" destOrd="0" presId="urn:microsoft.com/office/officeart/2005/8/layout/target3"/>
    <dgm:cxn modelId="{605FFC23-3F27-4C0E-95A2-6D4A07022F8D}" srcId="{70266FFE-B58B-47AA-A6D8-EAC80B7BFA66}" destId="{25945311-A888-4FAA-A684-25ADAFAF7D2F}" srcOrd="2" destOrd="0" parTransId="{99A02661-7D80-4480-A184-87FDCF326371}" sibTransId="{78B48557-FB7A-4A05-AF07-BD6C15114986}"/>
    <dgm:cxn modelId="{DCDC6FEC-C37C-4F92-8A49-7F63B231C5FA}" srcId="{C3BE19C8-88A1-40B7-83B3-EC479D3099A3}" destId="{AB19C0E4-212C-458A-A98F-208CCF5766CA}" srcOrd="1" destOrd="0" parTransId="{030B786F-9B92-4328-97F9-A656BEBA880B}" sibTransId="{AB3872BC-F16A-4ACE-89DD-2143530D0086}"/>
    <dgm:cxn modelId="{A95F16E4-12A6-4FFA-9C2C-DE7B4DCE43A1}" type="presOf" srcId="{8A35E71C-5546-4C89-91B7-F4BFBF643385}" destId="{ECFD5890-7D62-457A-9F03-84576E23B600}" srcOrd="0" destOrd="1" presId="urn:microsoft.com/office/officeart/2005/8/layout/target3"/>
    <dgm:cxn modelId="{C3941253-3601-4B55-923D-C004156007B8}" type="presOf" srcId="{70266FFE-B58B-47AA-A6D8-EAC80B7BFA66}" destId="{C08DF116-D0C0-41E4-9778-36296E95378F}" srcOrd="0" destOrd="0" presId="urn:microsoft.com/office/officeart/2005/8/layout/target3"/>
    <dgm:cxn modelId="{D2791866-C510-4DBF-9DF3-74C6E731187B}" srcId="{CABA4636-CFF5-4EF7-82E4-D9C3C5A43692}" destId="{32244184-4FFF-4776-A86B-010E4AC1CBCC}" srcOrd="1" destOrd="0" parTransId="{54DED4BA-4770-463A-BA6D-4598537E9771}" sibTransId="{757E72EC-8786-49D4-87B9-5765C5F16AF4}"/>
    <dgm:cxn modelId="{21C9CB58-649E-444B-9A66-DE26395A9CAD}" srcId="{70266FFE-B58B-47AA-A6D8-EAC80B7BFA66}" destId="{EB3A136E-D543-4036-9684-1E7CBBE596BF}" srcOrd="1" destOrd="0" parTransId="{6D6F8958-9FB6-49A0-AA9E-8201777A80F6}" sibTransId="{0E380E6E-0689-4D80-907C-A32F6476C954}"/>
    <dgm:cxn modelId="{F3064742-05D9-4666-BF8F-5C4454D17E46}" type="presOf" srcId="{BFA2891E-9450-472D-88D1-889F35A1380D}" destId="{ECFD5890-7D62-457A-9F03-84576E23B600}" srcOrd="0" destOrd="2" presId="urn:microsoft.com/office/officeart/2005/8/layout/target3"/>
    <dgm:cxn modelId="{60686579-4FFB-4216-9C39-48993E88411B}" srcId="{AB19C0E4-212C-458A-A98F-208CCF5766CA}" destId="{8A35E71C-5546-4C89-91B7-F4BFBF643385}" srcOrd="1" destOrd="0" parTransId="{0BB41FB8-79D9-46D3-AA9E-B6D1E7105903}" sibTransId="{8802C683-359D-41ED-9D0C-A24D94BC1B8F}"/>
    <dgm:cxn modelId="{4B748429-1A0C-4F08-BEF5-6C40CDA29C37}" type="presOf" srcId="{EB3A136E-D543-4036-9684-1E7CBBE596BF}" destId="{80ED6E6C-2046-4095-BC37-7089FC9B7F33}" srcOrd="0" destOrd="1" presId="urn:microsoft.com/office/officeart/2005/8/layout/target3"/>
    <dgm:cxn modelId="{EC0A3ED1-759F-45DC-85A7-46F72A54111B}" srcId="{C3BE19C8-88A1-40B7-83B3-EC479D3099A3}" destId="{70266FFE-B58B-47AA-A6D8-EAC80B7BFA66}" srcOrd="0" destOrd="0" parTransId="{6772A85B-A988-479B-857E-D14A0877FE85}" sibTransId="{30749465-61D1-4A79-88EB-214188459636}"/>
    <dgm:cxn modelId="{7A55E3D4-70E7-4204-BDAF-09AE87C84C06}" type="presOf" srcId="{6A2BA040-6ECF-440F-9954-25F4A935ECC8}" destId="{3D8207B2-2C72-41A2-87A3-8988FF1025EB}" srcOrd="0" destOrd="0" presId="urn:microsoft.com/office/officeart/2005/8/layout/target3"/>
    <dgm:cxn modelId="{EFFC7854-73A5-4A38-9D9A-CC3C3C0A2361}" type="presOf" srcId="{5A6AF1EA-650E-4E1F-8E6A-56A07610F320}" destId="{3D8207B2-2C72-41A2-87A3-8988FF1025EB}" srcOrd="0" destOrd="2" presId="urn:microsoft.com/office/officeart/2005/8/layout/target3"/>
    <dgm:cxn modelId="{E22AD4D2-EF8E-48FE-A5C1-52BD0E12766A}" type="presOf" srcId="{32244184-4FFF-4776-A86B-010E4AC1CBCC}" destId="{3D8207B2-2C72-41A2-87A3-8988FF1025EB}" srcOrd="0" destOrd="1" presId="urn:microsoft.com/office/officeart/2005/8/layout/target3"/>
    <dgm:cxn modelId="{62C3464B-D7B1-4ED3-B77A-9873FAFB6C4D}" type="presOf" srcId="{0981BC12-2AD5-4E03-8187-099FD4799062}" destId="{ECFD5890-7D62-457A-9F03-84576E23B600}" srcOrd="0" destOrd="0" presId="urn:microsoft.com/office/officeart/2005/8/layout/target3"/>
    <dgm:cxn modelId="{4B4B1C1E-CC54-443F-BAE3-0078B24609E7}" srcId="{CABA4636-CFF5-4EF7-82E4-D9C3C5A43692}" destId="{28E5920B-FF9A-41AF-8174-9DF3A421E1FA}" srcOrd="3" destOrd="0" parTransId="{FECCD6C2-A407-4FDF-A4D6-C57A3085BEBE}" sibTransId="{836307E5-9974-4286-B8FB-646451D3611B}"/>
    <dgm:cxn modelId="{F15B2723-DF76-4675-A7FB-AC38C80FE11E}" srcId="{C3BE19C8-88A1-40B7-83B3-EC479D3099A3}" destId="{CABA4636-CFF5-4EF7-82E4-D9C3C5A43692}" srcOrd="2" destOrd="0" parTransId="{0BA10063-FEA8-4976-82BD-658CF3990AD1}" sibTransId="{881D68DB-8AE3-4586-9429-BC0B474D1F87}"/>
    <dgm:cxn modelId="{1E15C5E0-0B24-41B1-9F2F-78CCDA1A9487}" type="presOf" srcId="{6799EB4B-AFAD-4C2C-91B0-9451F1F43489}" destId="{80ED6E6C-2046-4095-BC37-7089FC9B7F33}" srcOrd="0" destOrd="0" presId="urn:microsoft.com/office/officeart/2005/8/layout/target3"/>
    <dgm:cxn modelId="{67E5A5DD-9B64-4CF4-B247-21B57629C5A6}" type="presOf" srcId="{25945311-A888-4FAA-A684-25ADAFAF7D2F}" destId="{80ED6E6C-2046-4095-BC37-7089FC9B7F33}" srcOrd="0" destOrd="2" presId="urn:microsoft.com/office/officeart/2005/8/layout/target3"/>
    <dgm:cxn modelId="{F67BE7C9-6EFB-47BB-80C6-D4CF44BA7D23}" type="presOf" srcId="{AB19C0E4-212C-458A-A98F-208CCF5766CA}" destId="{19C9BFDE-90DA-4103-8B1E-351D81E6E76B}" srcOrd="0" destOrd="0" presId="urn:microsoft.com/office/officeart/2005/8/layout/target3"/>
    <dgm:cxn modelId="{68AA68C8-1731-46C6-948F-FA8359B0AD2F}" type="presOf" srcId="{CABA4636-CFF5-4EF7-82E4-D9C3C5A43692}" destId="{DCA6A5F3-B548-4266-81CF-EB701666CC3C}" srcOrd="0" destOrd="0" presId="urn:microsoft.com/office/officeart/2005/8/layout/target3"/>
    <dgm:cxn modelId="{E9D90182-0F6C-41B1-9FBE-55CBA790B79B}" srcId="{CABA4636-CFF5-4EF7-82E4-D9C3C5A43692}" destId="{6A2BA040-6ECF-440F-9954-25F4A935ECC8}" srcOrd="0" destOrd="0" parTransId="{31CD61CD-6A72-44BE-BCDC-A9A0FD2AC5D5}" sibTransId="{B962E7B3-9C1C-4176-8C8F-8A9AC8453149}"/>
    <dgm:cxn modelId="{6AF5D166-CCAD-4638-992B-3F9B5AFA602A}" srcId="{AB19C0E4-212C-458A-A98F-208CCF5766CA}" destId="{0981BC12-2AD5-4E03-8187-099FD4799062}" srcOrd="0" destOrd="0" parTransId="{CD00A576-FA53-49E4-A9AE-02317874F406}" sibTransId="{5C2642B1-CB0E-4807-81A5-4961A211A6A1}"/>
    <dgm:cxn modelId="{B457AC95-BF39-4574-B3EE-7203D253E44A}" type="presOf" srcId="{9E2C69FB-368C-4817-9979-F1F245D2FABD}" destId="{80ED6E6C-2046-4095-BC37-7089FC9B7F33}" srcOrd="0" destOrd="3" presId="urn:microsoft.com/office/officeart/2005/8/layout/target3"/>
    <dgm:cxn modelId="{9F4D22AE-852D-4CC3-B06B-1C09EDA84E7B}" type="presParOf" srcId="{7F0DC7C8-B49F-4B50-9253-1B67AC7BFE9E}" destId="{F6D21BB8-C757-4F74-AAFD-439C49F70DA3}" srcOrd="0" destOrd="0" presId="urn:microsoft.com/office/officeart/2005/8/layout/target3"/>
    <dgm:cxn modelId="{74E52300-C6CC-492E-869A-A9332A6D86C1}" type="presParOf" srcId="{7F0DC7C8-B49F-4B50-9253-1B67AC7BFE9E}" destId="{10D3D1F6-9F07-48F4-AFFF-4484782D390D}" srcOrd="1" destOrd="0" presId="urn:microsoft.com/office/officeart/2005/8/layout/target3"/>
    <dgm:cxn modelId="{5B7305C6-CA5B-4B44-88DC-5AE626FFE519}" type="presParOf" srcId="{7F0DC7C8-B49F-4B50-9253-1B67AC7BFE9E}" destId="{C08DF116-D0C0-41E4-9778-36296E95378F}" srcOrd="2" destOrd="0" presId="urn:microsoft.com/office/officeart/2005/8/layout/target3"/>
    <dgm:cxn modelId="{A7400DEE-3E0C-49B6-9927-D24F53E1152C}" type="presParOf" srcId="{7F0DC7C8-B49F-4B50-9253-1B67AC7BFE9E}" destId="{2E17F283-E1F2-4250-8037-BACF0A5B9647}" srcOrd="3" destOrd="0" presId="urn:microsoft.com/office/officeart/2005/8/layout/target3"/>
    <dgm:cxn modelId="{DA0078FC-B9FC-4D73-A608-D530350D342D}" type="presParOf" srcId="{7F0DC7C8-B49F-4B50-9253-1B67AC7BFE9E}" destId="{F760B3DE-FDDE-44D8-BABA-75095303A14E}" srcOrd="4" destOrd="0" presId="urn:microsoft.com/office/officeart/2005/8/layout/target3"/>
    <dgm:cxn modelId="{BBF1A543-22A5-49B3-8569-681634921FD6}" type="presParOf" srcId="{7F0DC7C8-B49F-4B50-9253-1B67AC7BFE9E}" destId="{19C9BFDE-90DA-4103-8B1E-351D81E6E76B}" srcOrd="5" destOrd="0" presId="urn:microsoft.com/office/officeart/2005/8/layout/target3"/>
    <dgm:cxn modelId="{4C8C4BB1-0C19-4531-B3AA-7C3B81C96633}" type="presParOf" srcId="{7F0DC7C8-B49F-4B50-9253-1B67AC7BFE9E}" destId="{D3F11F34-D3CF-453D-934A-2834863CBAEC}" srcOrd="6" destOrd="0" presId="urn:microsoft.com/office/officeart/2005/8/layout/target3"/>
    <dgm:cxn modelId="{DF7608B2-11FE-4523-902C-C3E5F2ACF950}" type="presParOf" srcId="{7F0DC7C8-B49F-4B50-9253-1B67AC7BFE9E}" destId="{8C02E61F-8C8B-476B-AB1E-2029FC5971DB}" srcOrd="7" destOrd="0" presId="urn:microsoft.com/office/officeart/2005/8/layout/target3"/>
    <dgm:cxn modelId="{9F284F65-C74C-4D09-BD57-C5319CAEDD89}" type="presParOf" srcId="{7F0DC7C8-B49F-4B50-9253-1B67AC7BFE9E}" destId="{DCA6A5F3-B548-4266-81CF-EB701666CC3C}" srcOrd="8" destOrd="0" presId="urn:microsoft.com/office/officeart/2005/8/layout/target3"/>
    <dgm:cxn modelId="{0AEFFB47-7541-4EF7-9540-B52A22D338C6}" type="presParOf" srcId="{7F0DC7C8-B49F-4B50-9253-1B67AC7BFE9E}" destId="{A11FAB97-4C23-4B86-A999-88F353C5CA9E}" srcOrd="9" destOrd="0" presId="urn:microsoft.com/office/officeart/2005/8/layout/target3"/>
    <dgm:cxn modelId="{F8000156-42E8-467A-A0FD-09F59EBEEF09}" type="presParOf" srcId="{7F0DC7C8-B49F-4B50-9253-1B67AC7BFE9E}" destId="{80ED6E6C-2046-4095-BC37-7089FC9B7F33}" srcOrd="10" destOrd="0" presId="urn:microsoft.com/office/officeart/2005/8/layout/target3"/>
    <dgm:cxn modelId="{3B551708-897F-47FC-878E-5B5633739060}" type="presParOf" srcId="{7F0DC7C8-B49F-4B50-9253-1B67AC7BFE9E}" destId="{A99629D8-A6CD-4855-A0CE-6781AA974018}" srcOrd="11" destOrd="0" presId="urn:microsoft.com/office/officeart/2005/8/layout/target3"/>
    <dgm:cxn modelId="{4B8FFF6F-BBBC-4845-B43E-DF470F6B406F}" type="presParOf" srcId="{7F0DC7C8-B49F-4B50-9253-1B67AC7BFE9E}" destId="{ECFD5890-7D62-457A-9F03-84576E23B600}" srcOrd="12" destOrd="0" presId="urn:microsoft.com/office/officeart/2005/8/layout/target3"/>
    <dgm:cxn modelId="{DE31C16C-D4D0-4EE2-A614-A14EC9134D3E}" type="presParOf" srcId="{7F0DC7C8-B49F-4B50-9253-1B67AC7BFE9E}" destId="{1BCCEB28-F0FC-4F48-BCC4-CE3C86E82849}" srcOrd="13" destOrd="0" presId="urn:microsoft.com/office/officeart/2005/8/layout/target3"/>
    <dgm:cxn modelId="{8AFE4348-73B2-4986-B900-57572C377818}" type="presParOf" srcId="{7F0DC7C8-B49F-4B50-9253-1B67AC7BFE9E}" destId="{3D8207B2-2C72-41A2-87A3-8988FF1025EB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21BB8-C757-4F74-AAFD-439C49F70DA3}">
      <dsp:nvSpPr>
        <dsp:cNvPr id="0" name=""/>
        <dsp:cNvSpPr/>
      </dsp:nvSpPr>
      <dsp:spPr>
        <a:xfrm>
          <a:off x="0" y="173679"/>
          <a:ext cx="3880072" cy="3880072"/>
        </a:xfrm>
        <a:prstGeom prst="pie">
          <a:avLst>
            <a:gd name="adj1" fmla="val 5400000"/>
            <a:gd name="adj2" fmla="val 16200000"/>
          </a:avLst>
        </a:prstGeom>
        <a:solidFill>
          <a:srgbClr val="0099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DF116-D0C0-41E4-9778-36296E95378F}">
      <dsp:nvSpPr>
        <dsp:cNvPr id="0" name=""/>
        <dsp:cNvSpPr/>
      </dsp:nvSpPr>
      <dsp:spPr>
        <a:xfrm>
          <a:off x="1940036" y="173679"/>
          <a:ext cx="4526750" cy="38800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>
              <a:latin typeface="Arial" panose="020B0604020202020204" pitchFamily="34" charset="0"/>
              <a:cs typeface="Arial" panose="020B0604020202020204" pitchFamily="34" charset="0"/>
            </a:rPr>
            <a:t>Innovation focus areas</a:t>
          </a:r>
        </a:p>
      </dsp:txBody>
      <dsp:txXfrm>
        <a:off x="1940036" y="173679"/>
        <a:ext cx="2263375" cy="1164024"/>
      </dsp:txXfrm>
    </dsp:sp>
    <dsp:sp modelId="{F760B3DE-FDDE-44D8-BABA-75095303A14E}">
      <dsp:nvSpPr>
        <dsp:cNvPr id="0" name=""/>
        <dsp:cNvSpPr/>
      </dsp:nvSpPr>
      <dsp:spPr>
        <a:xfrm>
          <a:off x="679013" y="1337704"/>
          <a:ext cx="2522044" cy="2522044"/>
        </a:xfrm>
        <a:prstGeom prst="pie">
          <a:avLst>
            <a:gd name="adj1" fmla="val 5400000"/>
            <a:gd name="adj2" fmla="val 16200000"/>
          </a:avLst>
        </a:prstGeom>
        <a:solidFill>
          <a:srgbClr val="F7941D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9BFDE-90DA-4103-8B1E-351D81E6E76B}">
      <dsp:nvSpPr>
        <dsp:cNvPr id="0" name=""/>
        <dsp:cNvSpPr/>
      </dsp:nvSpPr>
      <dsp:spPr>
        <a:xfrm>
          <a:off x="1940036" y="1337704"/>
          <a:ext cx="4526750" cy="25220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>
              <a:latin typeface="Arial" panose="020B0604020202020204" pitchFamily="34" charset="0"/>
              <a:cs typeface="Arial" panose="020B0604020202020204" pitchFamily="34" charset="0"/>
            </a:rPr>
            <a:t>Outcome levels</a:t>
          </a:r>
        </a:p>
      </dsp:txBody>
      <dsp:txXfrm>
        <a:off x="1940036" y="1337704"/>
        <a:ext cx="2263375" cy="1164020"/>
      </dsp:txXfrm>
    </dsp:sp>
    <dsp:sp modelId="{8C02E61F-8C8B-476B-AB1E-2029FC5971DB}">
      <dsp:nvSpPr>
        <dsp:cNvPr id="0" name=""/>
        <dsp:cNvSpPr/>
      </dsp:nvSpPr>
      <dsp:spPr>
        <a:xfrm>
          <a:off x="1358025" y="2501724"/>
          <a:ext cx="1164020" cy="1164020"/>
        </a:xfrm>
        <a:prstGeom prst="pie">
          <a:avLst>
            <a:gd name="adj1" fmla="val 5400000"/>
            <a:gd name="adj2" fmla="val 16200000"/>
          </a:avLst>
        </a:prstGeom>
        <a:solidFill>
          <a:srgbClr val="8DC63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A6A5F3-B548-4266-81CF-EB701666CC3C}">
      <dsp:nvSpPr>
        <dsp:cNvPr id="0" name=""/>
        <dsp:cNvSpPr/>
      </dsp:nvSpPr>
      <dsp:spPr>
        <a:xfrm>
          <a:off x="1940036" y="2501724"/>
          <a:ext cx="4526750" cy="11640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>
              <a:latin typeface="Arial" panose="020B0604020202020204" pitchFamily="34" charset="0"/>
              <a:cs typeface="Arial" panose="020B0604020202020204" pitchFamily="34" charset="0"/>
            </a:rPr>
            <a:t>Strategic approaches</a:t>
          </a:r>
        </a:p>
      </dsp:txBody>
      <dsp:txXfrm>
        <a:off x="1940036" y="2501724"/>
        <a:ext cx="2263375" cy="1164020"/>
      </dsp:txXfrm>
    </dsp:sp>
    <dsp:sp modelId="{80ED6E6C-2046-4095-BC37-7089FC9B7F33}">
      <dsp:nvSpPr>
        <dsp:cNvPr id="0" name=""/>
        <dsp:cNvSpPr/>
      </dsp:nvSpPr>
      <dsp:spPr>
        <a:xfrm>
          <a:off x="4203411" y="173679"/>
          <a:ext cx="2263375" cy="116402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Real-time information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Decentralized management capacity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Access to information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Civic engagement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New partnerships</a:t>
          </a:r>
        </a:p>
      </dsp:txBody>
      <dsp:txXfrm>
        <a:off x="4203411" y="173679"/>
        <a:ext cx="2263375" cy="1164024"/>
      </dsp:txXfrm>
    </dsp:sp>
    <dsp:sp modelId="{ECFD5890-7D62-457A-9F03-84576E23B600}">
      <dsp:nvSpPr>
        <dsp:cNvPr id="0" name=""/>
        <dsp:cNvSpPr/>
      </dsp:nvSpPr>
      <dsp:spPr>
        <a:xfrm>
          <a:off x="4203411" y="1337704"/>
          <a:ext cx="2263375" cy="116402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u="none" kern="1200">
              <a:latin typeface="Arial" panose="020B0604020202020204" pitchFamily="34" charset="0"/>
              <a:cs typeface="Arial" panose="020B0604020202020204" pitchFamily="34" charset="0"/>
            </a:rPr>
            <a:t>Effectively contribute to programmatic results;</a:t>
          </a:r>
          <a:endParaRPr lang="en-US" sz="10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u="none" kern="1200">
              <a:latin typeface="Arial" panose="020B0604020202020204" pitchFamily="34" charset="0"/>
              <a:cs typeface="Arial" panose="020B0604020202020204" pitchFamily="34" charset="0"/>
            </a:rPr>
            <a:t>Scaled or on their way to scale;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u="none" kern="1200">
              <a:latin typeface="Arial" panose="020B0604020202020204" pitchFamily="34" charset="0"/>
              <a:cs typeface="Arial" panose="020B0604020202020204" pitchFamily="34" charset="0"/>
            </a:rPr>
            <a:t>Nationally owned and sustained; and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u="none" kern="1200">
              <a:latin typeface="Arial" panose="020B0604020202020204" pitchFamily="34" charset="0"/>
              <a:cs typeface="Arial" panose="020B0604020202020204" pitchFamily="34" charset="0"/>
            </a:rPr>
            <a:t>Fully integrated into national systems.</a:t>
          </a:r>
        </a:p>
      </dsp:txBody>
      <dsp:txXfrm>
        <a:off x="4203411" y="1337704"/>
        <a:ext cx="2263375" cy="1164020"/>
      </dsp:txXfrm>
    </dsp:sp>
    <dsp:sp modelId="{3D8207B2-2C72-41A2-87A3-8988FF1025EB}">
      <dsp:nvSpPr>
        <dsp:cNvPr id="0" name=""/>
        <dsp:cNvSpPr/>
      </dsp:nvSpPr>
      <dsp:spPr>
        <a:xfrm>
          <a:off x="4203411" y="2501724"/>
          <a:ext cx="2263375" cy="116402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Regular review and assessment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Design for scale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Enabling environment established for national ownership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>
              <a:latin typeface="Arial" panose="020B0604020202020204" pitchFamily="34" charset="0"/>
              <a:cs typeface="Arial" panose="020B0604020202020204" pitchFamily="34" charset="0"/>
            </a:rPr>
            <a:t>Inter-linking and consolidating initiatives</a:t>
          </a:r>
        </a:p>
      </dsp:txBody>
      <dsp:txXfrm>
        <a:off x="4203411" y="2501724"/>
        <a:ext cx="2263375" cy="1164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jpeg" descr="Cover cop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4225" y="3594842"/>
            <a:ext cx="8074254" cy="199569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UNICEF Uganda</a:t>
            </a:r>
            <a:b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 innovation strategic framework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03168" y="5590538"/>
            <a:ext cx="8637072" cy="97762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Applying principles of digital Health to develop a sustainable innovations strategy - a case of mHealth initiatives in Uganda</a:t>
            </a:r>
          </a:p>
        </p:txBody>
      </p:sp>
    </p:spTree>
    <p:extLst>
      <p:ext uri="{BB962C8B-B14F-4D97-AF65-F5344CB8AC3E}">
        <p14:creationId xmlns:p14="http://schemas.microsoft.com/office/powerpoint/2010/main" val="1965382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11-18 at 1.04.3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4" t="11926" r="43821" b="15871"/>
          <a:stretch/>
        </p:blipFill>
        <p:spPr>
          <a:xfrm>
            <a:off x="867265" y="0"/>
            <a:ext cx="4663787" cy="6103059"/>
          </a:xfrm>
          <a:prstGeom prst="rect">
            <a:avLst/>
          </a:prstGeom>
        </p:spPr>
      </p:pic>
      <p:pic>
        <p:nvPicPr>
          <p:cNvPr id="5" name="Picture 4" descr="Screen Shot 2015-11-18 at 1.04.3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8" t="14805" r="45090" b="12785"/>
          <a:stretch/>
        </p:blipFill>
        <p:spPr>
          <a:xfrm>
            <a:off x="5459691" y="-1"/>
            <a:ext cx="4419600" cy="6103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164" y="6211669"/>
            <a:ext cx="9102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HMIS 033B Weekly Surveillance Form is sent via SMS through the </a:t>
            </a:r>
            <a:r>
              <a:rPr lang="en-US" b="1" dirty="0" err="1">
                <a:solidFill>
                  <a:schemeClr val="bg1"/>
                </a:solidFill>
              </a:rPr>
              <a:t>mTrac</a:t>
            </a:r>
            <a:r>
              <a:rPr lang="en-US" b="1" dirty="0">
                <a:solidFill>
                  <a:schemeClr val="bg1"/>
                </a:solidFill>
              </a:rPr>
              <a:t> system and immediately integrated into DHIS2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3478" y="714386"/>
            <a:ext cx="2364029" cy="2337142"/>
          </a:xfrm>
        </p:spPr>
        <p:txBody>
          <a:bodyPr/>
          <a:lstStyle/>
          <a:p>
            <a:r>
              <a:rPr lang="en-US" b="1" dirty="0"/>
              <a:t>BE DATA DRIVEN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851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OPEN SOURCE,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mTrac</a:t>
            </a:r>
            <a:r>
              <a:rPr lang="en-US" dirty="0"/>
              <a:t> based on </a:t>
            </a:r>
            <a:r>
              <a:rPr lang="en-US" dirty="0" err="1"/>
              <a:t>RapidSMS</a:t>
            </a:r>
            <a:r>
              <a:rPr lang="en-US" dirty="0"/>
              <a:t> / PRO</a:t>
            </a:r>
          </a:p>
          <a:p>
            <a:r>
              <a:rPr lang="en-US" dirty="0"/>
              <a:t>Open HIE Standard</a:t>
            </a:r>
          </a:p>
          <a:p>
            <a:r>
              <a:rPr lang="en-US" dirty="0"/>
              <a:t>All Code uploaded onto GitHub</a:t>
            </a:r>
          </a:p>
          <a:p>
            <a:r>
              <a:rPr lang="en-US" dirty="0"/>
              <a:t>Open helps leverage 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172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27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Survellaince</a:t>
            </a:r>
            <a:r>
              <a:rPr lang="en-US" dirty="0"/>
              <a:t> and stock Management</a:t>
            </a:r>
          </a:p>
          <a:p>
            <a:r>
              <a:rPr lang="en-US" dirty="0"/>
              <a:t>Anonymous Health Service Delivery feedback</a:t>
            </a:r>
          </a:p>
          <a:p>
            <a:r>
              <a:rPr lang="en-US" dirty="0"/>
              <a:t>Polling</a:t>
            </a:r>
          </a:p>
          <a:p>
            <a:r>
              <a:rPr lang="en-US" dirty="0"/>
              <a:t>Communication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307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308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MoH</a:t>
            </a:r>
            <a:r>
              <a:rPr lang="en-US" dirty="0"/>
              <a:t> Access Control</a:t>
            </a:r>
          </a:p>
          <a:p>
            <a:r>
              <a:rPr lang="en-US" dirty="0" err="1"/>
              <a:t>Healthworkers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307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6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Collaborative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Funded by DFID, supported by UNICEF, WHO</a:t>
            </a:r>
          </a:p>
          <a:p>
            <a:r>
              <a:rPr lang="en-US" dirty="0"/>
              <a:t>Managed by </a:t>
            </a:r>
            <a:r>
              <a:rPr lang="en-US" dirty="0" err="1"/>
              <a:t>MoH</a:t>
            </a:r>
            <a:r>
              <a:rPr lang="en-US" dirty="0"/>
              <a:t> </a:t>
            </a:r>
          </a:p>
          <a:p>
            <a:r>
              <a:rPr lang="en-US" dirty="0"/>
              <a:t>Integrated into DHIS2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307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79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Principles for Digital Development</a:t>
            </a:r>
          </a:p>
          <a:p>
            <a:r>
              <a:rPr lang="en-US" dirty="0"/>
              <a:t>UNICEF Uganda Innovations Strategic Framework</a:t>
            </a:r>
          </a:p>
          <a:p>
            <a:r>
              <a:rPr lang="en-US" dirty="0"/>
              <a:t>The Case – </a:t>
            </a:r>
            <a:r>
              <a:rPr lang="en-US" dirty="0" err="1"/>
              <a:t>mTrac</a:t>
            </a:r>
            <a:endParaRPr lang="en-US" dirty="0"/>
          </a:p>
          <a:p>
            <a:r>
              <a:rPr lang="en-US" dirty="0"/>
              <a:t>How the principles were applied to Development of </a:t>
            </a:r>
            <a:r>
              <a:rPr lang="en-US" dirty="0" err="1"/>
              <a:t>mTrac</a:t>
            </a:r>
            <a:endParaRPr lang="en-US" dirty="0"/>
          </a:p>
          <a:p>
            <a:r>
              <a:rPr lang="en-US" dirty="0"/>
              <a:t>Questions and Answers</a:t>
            </a:r>
          </a:p>
        </p:txBody>
      </p:sp>
    </p:spTree>
    <p:extLst>
      <p:ext uri="{BB962C8B-B14F-4D97-AF65-F5344CB8AC3E}">
        <p14:creationId xmlns:p14="http://schemas.microsoft.com/office/powerpoint/2010/main" val="2251142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FOR DIGITAL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Design with the User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Understand the Existing Ecosystem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Design for Scale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Build for Sustainability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Be Data Driven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 Open Standards, Open Data, Open Source, and Open Innovation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Reuse and Improve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Address Privacy &amp;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Be Collaborative</a:t>
            </a:r>
          </a:p>
        </p:txBody>
      </p:sp>
    </p:spTree>
    <p:extLst>
      <p:ext uri="{BB962C8B-B14F-4D97-AF65-F5344CB8AC3E}">
        <p14:creationId xmlns:p14="http://schemas.microsoft.com/office/powerpoint/2010/main" val="19116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694343"/>
          </a:xfrm>
        </p:spPr>
        <p:txBody>
          <a:bodyPr/>
          <a:lstStyle/>
          <a:p>
            <a:r>
              <a:rPr lang="en-US" dirty="0"/>
              <a:t>Innovations strategic framework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14921051"/>
              </p:ext>
            </p:extLst>
          </p:nvPr>
        </p:nvGraphicFramePr>
        <p:xfrm>
          <a:off x="3271101" y="1683174"/>
          <a:ext cx="6466787" cy="4227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4236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Case - </a:t>
            </a:r>
            <a:r>
              <a:rPr lang="en-US" dirty="0" err="1"/>
              <a:t>mtrac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Supported by UNICEF &amp; WHO with funding from DFID – </a:t>
            </a:r>
            <a:r>
              <a:rPr lang="en-US" dirty="0" err="1"/>
              <a:t>mTrac</a:t>
            </a:r>
            <a:r>
              <a:rPr lang="en-US" dirty="0"/>
              <a:t> is a SMS tool used by the Government of Uganda:</a:t>
            </a:r>
          </a:p>
          <a:p>
            <a:pPr lvl="1"/>
            <a:r>
              <a:rPr lang="en-US" dirty="0"/>
              <a:t>Track of Disease Surveillance and Stock data e.g. Malaria and Six Tracer drugs.</a:t>
            </a:r>
          </a:p>
          <a:p>
            <a:pPr lvl="1"/>
            <a:r>
              <a:rPr lang="en-US" dirty="0"/>
              <a:t>Collect Health Service Delivery feedback</a:t>
            </a:r>
          </a:p>
          <a:p>
            <a:pPr lvl="1"/>
            <a:r>
              <a:rPr lang="en-US" dirty="0"/>
              <a:t>Polling i.e. providing a platform to over 25,000 health workers to  be part of decision making in the health sector in </a:t>
            </a:r>
            <a:r>
              <a:rPr lang="en-US" dirty="0" err="1"/>
              <a:t>realtime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Provides a platform for information dissemination and exchange to over 25,000 health workers, 1300 District Health works and 800 community based health workers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240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6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with the user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mTrac</a:t>
            </a:r>
            <a:r>
              <a:rPr lang="en-US" dirty="0"/>
              <a:t> is based on </a:t>
            </a:r>
            <a:r>
              <a:rPr lang="en-US" dirty="0" err="1"/>
              <a:t>rapidSMS</a:t>
            </a:r>
            <a:r>
              <a:rPr lang="en-US" dirty="0"/>
              <a:t> soon to be </a:t>
            </a:r>
            <a:r>
              <a:rPr lang="en-US" dirty="0" err="1"/>
              <a:t>RapidPRO</a:t>
            </a:r>
            <a:endParaRPr lang="en-US" dirty="0"/>
          </a:p>
          <a:p>
            <a:r>
              <a:rPr lang="en-US" dirty="0" err="1"/>
              <a:t>MoH</a:t>
            </a:r>
            <a:r>
              <a:rPr lang="en-US" dirty="0"/>
              <a:t> had challenges in collecting surveillance data</a:t>
            </a:r>
          </a:p>
          <a:p>
            <a:r>
              <a:rPr lang="en-US" dirty="0"/>
              <a:t>In 2011, idea was conceived and piloted in </a:t>
            </a:r>
            <a:r>
              <a:rPr lang="en-US" dirty="0" err="1"/>
              <a:t>Kabale</a:t>
            </a:r>
            <a:r>
              <a:rPr lang="en-US" dirty="0"/>
              <a:t> &amp; </a:t>
            </a:r>
            <a:r>
              <a:rPr lang="en-US" dirty="0" err="1"/>
              <a:t>Gulu</a:t>
            </a:r>
            <a:endParaRPr lang="en-US" dirty="0"/>
          </a:p>
          <a:p>
            <a:r>
              <a:rPr lang="en-US" dirty="0"/>
              <a:t>Decision made to only start with data collection</a:t>
            </a:r>
          </a:p>
          <a:p>
            <a:r>
              <a:rPr lang="en-US" dirty="0"/>
              <a:t>Based on the current Health Sector </a:t>
            </a:r>
            <a:r>
              <a:rPr lang="en-US" dirty="0" err="1"/>
              <a:t>Hierachy</a:t>
            </a:r>
            <a:endParaRPr lang="en-US" dirty="0"/>
          </a:p>
          <a:p>
            <a:r>
              <a:rPr lang="en-US" dirty="0"/>
              <a:t>Strengthening accountability at the Health Facility level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307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01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 the existing ecosystem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Health facility based</a:t>
            </a:r>
          </a:p>
          <a:p>
            <a:r>
              <a:rPr lang="en-US" dirty="0" err="1"/>
              <a:t>mTrac</a:t>
            </a:r>
            <a:r>
              <a:rPr lang="en-US" dirty="0"/>
              <a:t> strengthens the Health Management Information System: Manual vs Auto</a:t>
            </a:r>
          </a:p>
          <a:p>
            <a:r>
              <a:rPr lang="en-US" dirty="0"/>
              <a:t>Provides real-time Information  to managers for evidenced decision making, planning and budgeting.</a:t>
            </a:r>
          </a:p>
        </p:txBody>
      </p:sp>
    </p:spTree>
    <p:extLst>
      <p:ext uri="{BB962C8B-B14F-4D97-AF65-F5344CB8AC3E}">
        <p14:creationId xmlns:p14="http://schemas.microsoft.com/office/powerpoint/2010/main" val="5751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Stakeholder involved Requirements Definition</a:t>
            </a:r>
          </a:p>
          <a:p>
            <a:r>
              <a:rPr lang="en-US" dirty="0"/>
              <a:t>Stakeholder review  i.e. </a:t>
            </a:r>
            <a:r>
              <a:rPr lang="en-US" dirty="0" err="1"/>
              <a:t>MoH</a:t>
            </a:r>
            <a:r>
              <a:rPr lang="en-US" dirty="0"/>
              <a:t>, Health worker, DHT</a:t>
            </a:r>
          </a:p>
          <a:p>
            <a:r>
              <a:rPr lang="en-US" dirty="0" err="1"/>
              <a:t>MoH</a:t>
            </a:r>
            <a:r>
              <a:rPr lang="en-US" dirty="0"/>
              <a:t> Planned a 4 phase scale up: </a:t>
            </a:r>
          </a:p>
          <a:p>
            <a:pPr lvl="1"/>
            <a:r>
              <a:rPr lang="en-US" dirty="0"/>
              <a:t>Central 2011, Western 2013, </a:t>
            </a:r>
          </a:p>
          <a:p>
            <a:pPr lvl="1"/>
            <a:r>
              <a:rPr lang="en-US" dirty="0"/>
              <a:t>Northern 2013, Eastern 2014</a:t>
            </a:r>
          </a:p>
          <a:p>
            <a:r>
              <a:rPr lang="en-US" dirty="0"/>
              <a:t>Demonstration for </a:t>
            </a:r>
            <a:r>
              <a:rPr lang="en-US" dirty="0" err="1"/>
              <a:t>Imapct</a:t>
            </a:r>
            <a:r>
              <a:rPr lang="en-US" dirty="0"/>
              <a:t> – Pilot in </a:t>
            </a:r>
            <a:r>
              <a:rPr lang="en-US" dirty="0" err="1"/>
              <a:t>Gulu</a:t>
            </a:r>
            <a:r>
              <a:rPr lang="en-US" dirty="0"/>
              <a:t> &amp; </a:t>
            </a:r>
            <a:r>
              <a:rPr lang="en-US" dirty="0" err="1"/>
              <a:t>Kabale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880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06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FOR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eHealth Policy</a:t>
            </a:r>
          </a:p>
          <a:p>
            <a:r>
              <a:rPr lang="en-US" dirty="0"/>
              <a:t>All 112 Districts Local Governments involved through the DHO</a:t>
            </a:r>
          </a:p>
          <a:p>
            <a:r>
              <a:rPr lang="en-US" dirty="0" err="1"/>
              <a:t>mTrac</a:t>
            </a:r>
            <a:r>
              <a:rPr lang="en-US" dirty="0"/>
              <a:t> adopted by </a:t>
            </a:r>
            <a:r>
              <a:rPr lang="en-US" dirty="0" err="1"/>
              <a:t>MoH</a:t>
            </a:r>
            <a:r>
              <a:rPr lang="en-US" dirty="0"/>
              <a:t> as a data source &amp; collection system in the </a:t>
            </a:r>
            <a:r>
              <a:rPr lang="en-US" dirty="0" err="1"/>
              <a:t>HSSIp</a:t>
            </a:r>
            <a:r>
              <a:rPr lang="en-US" dirty="0"/>
              <a:t> 2016-2021</a:t>
            </a:r>
          </a:p>
          <a:p>
            <a:r>
              <a:rPr lang="en-US" dirty="0" err="1"/>
              <a:t>MoH</a:t>
            </a:r>
            <a:r>
              <a:rPr lang="en-US" dirty="0"/>
              <a:t> </a:t>
            </a:r>
            <a:r>
              <a:rPr lang="en-US" dirty="0" err="1"/>
              <a:t>ToTs</a:t>
            </a:r>
            <a:r>
              <a:rPr lang="en-US" dirty="0"/>
              <a:t> across the country and in-charge of Monitoring &amp; Evaluation</a:t>
            </a:r>
          </a:p>
          <a:p>
            <a:r>
              <a:rPr lang="en-US" dirty="0" err="1"/>
              <a:t>mTrac</a:t>
            </a:r>
            <a:r>
              <a:rPr lang="en-US" dirty="0"/>
              <a:t> managed by the Division of Health Information at </a:t>
            </a:r>
            <a:r>
              <a:rPr lang="en-US" dirty="0" err="1"/>
              <a:t>MoH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307" y="630557"/>
            <a:ext cx="1812661" cy="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1083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1536</TotalTime>
  <Words>511</Words>
  <Application>Microsoft Office PowerPoint</Application>
  <PresentationFormat>Widescreen</PresentationFormat>
  <Paragraphs>85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Gill Sans MT</vt:lpstr>
      <vt:lpstr>Gallery</vt:lpstr>
      <vt:lpstr>UNICEF Uganda  innovation strategic framework</vt:lpstr>
      <vt:lpstr>The Session</vt:lpstr>
      <vt:lpstr>PRINCIPLES FOR DIGITAL DEVELOPMENT</vt:lpstr>
      <vt:lpstr>Innovations strategic framework</vt:lpstr>
      <vt:lpstr>The Case - mtrac</vt:lpstr>
      <vt:lpstr>Design with the user</vt:lpstr>
      <vt:lpstr>Understand the existing ecosystem</vt:lpstr>
      <vt:lpstr>Design for scale</vt:lpstr>
      <vt:lpstr>BUILD FOR SUSTAINABILITY</vt:lpstr>
      <vt:lpstr>BE DATA DRIVEN</vt:lpstr>
      <vt:lpstr>USE OPEN SOURCE, INNOVATIONS</vt:lpstr>
      <vt:lpstr>Reuse</vt:lpstr>
      <vt:lpstr>PRIVACY</vt:lpstr>
      <vt:lpstr>Be Collaborative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UNICEF Uganda innovation strategic framework</dc:title>
  <dc:creator>Alex Muhereza</dc:creator>
  <cp:lastModifiedBy>Goetsch, Brittany</cp:lastModifiedBy>
  <cp:revision>22</cp:revision>
  <dcterms:created xsi:type="dcterms:W3CDTF">2016-12-07T08:07:05Z</dcterms:created>
  <dcterms:modified xsi:type="dcterms:W3CDTF">2017-03-24T20:07:15Z</dcterms:modified>
</cp:coreProperties>
</file>