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08" r:id="rId2"/>
    <p:sldMasterId id="2147484020" r:id="rId3"/>
    <p:sldMasterId id="2147484032" r:id="rId4"/>
  </p:sldMasterIdLst>
  <p:notesMasterIdLst>
    <p:notesMasterId r:id="rId40"/>
  </p:notesMasterIdLst>
  <p:sldIdLst>
    <p:sldId id="256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9" r:id="rId30"/>
    <p:sldId id="290" r:id="rId31"/>
    <p:sldId id="291" r:id="rId32"/>
    <p:sldId id="297" r:id="rId33"/>
    <p:sldId id="292" r:id="rId34"/>
    <p:sldId id="293" r:id="rId35"/>
    <p:sldId id="294" r:id="rId36"/>
    <p:sldId id="295" r:id="rId37"/>
    <p:sldId id="298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4"/>
    <p:restoredTop sz="94613"/>
  </p:normalViewPr>
  <p:slideViewPr>
    <p:cSldViewPr>
      <p:cViewPr varScale="1">
        <p:scale>
          <a:sx n="67" d="100"/>
          <a:sy n="67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272F5-E7FC-4903-A8D9-882775FEDEF2}" type="datetimeFigureOut">
              <a:rPr lang="en-US" smtClean="0"/>
              <a:t>3/24/2017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82864-C8DE-4FA5-865C-A484AC27D1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13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9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115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19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1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24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A941-A318-4A3D-A623-B74565147C46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05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04630-26A0-424C-AC40-73EFC926C77F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7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Pilot strategies,</a:t>
            </a:r>
            <a:r>
              <a:rPr lang="en-US" baseline="0" dirty="0" smtClean="0"/>
              <a:t> or proofs of concept, being integrated and scaled at subnational and national levels. Today, we’ll hear from some of the most promising and stable projects.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173DE-5621-234C-9029-9E36C868C699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45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82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03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93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7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8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19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2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2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378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1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7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45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28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75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2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2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64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3964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4165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13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896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63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777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493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286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8803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246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07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3068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589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783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5134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0067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387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1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8640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560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9740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911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416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84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33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25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6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6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513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03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4839EBF-2219-374C-A87D-7E5F93A0A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20CA47A-57AA-B146-8F44-30FCF6F08A1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8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1DE0C76-9FED-9944-AC1B-99B4595C64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B71E740-87E5-8F47-AA43-573790F20D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9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5DB6BBC-916C-C042-BB8D-A0FEC399336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3/24/2017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9975E50-24A1-6143-B15F-D4DC016A28B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bangladesh-295"/>
          <p:cNvPicPr>
            <a:picLocks noChangeAspect="1" noChangeArrowheads="1"/>
          </p:cNvPicPr>
          <p:nvPr/>
        </p:nvPicPr>
        <p:blipFill>
          <a:blip r:embed="rId2" cstate="screen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95300" y="96574"/>
            <a:ext cx="10134600" cy="676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3567" y="5379"/>
            <a:ext cx="9371134" cy="136207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MTIKA:  DESIGN, DEVELOPMENT &amp; TESTING OF A DIGITAL VACCINE SUPPORT TOOL</a:t>
            </a:r>
            <a:endParaRPr lang="en-US" sz="3600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624" y="5700784"/>
            <a:ext cx="1712244" cy="43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589" y="6263198"/>
            <a:ext cx="1712244" cy="3780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0034" y="5990033"/>
            <a:ext cx="649165" cy="6491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9000" y="6400800"/>
            <a:ext cx="1733550" cy="34804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5" descr="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9000" y="5850766"/>
            <a:ext cx="1733550" cy="4000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2190643" y="5043512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KELSEY ZELLER, MSPH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RESEARCH ASSOCIATE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JOHNS HOPKINS SCHOOL OF PUBLIC HEALTH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06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overview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Analysis of timely vaccination coverage in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Gaibandha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district, Bangladesh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Workflow mapping in 6 EPI clinics and interviews with HAs in </a:t>
            </a:r>
            <a:r>
              <a:rPr lang="en-US" dirty="0" err="1" smtClean="0">
                <a:solidFill>
                  <a:schemeClr val="bg1"/>
                </a:solidFill>
              </a:rPr>
              <a:t>Gaibandha</a:t>
            </a:r>
            <a:r>
              <a:rPr lang="en-US" dirty="0" smtClean="0">
                <a:solidFill>
                  <a:schemeClr val="bg1"/>
                </a:solidFill>
              </a:rPr>
              <a:t> and Sylhet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Collection of current recordkeeping mechanisms including scans of vaccination ledgers.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8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findings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700" y="1219200"/>
            <a:ext cx="8305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2.  Existing registration process is time consuming for HAs and involves filling 3 separate ledgers plus immunization cards.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5400" y="32004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880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findings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3.  There is a need for immunization records that are not the sole responsibility of mothers to keep.  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457" name="Picture 1" descr="C:\Users\Lavanya V\Dropbox\2011_GCE_Vaccine DB System\mTikka_FormativeResearch\GoB Vaccination cards\Shishu card (Card for baby)\Pg 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99" y="2895600"/>
            <a:ext cx="2112108" cy="2984500"/>
          </a:xfrm>
          <a:prstGeom prst="rect">
            <a:avLst/>
          </a:prstGeom>
          <a:noFill/>
        </p:spPr>
      </p:pic>
      <p:pic>
        <p:nvPicPr>
          <p:cNvPr id="19458" name="Picture 2" descr="C:\Users\Lavanya V\Dropbox\2011_GCE_Vaccine DB System\mTikka_FormativeResearch\GoB Vaccination cards\Shishu card (Card for baby)\Pg 2 and 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99" y="2895600"/>
            <a:ext cx="4406062" cy="3060700"/>
          </a:xfrm>
          <a:prstGeom prst="rect">
            <a:avLst/>
          </a:prstGeom>
          <a:noFill/>
        </p:spPr>
      </p:pic>
      <p:pic>
        <p:nvPicPr>
          <p:cNvPr id="19459" name="Picture 3" descr="C:\Users\Lavanya V\Dropbox\2011_GCE_Vaccine DB System\mTikka_FormativeResearch\GoB Vaccination cards\Shishu card (Card for baby)\Pg 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00" y="2895600"/>
            <a:ext cx="2133600" cy="3011244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2971800" y="3886200"/>
            <a:ext cx="5257800" cy="1553528"/>
            <a:chOff x="2971800" y="3886200"/>
            <a:chExt cx="5257800" cy="15535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Rectangle 9"/>
            <p:cNvSpPr/>
            <p:nvPr/>
          </p:nvSpPr>
          <p:spPr>
            <a:xfrm>
              <a:off x="2971800" y="3886200"/>
              <a:ext cx="5257800" cy="152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124200" y="3962400"/>
              <a:ext cx="5029200" cy="147732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prstClr val="black"/>
                  </a:solidFill>
                </a:rPr>
                <a:t>On completion of 6 week/42 days after birth give your child DPT , Hepatitis – B, or </a:t>
              </a:r>
              <a:r>
                <a:rPr lang="en-US" dirty="0" err="1" smtClean="0">
                  <a:solidFill>
                    <a:prstClr val="black"/>
                  </a:solidFill>
                </a:rPr>
                <a:t>pentavalent</a:t>
              </a:r>
              <a:r>
                <a:rPr lang="en-US" dirty="0" smtClean="0">
                  <a:solidFill>
                    <a:prstClr val="black"/>
                  </a:solidFill>
                </a:rPr>
                <a:t> (DPT, </a:t>
              </a:r>
              <a:r>
                <a:rPr lang="en-US" dirty="0" err="1" smtClean="0">
                  <a:solidFill>
                    <a:prstClr val="black"/>
                  </a:solidFill>
                </a:rPr>
                <a:t>Hep</a:t>
              </a:r>
              <a:r>
                <a:rPr lang="en-US" dirty="0" smtClean="0">
                  <a:solidFill>
                    <a:prstClr val="black"/>
                  </a:solidFill>
                </a:rPr>
                <a:t>-B, </a:t>
              </a:r>
              <a:r>
                <a:rPr lang="en-US" dirty="0" err="1" smtClean="0">
                  <a:solidFill>
                    <a:prstClr val="black"/>
                  </a:solidFill>
                </a:rPr>
                <a:t>HiB</a:t>
              </a:r>
              <a:r>
                <a:rPr lang="en-US" dirty="0" smtClean="0">
                  <a:solidFill>
                    <a:prstClr val="black"/>
                  </a:solidFill>
                </a:rPr>
                <a:t>) and the first dose of OPV. Within an interval of 4 weeks or 28 days provide the second and third dose of all these vaccines.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52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9800" y="304800"/>
            <a:ext cx="4572000" cy="600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69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findings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4.  HAs show a varying level of commitment to bringing children in for immunizations  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971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549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findings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4343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5.  Vaccination activities are similar across different districts of Bangladesh (Sylhet and Gaibandha).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 descr="C:\Users\Lavanya V\Dropbox\2011_GCE_Vaccine DB System\Photos\bangladesh-3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3962400"/>
            <a:ext cx="3009900" cy="2006600"/>
          </a:xfrm>
          <a:prstGeom prst="rect">
            <a:avLst/>
          </a:prstGeom>
          <a:noFill/>
        </p:spPr>
      </p:pic>
      <p:pic>
        <p:nvPicPr>
          <p:cNvPr id="7" name="Picture 6" descr="http://bdbccgroup.files.wordpress.com/2011/09/small_administrative_map_of_banglade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066799"/>
            <a:ext cx="3962400" cy="5303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50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Translating formative research into system design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4315"/>
              </p:ext>
            </p:extLst>
          </p:nvPr>
        </p:nvGraphicFramePr>
        <p:xfrm>
          <a:off x="457200" y="1676400"/>
          <a:ext cx="8229600" cy="4937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824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Formative research findings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mTika system features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676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Timely vaccination rates are low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Reminder and scheduling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676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Burden of data collection and reporting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Electronic data collection</a:t>
                      </a:r>
                      <a:r>
                        <a:rPr lang="en-US" sz="2400" baseline="0" dirty="0" smtClean="0"/>
                        <a:t> and real-time reporting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05253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Inefficient vaccination records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Electronic vaccine records that can be accessed from any phone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676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Camp notifications in person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Camp</a:t>
                      </a:r>
                      <a:r>
                        <a:rPr lang="en-US" sz="2400" baseline="0" dirty="0" smtClean="0"/>
                        <a:t> notifications through SMS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3676"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Passive counseling</a:t>
                      </a:r>
                      <a:r>
                        <a:rPr lang="en-US" sz="2400" baseline="0" dirty="0" smtClean="0"/>
                        <a:t>  on importance of vaccination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/>
                        <a:t>Active vaccine knowledge</a:t>
                      </a:r>
                      <a:r>
                        <a:rPr lang="en-US" sz="2400" baseline="0" dirty="0" smtClean="0"/>
                        <a:t> assessment and counseling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56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mTika – Mobile phone enabled virtual vaccination registry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3992" y="5418480"/>
            <a:ext cx="2693854" cy="128836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741300"/>
            <a:ext cx="4665320" cy="3677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000" y="1676400"/>
            <a:ext cx="2087839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Down Arrow 9"/>
          <p:cNvSpPr/>
          <p:nvPr/>
        </p:nvSpPr>
        <p:spPr>
          <a:xfrm>
            <a:off x="7391400" y="4572000"/>
            <a:ext cx="381000" cy="6096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5739496"/>
            <a:ext cx="57912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prstClr val="white"/>
                </a:solidFill>
              </a:rPr>
              <a:t>http://tinyurl.com/mtikka-video</a:t>
            </a:r>
          </a:p>
        </p:txBody>
      </p:sp>
    </p:spTree>
    <p:extLst>
      <p:ext uri="{BB962C8B-B14F-4D97-AF65-F5344CB8AC3E}">
        <p14:creationId xmlns:p14="http://schemas.microsoft.com/office/powerpoint/2010/main" val="20561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Overview of mTika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838200"/>
            <a:ext cx="652356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274405" y="1493605"/>
            <a:ext cx="17431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DEMAND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713626" y="4142628"/>
            <a:ext cx="26216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ENGAGEMENT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7107137" y="4246665"/>
            <a:ext cx="225534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</a:rPr>
              <a:t>IMPROVE</a:t>
            </a:r>
          </a:p>
          <a:p>
            <a:pPr algn="ctr"/>
            <a:r>
              <a:rPr lang="en-US" sz="3200" dirty="0" smtClean="0">
                <a:solidFill>
                  <a:prstClr val="white"/>
                </a:solidFill>
              </a:rPr>
              <a:t>WORKFLOW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6096000"/>
            <a:ext cx="20026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REMINDER</a:t>
            </a:r>
            <a:endParaRPr lang="en-US" sz="3200" dirty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6656733" y="1725267"/>
            <a:ext cx="26637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prstClr val="white"/>
                </a:solidFill>
              </a:rPr>
              <a:t>CREATE VALUE</a:t>
            </a: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45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06" r="20842"/>
          <a:stretch/>
        </p:blipFill>
        <p:spPr>
          <a:xfrm>
            <a:off x="5079770" y="195231"/>
            <a:ext cx="3700614" cy="64863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4993" y="1474694"/>
            <a:ext cx="2662804" cy="357134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106" r="20842"/>
          <a:stretch/>
        </p:blipFill>
        <p:spPr>
          <a:xfrm>
            <a:off x="548367" y="195231"/>
            <a:ext cx="3700614" cy="64863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311" y="1474693"/>
            <a:ext cx="2678510" cy="35713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00921" y="2680281"/>
            <a:ext cx="1231900" cy="113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4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Expanded program on immunization (EPI)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467" y="990600"/>
            <a:ext cx="86033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1000" y="5257800"/>
            <a:ext cx="2895600" cy="304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640080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</a:rPr>
              <a:t>Bangladesh EPI 2009 Fact Sheet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5867400"/>
            <a:ext cx="3505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>
                <a:solidFill>
                  <a:prstClr val="white"/>
                </a:solidFill>
              </a:rPr>
              <a:t>Bangladesh EPI 2009 Fact Sheet</a:t>
            </a:r>
            <a:endParaRPr lang="en-US" sz="14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28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7" y="118648"/>
            <a:ext cx="5734844" cy="1143000"/>
          </a:xfrm>
        </p:spPr>
        <p:txBody>
          <a:bodyPr/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97" y="1600200"/>
            <a:ext cx="8229600" cy="4525963"/>
          </a:xfrm>
        </p:spPr>
        <p:txBody>
          <a:bodyPr/>
          <a:lstStyle/>
          <a:p>
            <a:r>
              <a:rPr lang="en-US" dirty="0" smtClean="0"/>
              <a:t>Registration </a:t>
            </a:r>
          </a:p>
          <a:p>
            <a:pPr lvl="1"/>
            <a:r>
              <a:rPr lang="en-US" dirty="0" smtClean="0"/>
              <a:t>Mother</a:t>
            </a:r>
          </a:p>
          <a:p>
            <a:pPr lvl="1"/>
            <a:r>
              <a:rPr lang="en-US" dirty="0" smtClean="0"/>
              <a:t>Child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131" y="1114759"/>
            <a:ext cx="2781041" cy="477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0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1" y="274638"/>
            <a:ext cx="5866841" cy="1143000"/>
          </a:xfrm>
        </p:spPr>
        <p:txBody>
          <a:bodyPr/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31" y="1600200"/>
            <a:ext cx="8229600" cy="4525963"/>
          </a:xfrm>
        </p:spPr>
        <p:txBody>
          <a:bodyPr/>
          <a:lstStyle/>
          <a:p>
            <a:r>
              <a:rPr lang="en-US" dirty="0" smtClean="0"/>
              <a:t>Vaccination Recordkeeping</a:t>
            </a:r>
          </a:p>
          <a:p>
            <a:pPr lvl="1"/>
            <a:r>
              <a:rPr lang="en-US" dirty="0" smtClean="0"/>
              <a:t>Automatic!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312" y="923725"/>
            <a:ext cx="2747076" cy="488750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553184" y="2540242"/>
            <a:ext cx="3338788" cy="103442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43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1" y="274638"/>
            <a:ext cx="5866841" cy="1143000"/>
          </a:xfrm>
        </p:spPr>
        <p:txBody>
          <a:bodyPr/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24" y="1600200"/>
            <a:ext cx="8229600" cy="4525963"/>
          </a:xfrm>
        </p:spPr>
        <p:txBody>
          <a:bodyPr/>
          <a:lstStyle/>
          <a:p>
            <a:r>
              <a:rPr lang="en-US" dirty="0" smtClean="0"/>
              <a:t>Vaccination Recordkeeping</a:t>
            </a:r>
          </a:p>
          <a:p>
            <a:pPr lvl="1"/>
            <a:r>
              <a:rPr lang="en-US" dirty="0" smtClean="0"/>
              <a:t>Automatic!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9360" y="1073710"/>
            <a:ext cx="2752507" cy="489716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631744" y="2540242"/>
            <a:ext cx="3260228" cy="191172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337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56" y="274638"/>
            <a:ext cx="505505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7" y="1600200"/>
            <a:ext cx="8229600" cy="4525963"/>
          </a:xfrm>
        </p:spPr>
        <p:txBody>
          <a:bodyPr/>
          <a:lstStyle/>
          <a:p>
            <a:r>
              <a:rPr lang="en-US" dirty="0" smtClean="0"/>
              <a:t>Session Management</a:t>
            </a:r>
          </a:p>
          <a:p>
            <a:pPr lvl="1"/>
            <a:r>
              <a:rPr lang="en-US" dirty="0" smtClean="0"/>
              <a:t>Who should come today?</a:t>
            </a:r>
          </a:p>
          <a:p>
            <a:pPr lvl="1"/>
            <a:r>
              <a:rPr lang="en-US" dirty="0" smtClean="0"/>
              <a:t>Quick record access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3424" y="1112993"/>
            <a:ext cx="2762655" cy="491522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635011" y="2540242"/>
            <a:ext cx="2016361" cy="30116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56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56" y="274638"/>
            <a:ext cx="505505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7" y="1600200"/>
            <a:ext cx="8229600" cy="4525963"/>
          </a:xfrm>
        </p:spPr>
        <p:txBody>
          <a:bodyPr/>
          <a:lstStyle/>
          <a:p>
            <a:r>
              <a:rPr lang="en-US" dirty="0" smtClean="0"/>
              <a:t>Session Management</a:t>
            </a:r>
          </a:p>
          <a:p>
            <a:pPr lvl="1"/>
            <a:r>
              <a:rPr lang="en-US" dirty="0" smtClean="0"/>
              <a:t>Who should come today?</a:t>
            </a:r>
          </a:p>
          <a:p>
            <a:pPr lvl="1"/>
            <a:r>
              <a:rPr lang="en-US" dirty="0" smtClean="0"/>
              <a:t>Quick record access…</a:t>
            </a:r>
          </a:p>
          <a:p>
            <a:pPr marL="457200" lvl="1" indent="0">
              <a:buNone/>
            </a:pPr>
            <a:r>
              <a:rPr lang="en-US" dirty="0" smtClean="0"/>
              <a:t>	with OPTIONS!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4252" y="995147"/>
            <a:ext cx="2838983" cy="505102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3443525" y="2121233"/>
            <a:ext cx="2553185" cy="140943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443525" y="3168756"/>
            <a:ext cx="2553185" cy="36190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443525" y="3530662"/>
            <a:ext cx="3050728" cy="46301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8446" y="429277"/>
            <a:ext cx="3271821" cy="62790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32" y="274638"/>
            <a:ext cx="5683534" cy="1143000"/>
          </a:xfrm>
        </p:spPr>
        <p:txBody>
          <a:bodyPr/>
          <a:lstStyle/>
          <a:p>
            <a:r>
              <a:rPr lang="en-US" dirty="0" smtClean="0"/>
              <a:t>What does mTika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31" y="1600200"/>
            <a:ext cx="8229600" cy="4525963"/>
          </a:xfrm>
        </p:spPr>
        <p:txBody>
          <a:bodyPr/>
          <a:lstStyle/>
          <a:p>
            <a:r>
              <a:rPr lang="en-US" dirty="0" smtClean="0"/>
              <a:t>Announcements &amp; Reminders</a:t>
            </a:r>
          </a:p>
          <a:p>
            <a:pPr lvl="1"/>
            <a:r>
              <a:rPr lang="en-US" dirty="0" smtClean="0"/>
              <a:t>Announce (by vaccinator)</a:t>
            </a:r>
          </a:p>
          <a:p>
            <a:pPr lvl="1"/>
            <a:r>
              <a:rPr lang="en-US" dirty="0" smtClean="0"/>
              <a:t>Remind (automatic!)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8057" y="931152"/>
            <a:ext cx="2781116" cy="494806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038600" y="2667000"/>
            <a:ext cx="2796078" cy="168021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3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3121" y="173118"/>
            <a:ext cx="48106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prstClr val="black"/>
                </a:solidFill>
              </a:rPr>
              <a:t>Pilot Study Design</a:t>
            </a:r>
            <a:endParaRPr lang="en-US" sz="4800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332" y="842555"/>
            <a:ext cx="874889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="1" u="sng" dirty="0" smtClean="0">
                <a:solidFill>
                  <a:prstClr val="black"/>
                </a:solidFill>
              </a:rPr>
              <a:t>Pre – mTika</a:t>
            </a:r>
          </a:p>
          <a:p>
            <a:endParaRPr lang="en-US" sz="800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200 Mother – Infant Pairs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Continued Use of Paper-Based System 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Record baseline attendance rates at immunization sessions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6 week period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332" y="3704293"/>
            <a:ext cx="874889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900" b="1" u="sng" dirty="0" smtClean="0">
                <a:solidFill>
                  <a:prstClr val="black"/>
                </a:solidFill>
              </a:rPr>
              <a:t>mTika</a:t>
            </a:r>
          </a:p>
          <a:p>
            <a:endParaRPr lang="en-US" sz="800" b="1" dirty="0" smtClean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200 Mother – Infant Pairs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Introduction of Mobile-Based System 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Measure effect of HA mTika use on attendance at immunization sessions</a:t>
            </a:r>
          </a:p>
          <a:p>
            <a:pPr marL="285750" indent="-285750">
              <a:buFontTx/>
              <a:buChar char="-"/>
            </a:pPr>
            <a:r>
              <a:rPr lang="en-US" sz="2800" dirty="0" smtClean="0">
                <a:solidFill>
                  <a:prstClr val="black"/>
                </a:solidFill>
              </a:rPr>
              <a:t>6 week period</a:t>
            </a:r>
            <a:endParaRPr lang="en-US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1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300"/>
            <a:ext cx="9144000" cy="63710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152400"/>
            <a:ext cx="121687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mTika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9669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4011" y="1897273"/>
            <a:ext cx="561982" cy="11202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575" y="1806411"/>
            <a:ext cx="469602" cy="12110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978" y="4168482"/>
            <a:ext cx="561982" cy="11202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8368" y="1897273"/>
            <a:ext cx="561982" cy="11202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4978" y="1806411"/>
            <a:ext cx="469602" cy="1211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85" y="4077620"/>
            <a:ext cx="469602" cy="1211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119" y="4077620"/>
            <a:ext cx="469602" cy="12110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134079" y="2046984"/>
            <a:ext cx="16618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prstClr val="black"/>
                </a:solidFill>
              </a:rPr>
              <a:t>Kuptala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68161" y="4342557"/>
            <a:ext cx="2240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>
                <a:solidFill>
                  <a:prstClr val="black"/>
                </a:solidFill>
              </a:rPr>
              <a:t>Konchibari</a:t>
            </a:r>
            <a:endParaRPr lang="en-US" sz="3600" b="1" dirty="0">
              <a:solidFill>
                <a:prstClr val="black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71" y="1730594"/>
            <a:ext cx="499003" cy="128690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671" y="4001803"/>
            <a:ext cx="499003" cy="1286903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1208100" y="1728972"/>
            <a:ext cx="0" cy="128852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08100" y="4001803"/>
            <a:ext cx="0" cy="128852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15233" y="2009401"/>
            <a:ext cx="758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1 AHI</a:t>
            </a:r>
          </a:p>
          <a:p>
            <a:r>
              <a:rPr lang="en-US" sz="2000" b="1" dirty="0" smtClean="0">
                <a:solidFill>
                  <a:prstClr val="black"/>
                </a:solidFill>
              </a:rPr>
              <a:t>4 HA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15233" y="4280996"/>
            <a:ext cx="7582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black"/>
                </a:solidFill>
              </a:rPr>
              <a:t>1 AHI</a:t>
            </a:r>
          </a:p>
          <a:p>
            <a:r>
              <a:rPr lang="en-US" sz="2000" b="1" dirty="0">
                <a:solidFill>
                  <a:prstClr val="black"/>
                </a:solidFill>
              </a:rPr>
              <a:t>3</a:t>
            </a:r>
            <a:r>
              <a:rPr lang="en-US" sz="2000" b="1" dirty="0" smtClean="0">
                <a:solidFill>
                  <a:prstClr val="black"/>
                </a:solidFill>
              </a:rPr>
              <a:t> HA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1466" y="309060"/>
            <a:ext cx="8228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prstClr val="black"/>
                </a:solidFill>
              </a:rPr>
              <a:t>Implemented with </a:t>
            </a:r>
            <a:r>
              <a:rPr lang="en-US" sz="3600" b="1" dirty="0" err="1" smtClean="0">
                <a:solidFill>
                  <a:prstClr val="black"/>
                </a:solidFill>
              </a:rPr>
              <a:t>GoB</a:t>
            </a:r>
            <a:r>
              <a:rPr lang="en-US" sz="3600" b="1" dirty="0" smtClean="0">
                <a:solidFill>
                  <a:prstClr val="black"/>
                </a:solidFill>
              </a:rPr>
              <a:t> Frontline Workers</a:t>
            </a:r>
            <a:endParaRPr lang="en-US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2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36" y="203548"/>
            <a:ext cx="8561069" cy="85725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mTika improves vaccination COVERAGE &amp; TIMELINESS</a:t>
            </a: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2220278" y="1866519"/>
          <a:ext cx="6057899" cy="1623884"/>
        </p:xfrm>
        <a:graphic>
          <a:graphicData uri="http://schemas.openxmlformats.org/drawingml/2006/table">
            <a:tbl>
              <a:tblPr firstRow="1" firstCol="1" bandRow="1"/>
              <a:tblGrid>
                <a:gridCol w="1271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6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51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1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62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50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44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44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316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Vaccination status by type</a:t>
                      </a:r>
                      <a:endParaRPr lang="en-US" sz="9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Intervention: Rural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Control: Rural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DID and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OR (with 95% CI)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(n=393)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7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Baseline  (n=131)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Endline (n=69)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Difference (95% CI)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Baseline (n=126)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Endline (n=67)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Difference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(95% CI)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Fully vaccinated (BCG + Penta3 + MR)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58.9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76.8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18.8*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(5.7, 31.9)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65.9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55.2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-10.7*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(-25.2, 3.9)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29.5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3.8* (1.5, 9.2)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7734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Vaccination status by type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Intervention: Urban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Control: Urban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42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(n=150)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(n=98)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(n=110)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(n=112)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9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(n=470)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46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Fully vaccinated (BCG + Penta3 + MR)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40.7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57.1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16.5*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(3.9, 29.0)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44.5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33.9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-10.6*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(-23.4, 2.2)</a:t>
                      </a: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27.1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3.0*(1.4, 6.4)</a:t>
                      </a:r>
                      <a:endParaRPr lang="en-US" sz="9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36334" marR="363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06565" y="3461886"/>
            <a:ext cx="24345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Ref: Uddin et al. (2015) Vaccine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4734877" y="2466920"/>
            <a:ext cx="685800" cy="3429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34877" y="3124199"/>
            <a:ext cx="685800" cy="4628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78077" y="3333133"/>
            <a:ext cx="800100" cy="1714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78077" y="2620712"/>
            <a:ext cx="800100" cy="2321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0036" y="1964723"/>
            <a:ext cx="2000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Coverage (in %) among infants over 298 days in intervention and control areas with difference-in-difference (DID) and logistic model </a:t>
            </a:r>
            <a:r>
              <a:rPr lang="en-US" sz="1200">
                <a:solidFill>
                  <a:prstClr val="black"/>
                </a:solidFill>
              </a:rPr>
              <a:t>odds ratio</a:t>
            </a:r>
            <a:endParaRPr lang="en-US" sz="1200" dirty="0">
              <a:solidFill>
                <a:prstClr val="black"/>
              </a:solidFill>
            </a:endParaRPr>
          </a:p>
        </p:txBody>
      </p:sp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878127"/>
              </p:ext>
            </p:extLst>
          </p:nvPr>
        </p:nvGraphicFramePr>
        <p:xfrm>
          <a:off x="685800" y="4090804"/>
          <a:ext cx="5105400" cy="2031235"/>
        </p:xfrm>
        <a:graphic>
          <a:graphicData uri="http://schemas.openxmlformats.org/drawingml/2006/table">
            <a:tbl>
              <a:tblPr firstRow="1" firstCol="1" bandRow="1"/>
              <a:tblGrid>
                <a:gridCol w="102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3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3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4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4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1359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Vaccination status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Mother’s recall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Vaccination card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Control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Intervention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Intervention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614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Fully vaccinated by 3 months of age (BCG + </a:t>
                      </a:r>
                      <a:r>
                        <a:rPr lang="en-US" sz="105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Penta3 </a:t>
                      </a: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+ </a:t>
                      </a:r>
                      <a:r>
                        <a:rPr lang="en-US" sz="105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OPV3)</a:t>
                      </a:r>
                      <a:endParaRPr lang="en-US" sz="105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1435" marR="514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6.8%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22%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5.1%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25.4%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768703" y="4782814"/>
            <a:ext cx="2218847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Vaccination coverage (in %) among infants by 3 months of age in intervention and control areas, by mother’s recall or vaccination card data.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" y="6291601"/>
            <a:ext cx="312039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Ref: Vasudevan et al. (2016) under review</a:t>
            </a:r>
          </a:p>
        </p:txBody>
      </p:sp>
    </p:spTree>
    <p:extLst>
      <p:ext uri="{BB962C8B-B14F-4D97-AF65-F5344CB8AC3E}">
        <p14:creationId xmlns:p14="http://schemas.microsoft.com/office/powerpoint/2010/main" val="72978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COVERAGE IS HIGH, BUT</a:t>
            </a:r>
            <a:r>
              <a:rPr lang="is-IS" dirty="0" smtClean="0">
                <a:solidFill>
                  <a:srgbClr val="FFFF00"/>
                </a:solidFill>
              </a:rPr>
              <a:t>…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 Most children coming to the vaccination camps are not receiving vaccinations on time.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>
                <a:solidFill>
                  <a:schemeClr val="bg1"/>
                </a:solidFill>
              </a:rPr>
              <a:t>Akmatov</a:t>
            </a:r>
            <a:r>
              <a:rPr lang="en-US" dirty="0">
                <a:solidFill>
                  <a:schemeClr val="bg1"/>
                </a:solidFill>
              </a:rPr>
              <a:t>, M. K., &amp; </a:t>
            </a:r>
            <a:r>
              <a:rPr lang="en-US" dirty="0" err="1">
                <a:solidFill>
                  <a:schemeClr val="bg1"/>
                </a:solidFill>
              </a:rPr>
              <a:t>Mikolajczyk</a:t>
            </a:r>
            <a:r>
              <a:rPr lang="en-US" dirty="0">
                <a:solidFill>
                  <a:schemeClr val="bg1"/>
                </a:solidFill>
              </a:rPr>
              <a:t>, R. T. (2011). Timeliness of childhood vaccinations in 31 low and middle-income countries. </a:t>
            </a:r>
            <a:r>
              <a:rPr lang="en-US" i="1" dirty="0">
                <a:solidFill>
                  <a:schemeClr val="bg1"/>
                </a:solidFill>
              </a:rPr>
              <a:t>Journal of Epidemiology and Community Health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</a:rPr>
              <a:t>5</a:t>
            </a:r>
            <a:r>
              <a:rPr lang="en-US" dirty="0">
                <a:solidFill>
                  <a:schemeClr val="bg1"/>
                </a:solidFill>
              </a:rPr>
              <a:t>. doi:10.1136/jech.2010.124651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>
                <a:solidFill>
                  <a:schemeClr val="bg1"/>
                </a:solidFill>
              </a:rPr>
              <a:t>Clark, A., &amp; Sanderson, C. (2009). </a:t>
            </a:r>
            <a:r>
              <a:rPr lang="en-US" dirty="0" err="1">
                <a:solidFill>
                  <a:schemeClr val="bg1"/>
                </a:solidFill>
              </a:rPr>
              <a:t>Timimg</a:t>
            </a:r>
            <a:r>
              <a:rPr lang="en-US" dirty="0">
                <a:solidFill>
                  <a:schemeClr val="bg1"/>
                </a:solidFill>
              </a:rPr>
              <a:t> of children’s vaccinations in 45 low-income and middle-income countries: an analysis of survey data. </a:t>
            </a:r>
            <a:r>
              <a:rPr lang="en-US" i="1" dirty="0">
                <a:solidFill>
                  <a:schemeClr val="bg1"/>
                </a:solidFill>
              </a:rPr>
              <a:t>The Lancet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i="1" dirty="0">
                <a:solidFill>
                  <a:schemeClr val="bg1"/>
                </a:solidFill>
              </a:rPr>
              <a:t>373</a:t>
            </a:r>
            <a:r>
              <a:rPr lang="en-US" dirty="0">
                <a:solidFill>
                  <a:schemeClr val="bg1"/>
                </a:solidFill>
              </a:rPr>
              <a:t>, 1543 – 1549.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37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588" y="274638"/>
            <a:ext cx="904841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mTika improves vaccination COVERAGE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1905000"/>
          <a:ext cx="8077199" cy="2165179"/>
        </p:xfrm>
        <a:graphic>
          <a:graphicData uri="http://schemas.openxmlformats.org/drawingml/2006/table">
            <a:tbl>
              <a:tblPr firstRow="1" firstCol="1" bandRow="1"/>
              <a:tblGrid>
                <a:gridCol w="16948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2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8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82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3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93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9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7556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Vaccination status by type</a:t>
                      </a:r>
                      <a:endParaRPr lang="en-US" sz="120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Intervention: Rural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Control: Rural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DID and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OR (with 95% CI)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(n=393)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7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Baseline  (n=131)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Endline (n=69)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Difference (95% CI)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Baseline (n=126)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Endline (n=67)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Difference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(95% CI)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5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Fully vaccinated (BCG + Penta3 + MR)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58.9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76.8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18.8*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(5.7, 31.9)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65.9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55.2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-10.7*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(-25.2, 3.9)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29.5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3.8* (1.5, 9.2)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618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Vaccination status by type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Intervention: Urban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Control: Urban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(n=150)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(n=98)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(n=110)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(n=112)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(n=470)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5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Fully vaccinated (BCG + Penta3 + MR)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40.7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57.1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16.5*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(3.9, 29.0)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44.5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33.9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-10.6*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(-23.4, 2.2)</a:t>
                      </a: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27.1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Mincho"/>
                          <a:cs typeface="Arial" panose="020B0604020202020204" pitchFamily="34" charset="0"/>
                        </a:rPr>
                        <a:t>3.0*(1.4, 6.4)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MS Mincho"/>
                        <a:cs typeface="Arial" panose="020B0604020202020204" pitchFamily="34" charset="0"/>
                      </a:endParaRPr>
                    </a:p>
                  </a:txBody>
                  <a:tcPr marL="48445" marR="484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64008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Ref: Uddin et al. (2015) Vaccine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0" y="2743200"/>
            <a:ext cx="914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0" y="3657600"/>
            <a:ext cx="914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67600" y="3886200"/>
            <a:ext cx="10668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67600" y="2948254"/>
            <a:ext cx="1066800" cy="2521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82600" y="4351362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Vaccination coverage </a:t>
            </a:r>
            <a:r>
              <a:rPr lang="en-US" dirty="0">
                <a:solidFill>
                  <a:prstClr val="black"/>
                </a:solidFill>
              </a:rPr>
              <a:t>(in %) among infants over 298 days in intervention and control areas with difference-in-difference (DID) and logistic model odds ratio (OR)  </a:t>
            </a:r>
          </a:p>
        </p:txBody>
      </p:sp>
    </p:spTree>
    <p:extLst>
      <p:ext uri="{BB962C8B-B14F-4D97-AF65-F5344CB8AC3E}">
        <p14:creationId xmlns:p14="http://schemas.microsoft.com/office/powerpoint/2010/main" val="137265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mTikka improves TIMELY vaccination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1295400" y="1981200"/>
          <a:ext cx="5953125" cy="2099310"/>
        </p:xfrm>
        <a:graphic>
          <a:graphicData uri="http://schemas.openxmlformats.org/drawingml/2006/table">
            <a:tbl>
              <a:tblPr firstRow="1" firstCol="1" bandRow="1"/>
              <a:tblGrid>
                <a:gridCol w="11988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0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02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6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6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3875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Vaccination status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Mother’s recall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Vaccination card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Control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Intervention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Control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Intervention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 = 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Fully vaccinated by 3 months of age (BCG +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Penta3 </a:t>
                      </a:r>
                      <a:r>
                        <a:rPr lang="en-US" sz="12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+ </a:t>
                      </a:r>
                      <a:r>
                        <a:rPr lang="en-US" sz="12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OPV3)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6.8%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5.1%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8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25.4%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1295400" y="4267200"/>
            <a:ext cx="601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Vaccination coverage (in %) among infants </a:t>
            </a:r>
            <a:r>
              <a:rPr lang="en-US" dirty="0" smtClean="0">
                <a:solidFill>
                  <a:prstClr val="black"/>
                </a:solidFill>
              </a:rPr>
              <a:t>by 3 months of age </a:t>
            </a:r>
            <a:r>
              <a:rPr lang="en-US" dirty="0">
                <a:solidFill>
                  <a:prstClr val="black"/>
                </a:solidFill>
              </a:rPr>
              <a:t>in intervention and control </a:t>
            </a:r>
            <a:r>
              <a:rPr lang="en-US" dirty="0" smtClean="0">
                <a:solidFill>
                  <a:prstClr val="black"/>
                </a:solidFill>
              </a:rPr>
              <a:t>areas, by mother’s recall or vaccination card data.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Ref: Vasudevan et al. (2015) Manuscript in preparation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97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 paradigm shift is needed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Begin with “technologic agnosticism”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Identify constraints, then look for opportunities (include technology, where appropriate)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Focus on the “System” – that includes the provider, the client and the health ecosystem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Understand that (behavior) change is NOT EASY, requiring in depth formative research and careful evaluation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152400" y="6477001"/>
            <a:ext cx="1619250" cy="304800"/>
            <a:chOff x="-1" y="0"/>
            <a:chExt cx="8696326" cy="1381125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2049331" cy="137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0"/>
              <a:ext cx="6715125" cy="1381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3400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Scale-up Strategy &amp; Moving Forward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371600"/>
            <a:ext cx="5638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Local coding and ownership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Local technologies employed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Government as a formal partner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Engagement of frontline health workers in design &amp; implementation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Transition to scalable technology base, compatible with National MIS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MoHFW</a:t>
            </a:r>
            <a:r>
              <a:rPr lang="en-US" dirty="0" smtClean="0">
                <a:solidFill>
                  <a:schemeClr val="bg1"/>
                </a:solidFill>
              </a:rPr>
              <a:t> adoption and national scale planned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3429000"/>
            <a:ext cx="2438400" cy="2438400"/>
          </a:xfrm>
          <a:prstGeom prst="rect">
            <a:avLst/>
          </a:prstGeom>
        </p:spPr>
      </p:pic>
      <p:pic>
        <p:nvPicPr>
          <p:cNvPr id="10" name="Picture 2" descr="C:\Users\Lavanya V\Desktop\defaul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219200"/>
            <a:ext cx="2438400" cy="213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724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385" y="857250"/>
            <a:ext cx="7390787" cy="519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100_158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0862" y="48604"/>
            <a:ext cx="2960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THANK YOU.</a:t>
            </a:r>
            <a:endParaRPr lang="en-US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6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9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Formative research overview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Analysis of timely vaccination coverage in </a:t>
            </a:r>
            <a:r>
              <a:rPr lang="en-US" dirty="0" err="1" smtClean="0">
                <a:solidFill>
                  <a:schemeClr val="bg1"/>
                </a:solidFill>
              </a:rPr>
              <a:t>Gaibandha</a:t>
            </a:r>
            <a:r>
              <a:rPr lang="en-US" dirty="0" smtClean="0">
                <a:solidFill>
                  <a:schemeClr val="bg1"/>
                </a:solidFill>
              </a:rPr>
              <a:t> district, Bangladesh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Workflow mapping in 6 EPI clinics and interviews with HAs in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Gaibandha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Sylhet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Collection of current recordkeeping mechanisms including scans of vaccination ledgers.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76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FF00"/>
                </a:solidFill>
              </a:rPr>
              <a:t>JiVitA</a:t>
            </a:r>
            <a:r>
              <a:rPr lang="en-US" dirty="0" smtClean="0">
                <a:solidFill>
                  <a:srgbClr val="FFFF00"/>
                </a:solidFill>
              </a:rPr>
              <a:t> study in </a:t>
            </a:r>
            <a:r>
              <a:rPr lang="en-US" dirty="0" err="1" smtClean="0">
                <a:solidFill>
                  <a:srgbClr val="FFFF00"/>
                </a:solidFill>
              </a:rPr>
              <a:t>Gaibandha</a:t>
            </a:r>
            <a:r>
              <a:rPr lang="en-US" dirty="0" smtClean="0">
                <a:solidFill>
                  <a:srgbClr val="FFFF00"/>
                </a:solidFill>
              </a:rPr>
              <a:t>, Bangladesh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6334125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0" y="611933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prstClr val="white"/>
                </a:solidFill>
              </a:rPr>
              <a:t>Labrique</a:t>
            </a:r>
            <a:r>
              <a:rPr lang="en-US" sz="1400" dirty="0">
                <a:solidFill>
                  <a:prstClr val="white"/>
                </a:solidFill>
              </a:rPr>
              <a:t>, A. B., </a:t>
            </a:r>
            <a:r>
              <a:rPr lang="en-US" sz="1400" dirty="0" smtClean="0">
                <a:solidFill>
                  <a:prstClr val="white"/>
                </a:solidFill>
              </a:rPr>
              <a:t>et al (2011</a:t>
            </a:r>
            <a:r>
              <a:rPr lang="en-US" sz="1400" dirty="0">
                <a:solidFill>
                  <a:prstClr val="white"/>
                </a:solidFill>
              </a:rPr>
              <a:t>). A cluster-randomized, placebo-controlled, maternal vitamin A or beta-carotene supplementation trial in Bangladesh: design and methods. Trials, 12, 102. doi:10.1186/1745-6215-12-102</a:t>
            </a:r>
          </a:p>
        </p:txBody>
      </p:sp>
    </p:spTree>
    <p:extLst>
      <p:ext uri="{BB962C8B-B14F-4D97-AF65-F5344CB8AC3E}">
        <p14:creationId xmlns:p14="http://schemas.microsoft.com/office/powerpoint/2010/main" val="204389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Selection criteria for infants included in analysis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Live born infants in the </a:t>
            </a:r>
            <a:r>
              <a:rPr lang="en-US" dirty="0" err="1" smtClean="0">
                <a:solidFill>
                  <a:schemeClr val="bg1"/>
                </a:solidFill>
              </a:rPr>
              <a:t>JiVitA</a:t>
            </a:r>
            <a:r>
              <a:rPr lang="en-US" dirty="0" smtClean="0">
                <a:solidFill>
                  <a:schemeClr val="bg1"/>
                </a:solidFill>
              </a:rPr>
              <a:t> cohort between 2001-2007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Followed till the first postpartum interview at 3 months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Vaccination information available from first postpartum interview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6485467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err="1" smtClean="0">
                <a:solidFill>
                  <a:prstClr val="white"/>
                </a:solidFill>
              </a:rPr>
              <a:t>Vasudevan</a:t>
            </a:r>
            <a:r>
              <a:rPr lang="en-US" sz="1600" i="1" dirty="0" smtClean="0">
                <a:solidFill>
                  <a:prstClr val="white"/>
                </a:solidFill>
              </a:rPr>
              <a:t> et al. , manuscript in review</a:t>
            </a:r>
            <a:endParaRPr lang="en-US" sz="16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29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Only 19% of infants receive timely vaccination by 3 months of age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Out of 18,967 infants with vaccination cards at the first postpartum interview, only 3,959 infants (19%) had received all due vaccinations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6485467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err="1" smtClean="0">
                <a:solidFill>
                  <a:prstClr val="white"/>
                </a:solidFill>
              </a:rPr>
              <a:t>Vasudevan</a:t>
            </a:r>
            <a:r>
              <a:rPr lang="en-US" sz="1600" i="1" dirty="0" smtClean="0">
                <a:solidFill>
                  <a:prstClr val="white"/>
                </a:solidFill>
              </a:rPr>
              <a:t> et al. , Vaccine 2015</a:t>
            </a:r>
            <a:endParaRPr lang="en-US" sz="1600" i="1" dirty="0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905000"/>
            <a:ext cx="6400800" cy="1932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72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Maternal characteristics associated with timely vaccination of infant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5181600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prstClr val="black"/>
                </a:solidFill>
              </a:rPr>
              <a:t>L. Vasudevan et al. , manuscript in preparation</a:t>
            </a:r>
            <a:endParaRPr lang="en-US" sz="1600" i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00" y="6485467"/>
            <a:ext cx="518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err="1" smtClean="0">
                <a:solidFill>
                  <a:prstClr val="white"/>
                </a:solidFill>
              </a:rPr>
              <a:t>Vasudevan</a:t>
            </a:r>
            <a:r>
              <a:rPr lang="en-US" sz="1600" i="1" dirty="0" smtClean="0">
                <a:solidFill>
                  <a:prstClr val="white"/>
                </a:solidFill>
              </a:rPr>
              <a:t> et al. , Vaccine 2015</a:t>
            </a:r>
            <a:endParaRPr lang="en-US" sz="1600" i="1" dirty="0">
              <a:solidFill>
                <a:prstClr val="white"/>
              </a:solidFill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987" y="1877219"/>
            <a:ext cx="7820025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838200" y="3276600"/>
            <a:ext cx="7543800" cy="6096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38200" y="5164667"/>
            <a:ext cx="7543800" cy="24553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" y="4267200"/>
            <a:ext cx="7543800" cy="16933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5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Summary of results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80% of young infants remain susceptible to vaccine-preventable diseases during the early months of life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Benefits of antenatal care extend beyond pregnancy to impact infant health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Need to identify and counsel families where infants may be at risk for non-vaccination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64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8953</TotalTime>
  <Words>1313</Words>
  <Application>Microsoft Office PowerPoint</Application>
  <PresentationFormat>On-screen Show (4:3)</PresentationFormat>
  <Paragraphs>287</Paragraphs>
  <Slides>35</Slides>
  <Notes>9</Notes>
  <HiddenSlides>4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MS Mincho</vt:lpstr>
      <vt:lpstr>Arial</vt:lpstr>
      <vt:lpstr>Calibri</vt:lpstr>
      <vt:lpstr>Calibri Light</vt:lpstr>
      <vt:lpstr>Office Theme</vt:lpstr>
      <vt:lpstr>1_Office Theme</vt:lpstr>
      <vt:lpstr>2_Office Theme</vt:lpstr>
      <vt:lpstr>3_Office Theme</vt:lpstr>
      <vt:lpstr>MTIKA:  DESIGN, DEVELOPMENT &amp; TESTING OF A DIGITAL VACCINE SUPPORT TOOL</vt:lpstr>
      <vt:lpstr>Expanded program on immunization (EPI)</vt:lpstr>
      <vt:lpstr>COVERAGE IS HIGH, BUT…</vt:lpstr>
      <vt:lpstr>Formative research overview</vt:lpstr>
      <vt:lpstr>JiVitA study in Gaibandha, Bangladesh</vt:lpstr>
      <vt:lpstr>Selection criteria for infants included in analysis</vt:lpstr>
      <vt:lpstr>Only 19% of infants receive timely vaccination by 3 months of age</vt:lpstr>
      <vt:lpstr>Maternal characteristics associated with timely vaccination of infant</vt:lpstr>
      <vt:lpstr>Summary of results</vt:lpstr>
      <vt:lpstr>Formative research overview</vt:lpstr>
      <vt:lpstr>Formative research findings</vt:lpstr>
      <vt:lpstr>Formative research findings</vt:lpstr>
      <vt:lpstr>PowerPoint Presentation</vt:lpstr>
      <vt:lpstr>Formative research findings</vt:lpstr>
      <vt:lpstr>Formative research findings</vt:lpstr>
      <vt:lpstr>Translating formative research into system design</vt:lpstr>
      <vt:lpstr>mTika – Mobile phone enabled virtual vaccination registry</vt:lpstr>
      <vt:lpstr>Overview of mTika</vt:lpstr>
      <vt:lpstr>PowerPoint Presentation</vt:lpstr>
      <vt:lpstr>What does mTika do?</vt:lpstr>
      <vt:lpstr>What does mTika do?</vt:lpstr>
      <vt:lpstr>What does mTika do?</vt:lpstr>
      <vt:lpstr>What does mTika do?</vt:lpstr>
      <vt:lpstr>What does mTika do?</vt:lpstr>
      <vt:lpstr>What does mTika do?</vt:lpstr>
      <vt:lpstr>PowerPoint Presentation</vt:lpstr>
      <vt:lpstr>PowerPoint Presentation</vt:lpstr>
      <vt:lpstr>PowerPoint Presentation</vt:lpstr>
      <vt:lpstr>mTika improves vaccination COVERAGE &amp; TIMELINESS</vt:lpstr>
      <vt:lpstr>mTika improves vaccination COVERAGE</vt:lpstr>
      <vt:lpstr>mTikka improves TIMELY vaccination</vt:lpstr>
      <vt:lpstr>A paradigm shift is needed</vt:lpstr>
      <vt:lpstr>Scale-up Strategy &amp; Moving Forward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Lavanya Vasudevan, Ph.D.</dc:creator>
  <cp:keywords/>
  <dc:description/>
  <cp:lastModifiedBy>Goetsch, Brittany</cp:lastModifiedBy>
  <cp:revision>38</cp:revision>
  <dcterms:created xsi:type="dcterms:W3CDTF">2006-08-16T00:00:00Z</dcterms:created>
  <dcterms:modified xsi:type="dcterms:W3CDTF">2017-03-24T14:39:39Z</dcterms:modified>
  <cp:category/>
</cp:coreProperties>
</file>