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9" r:id="rId3"/>
  </p:sldMasterIdLst>
  <p:notesMasterIdLst>
    <p:notesMasterId r:id="rId10"/>
  </p:notesMasterIdLst>
  <p:sldIdLst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7077075" cy="90281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6989" autoAdjust="0"/>
  </p:normalViewPr>
  <p:slideViewPr>
    <p:cSldViewPr snapToGrid="0">
      <p:cViewPr varScale="1">
        <p:scale>
          <a:sx n="72" d="100"/>
          <a:sy n="72" d="100"/>
        </p:scale>
        <p:origin x="4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52973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52973"/>
          </a:xfrm>
          <a:prstGeom prst="rect">
            <a:avLst/>
          </a:prstGeom>
        </p:spPr>
        <p:txBody>
          <a:bodyPr vert="horz" lIns="93973" tIns="46986" rIns="93973" bIns="46986" rtlCol="0"/>
          <a:lstStyle>
            <a:lvl1pPr algn="r">
              <a:defRPr sz="1200"/>
            </a:lvl1pPr>
          </a:lstStyle>
          <a:p>
            <a:fld id="{3FE2EDA0-7707-4A0C-892B-B073CDF9E503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28675" y="1128713"/>
            <a:ext cx="5419725" cy="3048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73" tIns="46986" rIns="93973" bIns="4698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344780"/>
            <a:ext cx="5661660" cy="3554819"/>
          </a:xfrm>
          <a:prstGeom prst="rect">
            <a:avLst/>
          </a:prstGeom>
        </p:spPr>
        <p:txBody>
          <a:bodyPr vert="horz" lIns="93973" tIns="46986" rIns="93973" bIns="4698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575141"/>
            <a:ext cx="3066733" cy="452972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575141"/>
            <a:ext cx="3066733" cy="452972"/>
          </a:xfrm>
          <a:prstGeom prst="rect">
            <a:avLst/>
          </a:prstGeom>
        </p:spPr>
        <p:txBody>
          <a:bodyPr vert="horz" lIns="93973" tIns="46986" rIns="93973" bIns="46986" rtlCol="0" anchor="b"/>
          <a:lstStyle>
            <a:lvl1pPr algn="r">
              <a:defRPr sz="1200"/>
            </a:lvl1pPr>
          </a:lstStyle>
          <a:p>
            <a:fld id="{DC93DDD6-7098-4EFF-B244-ADBF582043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798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94476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349991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5288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412042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53782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26429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094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41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76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 userDrawn="1"/>
        </p:nvSpPr>
        <p:spPr>
          <a:xfrm>
            <a:off x="0" y="0"/>
            <a:ext cx="12192000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latin typeface="Futura Lt BT" panose="020B0402020204020303" pitchFamily="34" charset="0"/>
            </a:endParaRPr>
          </a:p>
        </p:txBody>
      </p:sp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41538" y="323658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0"/>
          </p:nvPr>
        </p:nvSpPr>
        <p:spPr>
          <a:xfrm>
            <a:off x="831273" y="2384657"/>
            <a:ext cx="10067636" cy="2286000"/>
          </a:xfrm>
          <a:prstGeom prst="rect">
            <a:avLst/>
          </a:prstGeom>
        </p:spPr>
        <p:txBody>
          <a:bodyPr/>
          <a:lstStyle>
            <a:lvl1pPr>
              <a:defRPr sz="2471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>
              <a:defRPr sz="2118">
                <a:solidFill>
                  <a:schemeClr val="tx1"/>
                </a:solidFill>
                <a:latin typeface="Futura LT Pro Book" panose="020B0502020204020303" pitchFamily="34" charset="0"/>
              </a:defRPr>
            </a:lvl2pPr>
            <a:lvl3pPr>
              <a:defRPr sz="1765">
                <a:solidFill>
                  <a:schemeClr val="tx1"/>
                </a:solidFill>
                <a:latin typeface="Futura LT Pro Book" panose="020B0502020204020303" pitchFamily="34" charset="0"/>
              </a:defRPr>
            </a:lvl3pPr>
            <a:lvl4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4pPr>
            <a:lvl5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00134" y="917127"/>
            <a:ext cx="8035636" cy="941294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5130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2192000" cy="104926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9" name="object 5"/>
          <p:cNvSpPr/>
          <p:nvPr userDrawn="1"/>
        </p:nvSpPr>
        <p:spPr>
          <a:xfrm>
            <a:off x="0" y="1008530"/>
            <a:ext cx="12192000" cy="4802166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1" name="object 8"/>
          <p:cNvSpPr txBox="1"/>
          <p:nvPr userDrawn="1"/>
        </p:nvSpPr>
        <p:spPr>
          <a:xfrm>
            <a:off x="1108364" y="335206"/>
            <a:ext cx="9070879" cy="3654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5731"/>
              </a:lnSpc>
            </a:pPr>
            <a:r>
              <a:rPr lang="en-US" sz="5030" b="1" spc="-234" dirty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Headline goes here</a:t>
            </a:r>
          </a:p>
          <a:p>
            <a:pPr marL="11206">
              <a:lnSpc>
                <a:spcPts val="5731"/>
              </a:lnSpc>
            </a:pPr>
            <a:r>
              <a:rPr lang="en-US" sz="5030" b="1" spc="-234" dirty="0">
                <a:solidFill>
                  <a:prstClr val="white"/>
                </a:solidFill>
                <a:latin typeface="Century Gothic" panose="020B0502020202020204" pitchFamily="34" charset="0"/>
                <a:cs typeface="Gill Sans MT"/>
              </a:rPr>
              <a:t>Headline goes here</a:t>
            </a:r>
          </a:p>
          <a:p>
            <a:pPr marL="11206">
              <a:lnSpc>
                <a:spcPts val="5731"/>
              </a:lnSpc>
              <a:defRPr/>
            </a:pPr>
            <a:r>
              <a:rPr lang="en-US" sz="5030" b="1" spc="-234" dirty="0">
                <a:solidFill>
                  <a:srgbClr val="1E1860"/>
                </a:solidFill>
                <a:latin typeface="Century Gothic" panose="020B0502020202020204" pitchFamily="34" charset="0"/>
                <a:cs typeface="Gill Sans MT"/>
              </a:rPr>
              <a:t>Headline goes here</a:t>
            </a:r>
            <a:endParaRPr lang="en-US" sz="5030" dirty="0">
              <a:solidFill>
                <a:srgbClr val="1E1860"/>
              </a:solidFill>
              <a:latin typeface="Century Gothic" panose="020B0502020202020204" pitchFamily="34" charset="0"/>
              <a:cs typeface="Gill Sans MT"/>
            </a:endParaRPr>
          </a:p>
          <a:p>
            <a:pPr marL="11206">
              <a:lnSpc>
                <a:spcPts val="5731"/>
              </a:lnSpc>
            </a:pPr>
            <a:endParaRPr lang="en-US" sz="5030" dirty="0">
              <a:solidFill>
                <a:prstClr val="white"/>
              </a:solidFill>
              <a:latin typeface="Futura Lt BT" panose="020B0402020204020303" pitchFamily="34" charset="0"/>
              <a:cs typeface="Gill Sans MT"/>
            </a:endParaRPr>
          </a:p>
          <a:p>
            <a:pPr marL="11206">
              <a:lnSpc>
                <a:spcPts val="5731"/>
              </a:lnSpc>
            </a:pPr>
            <a:endParaRPr sz="5030" dirty="0">
              <a:solidFill>
                <a:srgbClr val="1E185F"/>
              </a:solidFill>
              <a:latin typeface="Futura Lt BT" panose="020B0402020204020303" pitchFamily="34" charset="0"/>
              <a:cs typeface="Gill Sans MT"/>
            </a:endParaRPr>
          </a:p>
        </p:txBody>
      </p:sp>
      <p:sp>
        <p:nvSpPr>
          <p:cNvPr id="12" name="object 9"/>
          <p:cNvSpPr txBox="1"/>
          <p:nvPr userDrawn="1"/>
        </p:nvSpPr>
        <p:spPr>
          <a:xfrm>
            <a:off x="5449454" y="4034117"/>
            <a:ext cx="5446376" cy="143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1985"/>
              </a:lnSpc>
            </a:pPr>
            <a:r>
              <a:rPr sz="1412" dirty="0">
                <a:solidFill>
                  <a:srgbClr val="1E1860"/>
                </a:solidFill>
                <a:latin typeface="Futura LT Pro Book"/>
                <a:cs typeface="Futura LT Pro Book"/>
              </a:rPr>
              <a:t>Author Name and Degree Here</a:t>
            </a:r>
          </a:p>
          <a:p>
            <a:pPr marL="11206">
              <a:lnSpc>
                <a:spcPts val="1985"/>
              </a:lnSpc>
            </a:pPr>
            <a:r>
              <a:rPr sz="1412" b="1" dirty="0">
                <a:solidFill>
                  <a:srgbClr val="1E1860"/>
                </a:solidFill>
                <a:latin typeface="Futura LT Pro Book"/>
                <a:cs typeface="Futura LT Pro Book"/>
              </a:rPr>
              <a:t>MEASURE Evaluation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1206"/>
            <a:r>
              <a:rPr sz="1412" dirty="0">
                <a:solidFill>
                  <a:srgbClr val="1E1860"/>
                </a:solidFill>
                <a:latin typeface="Futura LT Pro Book"/>
                <a:cs typeface="Futura LT Pro Book"/>
              </a:rPr>
              <a:t>Your organization here</a:t>
            </a:r>
          </a:p>
          <a:p>
            <a:pPr>
              <a:spcBef>
                <a:spcPts val="40"/>
              </a:spcBef>
            </a:pPr>
            <a:endParaRPr sz="1412" dirty="0">
              <a:solidFill>
                <a:srgbClr val="1E1860"/>
              </a:solidFill>
              <a:latin typeface="Times New Roman"/>
              <a:cs typeface="Times New Roman"/>
            </a:endParaRPr>
          </a:p>
          <a:p>
            <a:pPr marL="11206">
              <a:lnSpc>
                <a:spcPts val="1941"/>
              </a:lnSpc>
            </a:pPr>
            <a:r>
              <a:rPr lang="en-US" sz="1412" dirty="0">
                <a:solidFill>
                  <a:srgbClr val="1E1860"/>
                </a:solidFill>
                <a:latin typeface="Futura LT Pro Book"/>
                <a:cs typeface="Futura LT Pro Book"/>
              </a:rPr>
              <a:t>Date for presentation if necessary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1206">
              <a:lnSpc>
                <a:spcPts val="1941"/>
              </a:lnSpc>
            </a:pPr>
            <a:r>
              <a:rPr lang="en-US" sz="1412" b="1" dirty="0">
                <a:solidFill>
                  <a:srgbClr val="1E1860"/>
                </a:solidFill>
                <a:latin typeface="Futura LT Pro Book"/>
                <a:cs typeface="Futura LT Pro Book"/>
              </a:rPr>
              <a:t>Name of meeting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</p:txBody>
      </p:sp>
      <p:sp>
        <p:nvSpPr>
          <p:cNvPr id="13" name="Rectangle 1"/>
          <p:cNvSpPr>
            <a:spLocks noChangeArrowheads="1"/>
          </p:cNvSpPr>
          <p:nvPr userDrawn="1"/>
        </p:nvSpPr>
        <p:spPr bwMode="auto">
          <a:xfrm>
            <a:off x="-3205703" y="6458243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809423" y="6096731"/>
            <a:ext cx="2412817" cy="626839"/>
            <a:chOff x="7500479" y="6873004"/>
            <a:chExt cx="1990574" cy="71041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7" y="5896597"/>
            <a:ext cx="1544696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77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 userDrawn="1"/>
        </p:nvSpPr>
        <p:spPr>
          <a:xfrm>
            <a:off x="0" y="0"/>
            <a:ext cx="12192000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41538" y="323658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0"/>
          </p:nvPr>
        </p:nvSpPr>
        <p:spPr>
          <a:xfrm>
            <a:off x="831273" y="2384657"/>
            <a:ext cx="10067636" cy="2286000"/>
          </a:xfrm>
          <a:prstGeom prst="rect">
            <a:avLst/>
          </a:prstGeom>
        </p:spPr>
        <p:txBody>
          <a:bodyPr/>
          <a:lstStyle>
            <a:lvl1pPr>
              <a:defRPr sz="2471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>
              <a:defRPr sz="2118">
                <a:solidFill>
                  <a:schemeClr val="tx1"/>
                </a:solidFill>
                <a:latin typeface="Futura LT Pro Book" panose="020B0502020204020303" pitchFamily="34" charset="0"/>
              </a:defRPr>
            </a:lvl2pPr>
            <a:lvl3pPr>
              <a:defRPr sz="1765">
                <a:solidFill>
                  <a:schemeClr val="tx1"/>
                </a:solidFill>
                <a:latin typeface="Futura LT Pro Book" panose="020B0502020204020303" pitchFamily="34" charset="0"/>
              </a:defRPr>
            </a:lvl3pPr>
            <a:lvl4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4pPr>
            <a:lvl5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00134" y="917127"/>
            <a:ext cx="8035636" cy="941294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0390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4634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25883" y="403412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25884" y="905576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25883" y="2487706"/>
            <a:ext cx="8220364" cy="2521324"/>
          </a:xfrm>
          <a:prstGeom prst="rect">
            <a:avLst/>
          </a:prstGeom>
        </p:spPr>
        <p:txBody>
          <a:bodyPr/>
          <a:lstStyle>
            <a:lvl1pPr>
              <a:defRPr sz="2471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 marL="706008" indent="-302575">
              <a:buFont typeface="Arial" panose="020B0604020202020204" pitchFamily="34" charset="0"/>
              <a:buChar char="•"/>
              <a:defRPr sz="2118" baseline="0">
                <a:latin typeface="Futura LT Pro Book" panose="020B0502020204020303" pitchFamily="34" charset="0"/>
              </a:defRPr>
            </a:lvl2pPr>
            <a:lvl3pPr marL="1059012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</a:lstStyle>
          <a:p>
            <a:pPr lvl="0"/>
            <a:r>
              <a:rPr lang="en-US" dirty="0" smtClean="0"/>
              <a:t>Point number 1</a:t>
            </a:r>
          </a:p>
          <a:p>
            <a:pPr lvl="1"/>
            <a:r>
              <a:rPr lang="en-US" dirty="0" smtClean="0"/>
              <a:t>Information about point number 1</a:t>
            </a:r>
          </a:p>
          <a:p>
            <a:pPr lvl="2"/>
            <a:r>
              <a:rPr lang="en-US" dirty="0" smtClean="0"/>
              <a:t>Information about point number 1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Point number 2</a:t>
            </a:r>
          </a:p>
          <a:p>
            <a:pPr lvl="1"/>
            <a:r>
              <a:rPr lang="en-US" dirty="0" smtClean="0"/>
              <a:t>Information about point number 2</a:t>
            </a:r>
          </a:p>
          <a:p>
            <a:pPr lvl="2"/>
            <a:r>
              <a:rPr lang="en-US" dirty="0" smtClean="0"/>
              <a:t>Information about point number 2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808871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0852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824760" y="302559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24760" y="937092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31273" y="2891118"/>
            <a:ext cx="4895273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081790" y="2891118"/>
            <a:ext cx="5080000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964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75765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03375" y="1073664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 baseline="0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Title for art goes here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081790" y="2084294"/>
            <a:ext cx="5080000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46545" y="2084294"/>
            <a:ext cx="5172364" cy="4101353"/>
          </a:xfrm>
          <a:prstGeom prst="rect">
            <a:avLst/>
          </a:prstGeom>
        </p:spPr>
        <p:txBody>
          <a:bodyPr/>
          <a:lstStyle>
            <a:lvl1pPr>
              <a:defRPr sz="2471">
                <a:latin typeface="Futura LT Pro Book" panose="020B0502020204020303" pitchFamily="34" charset="0"/>
              </a:defRPr>
            </a:lvl1pPr>
            <a:lvl2pPr marL="706008" indent="-302575">
              <a:buFont typeface="Arial" panose="020B0604020202020204" pitchFamily="34" charset="0"/>
              <a:buChar char="•"/>
              <a:defRPr sz="1765">
                <a:latin typeface="Futura LT Pro Book" panose="020B0502020204020303" pitchFamily="34" charset="0"/>
              </a:defRPr>
            </a:lvl2pPr>
            <a:lvl3pPr marL="1059012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  <a:lvl4pPr marL="1462446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4pPr>
            <a:lvl5pPr marL="1865879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dirty="0" smtClean="0"/>
              <a:t>Type text here</a:t>
            </a:r>
          </a:p>
          <a:p>
            <a:pPr lvl="1"/>
            <a:r>
              <a:rPr lang="en-US" dirty="0" smtClean="0"/>
              <a:t>Type text here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0967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0852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46546" y="1008530"/>
            <a:ext cx="9051636" cy="1012731"/>
          </a:xfrm>
          <a:prstGeom prst="rect">
            <a:avLst/>
          </a:prstGeom>
        </p:spPr>
        <p:txBody>
          <a:bodyPr/>
          <a:lstStyle>
            <a:lvl1pPr>
              <a:defRPr sz="3883" baseline="0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Title for (</a:t>
            </a:r>
            <a:r>
              <a:rPr lang="en-US" dirty="0" err="1" smtClean="0"/>
              <a:t>ch</a:t>
            </a:r>
            <a:r>
              <a:rPr lang="en-US" dirty="0" smtClean="0"/>
              <a:t>)art goes here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59069" y="1815353"/>
            <a:ext cx="10898909" cy="484094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946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/>
          <p:cNvSpPr/>
          <p:nvPr userDrawn="1"/>
        </p:nvSpPr>
        <p:spPr>
          <a:xfrm>
            <a:off x="0" y="-1"/>
            <a:ext cx="12192000" cy="1075766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pPr marL="414640" lvl="1">
              <a:lnSpc>
                <a:spcPts val="3000"/>
              </a:lnSpc>
            </a:pPr>
            <a:endParaRPr lang="en-US" sz="1588" dirty="0">
              <a:solidFill>
                <a:prstClr val="white"/>
              </a:solidFill>
              <a:latin typeface="Futura LT Pro Book"/>
              <a:cs typeface="Futura LT Pro Book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846" y="0"/>
            <a:ext cx="0" cy="1223682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0" name="object 5"/>
          <p:cNvSpPr/>
          <p:nvPr userDrawn="1"/>
        </p:nvSpPr>
        <p:spPr>
          <a:xfrm>
            <a:off x="0" y="1075765"/>
            <a:ext cx="12192000" cy="4703899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>
              <a:solidFill>
                <a:srgbClr val="A7BF39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293091" y="2622176"/>
            <a:ext cx="9790545" cy="231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765" spc="-88" dirty="0">
                <a:solidFill>
                  <a:prstClr val="white"/>
                </a:solidFill>
                <a:latin typeface="Futura LT Pro Book" panose="020B0502020204020303" pitchFamily="34" charset="0"/>
              </a:rPr>
              <a:t>This presentation was produced with the support of the United States Agency for International Development (USAID) under the terms of MEASURE Evaluation cooperative agreement AID-OAA-L-14-00004. MEASURE Evaluation is implemented by the Carolina Population Center, University of North Carolina at Chapel Hill in partnership with ICF International; John Snow, Inc.; Management Sciences for Health; Palladium; and Tulane University. Views expressed are not necessarily those of USAID or the United States government. </a:t>
            </a:r>
          </a:p>
          <a:p>
            <a:pPr marL="11206" marR="722818">
              <a:lnSpc>
                <a:spcPts val="4588"/>
              </a:lnSpc>
              <a:defRPr/>
            </a:pPr>
            <a:r>
              <a:rPr lang="en-US" sz="1765" b="1" spc="-88" dirty="0">
                <a:solidFill>
                  <a:srgbClr val="1E1860"/>
                </a:solidFill>
                <a:latin typeface="Futura LT Pro Book" panose="020B0502020204020303" pitchFamily="34" charset="0"/>
                <a:cs typeface="Futura LT Pro Book"/>
              </a:rPr>
              <a:t>www.measureevaluation.org</a:t>
            </a:r>
          </a:p>
        </p:txBody>
      </p:sp>
      <p:sp>
        <p:nvSpPr>
          <p:cNvPr id="13" name="Rectangle 1"/>
          <p:cNvSpPr>
            <a:spLocks noChangeArrowheads="1"/>
          </p:cNvSpPr>
          <p:nvPr userDrawn="1"/>
        </p:nvSpPr>
        <p:spPr bwMode="auto">
          <a:xfrm>
            <a:off x="-1727884" y="6352903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87241" y="5991390"/>
            <a:ext cx="2412817" cy="626839"/>
            <a:chOff x="7500479" y="6873004"/>
            <a:chExt cx="1990574" cy="71041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545" y="5791256"/>
            <a:ext cx="1544696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348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2249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2192000" cy="104926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9" name="object 5"/>
          <p:cNvSpPr/>
          <p:nvPr userDrawn="1"/>
        </p:nvSpPr>
        <p:spPr>
          <a:xfrm>
            <a:off x="0" y="1008530"/>
            <a:ext cx="12192000" cy="4802166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1" name="object 8"/>
          <p:cNvSpPr txBox="1"/>
          <p:nvPr userDrawn="1"/>
        </p:nvSpPr>
        <p:spPr>
          <a:xfrm>
            <a:off x="1108364" y="335206"/>
            <a:ext cx="9070879" cy="36548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5731"/>
              </a:lnSpc>
            </a:pPr>
            <a:r>
              <a:rPr lang="en-US" sz="5030" b="1" spc="-234" dirty="0" smtClean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Headline goes here</a:t>
            </a:r>
          </a:p>
          <a:p>
            <a:pPr marL="11206">
              <a:lnSpc>
                <a:spcPts val="5731"/>
              </a:lnSpc>
            </a:pPr>
            <a:r>
              <a:rPr lang="en-US" sz="5030" b="1" spc="-234" dirty="0">
                <a:solidFill>
                  <a:prstClr val="white"/>
                </a:solidFill>
                <a:latin typeface="Century Gothic" panose="020B0502020202020204" pitchFamily="34" charset="0"/>
                <a:cs typeface="Gill Sans MT"/>
              </a:rPr>
              <a:t>Headline goes </a:t>
            </a:r>
            <a:r>
              <a:rPr lang="en-US" sz="5030" b="1" spc="-234" dirty="0" smtClean="0">
                <a:solidFill>
                  <a:prstClr val="white"/>
                </a:solidFill>
                <a:latin typeface="Century Gothic" panose="020B0502020202020204" pitchFamily="34" charset="0"/>
                <a:cs typeface="Gill Sans MT"/>
              </a:rPr>
              <a:t>here</a:t>
            </a:r>
          </a:p>
          <a:p>
            <a:pPr marL="11206">
              <a:lnSpc>
                <a:spcPts val="5731"/>
              </a:lnSpc>
              <a:defRPr/>
            </a:pPr>
            <a:r>
              <a:rPr lang="en-US" sz="5030" b="1" spc="-234" dirty="0" smtClean="0">
                <a:solidFill>
                  <a:srgbClr val="1E1860"/>
                </a:solidFill>
                <a:latin typeface="Century Gothic" panose="020B0502020202020204" pitchFamily="34" charset="0"/>
                <a:cs typeface="Gill Sans MT"/>
              </a:rPr>
              <a:t>Headline goes here</a:t>
            </a:r>
            <a:endParaRPr lang="en-US" sz="5030" dirty="0" smtClean="0">
              <a:solidFill>
                <a:srgbClr val="1E1860"/>
              </a:solidFill>
              <a:latin typeface="Century Gothic" panose="020B0502020202020204" pitchFamily="34" charset="0"/>
              <a:cs typeface="Gill Sans MT"/>
            </a:endParaRPr>
          </a:p>
          <a:p>
            <a:pPr marL="11206">
              <a:lnSpc>
                <a:spcPts val="5731"/>
              </a:lnSpc>
            </a:pPr>
            <a:endParaRPr lang="en-US" sz="5030" dirty="0">
              <a:solidFill>
                <a:prstClr val="white"/>
              </a:solidFill>
              <a:latin typeface="Futura Lt BT" panose="020B0402020204020303" pitchFamily="34" charset="0"/>
              <a:cs typeface="Gill Sans MT"/>
            </a:endParaRPr>
          </a:p>
          <a:p>
            <a:pPr marL="11206">
              <a:lnSpc>
                <a:spcPts val="5731"/>
              </a:lnSpc>
            </a:pPr>
            <a:endParaRPr sz="5030" dirty="0">
              <a:solidFill>
                <a:srgbClr val="1E185F"/>
              </a:solidFill>
              <a:latin typeface="Futura Lt BT" panose="020B0402020204020303" pitchFamily="34" charset="0"/>
              <a:cs typeface="Gill Sans MT"/>
            </a:endParaRPr>
          </a:p>
        </p:txBody>
      </p:sp>
      <p:sp>
        <p:nvSpPr>
          <p:cNvPr id="12" name="object 9"/>
          <p:cNvSpPr txBox="1"/>
          <p:nvPr userDrawn="1"/>
        </p:nvSpPr>
        <p:spPr>
          <a:xfrm>
            <a:off x="5449454" y="4034117"/>
            <a:ext cx="5446376" cy="14348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1985"/>
              </a:lnSpc>
            </a:pPr>
            <a:r>
              <a:rPr sz="1412" dirty="0">
                <a:solidFill>
                  <a:srgbClr val="1E1860"/>
                </a:solidFill>
                <a:latin typeface="Futura LT Pro Book"/>
                <a:cs typeface="Futura LT Pro Book"/>
              </a:rPr>
              <a:t>Author Name and Degree Here</a:t>
            </a:r>
          </a:p>
          <a:p>
            <a:pPr marL="11206">
              <a:lnSpc>
                <a:spcPts val="1985"/>
              </a:lnSpc>
            </a:pPr>
            <a:r>
              <a:rPr sz="1412" b="1" dirty="0">
                <a:solidFill>
                  <a:srgbClr val="1E1860"/>
                </a:solidFill>
                <a:latin typeface="Futura LT Pro Book"/>
                <a:cs typeface="Futura LT Pro Book"/>
              </a:rPr>
              <a:t>MEASURE Evaluation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1206"/>
            <a:r>
              <a:rPr sz="1412" dirty="0">
                <a:solidFill>
                  <a:srgbClr val="1E1860"/>
                </a:solidFill>
                <a:latin typeface="Futura LT Pro Book"/>
                <a:cs typeface="Futura LT Pro Book"/>
              </a:rPr>
              <a:t>Your organization here</a:t>
            </a:r>
          </a:p>
          <a:p>
            <a:pPr>
              <a:spcBef>
                <a:spcPts val="40"/>
              </a:spcBef>
            </a:pPr>
            <a:endParaRPr sz="1412" dirty="0">
              <a:solidFill>
                <a:srgbClr val="1E1860"/>
              </a:solidFill>
              <a:latin typeface="Times New Roman"/>
              <a:cs typeface="Times New Roman"/>
            </a:endParaRPr>
          </a:p>
          <a:p>
            <a:pPr marL="11206">
              <a:lnSpc>
                <a:spcPts val="1941"/>
              </a:lnSpc>
            </a:pPr>
            <a:r>
              <a:rPr lang="en-US" sz="1412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Date for presentation if necessary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  <a:p>
            <a:pPr marL="11206">
              <a:lnSpc>
                <a:spcPts val="1941"/>
              </a:lnSpc>
            </a:pPr>
            <a:r>
              <a:rPr lang="en-US" sz="1412" b="1" dirty="0" smtClean="0">
                <a:solidFill>
                  <a:srgbClr val="1E1860"/>
                </a:solidFill>
                <a:latin typeface="Futura LT Pro Book"/>
                <a:cs typeface="Futura LT Pro Book"/>
              </a:rPr>
              <a:t>Name of meeting</a:t>
            </a:r>
            <a:endParaRPr sz="1412" dirty="0">
              <a:solidFill>
                <a:srgbClr val="1E1860"/>
              </a:solidFill>
              <a:latin typeface="Futura LT Pro Book"/>
              <a:cs typeface="Futura LT Pro Book"/>
            </a:endParaRPr>
          </a:p>
        </p:txBody>
      </p:sp>
      <p:sp>
        <p:nvSpPr>
          <p:cNvPr id="13" name="Rectangle 1"/>
          <p:cNvSpPr>
            <a:spLocks noChangeArrowheads="1"/>
          </p:cNvSpPr>
          <p:nvPr userDrawn="1"/>
        </p:nvSpPr>
        <p:spPr bwMode="auto">
          <a:xfrm>
            <a:off x="-3205703" y="6458243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809423" y="6096731"/>
            <a:ext cx="2412817" cy="626839"/>
            <a:chOff x="7500479" y="6873004"/>
            <a:chExt cx="1990574" cy="71041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727" y="5896597"/>
            <a:ext cx="1544696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05379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3"/>
          <p:cNvSpPr/>
          <p:nvPr userDrawn="1"/>
        </p:nvSpPr>
        <p:spPr>
          <a:xfrm>
            <a:off x="0" y="0"/>
            <a:ext cx="12192000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41538" y="323658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0"/>
          </p:nvPr>
        </p:nvSpPr>
        <p:spPr>
          <a:xfrm>
            <a:off x="831273" y="2384657"/>
            <a:ext cx="10067636" cy="2286000"/>
          </a:xfrm>
          <a:prstGeom prst="rect">
            <a:avLst/>
          </a:prstGeom>
        </p:spPr>
        <p:txBody>
          <a:bodyPr/>
          <a:lstStyle>
            <a:lvl1pPr>
              <a:defRPr sz="2471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>
              <a:defRPr sz="2118">
                <a:solidFill>
                  <a:schemeClr val="tx1"/>
                </a:solidFill>
                <a:latin typeface="Futura LT Pro Book" panose="020B0502020204020303" pitchFamily="34" charset="0"/>
              </a:defRPr>
            </a:lvl2pPr>
            <a:lvl3pPr>
              <a:defRPr sz="1765">
                <a:solidFill>
                  <a:schemeClr val="tx1"/>
                </a:solidFill>
                <a:latin typeface="Futura LT Pro Book" panose="020B0502020204020303" pitchFamily="34" charset="0"/>
              </a:defRPr>
            </a:lvl3pPr>
            <a:lvl4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4pPr>
            <a:lvl5pPr>
              <a:defRPr>
                <a:solidFill>
                  <a:schemeClr val="tx1"/>
                </a:solidFill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00134" y="917127"/>
            <a:ext cx="8035636" cy="941294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3937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4634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725883" y="403412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725884" y="905576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725883" y="2487706"/>
            <a:ext cx="8220364" cy="2521324"/>
          </a:xfrm>
          <a:prstGeom prst="rect">
            <a:avLst/>
          </a:prstGeom>
        </p:spPr>
        <p:txBody>
          <a:bodyPr/>
          <a:lstStyle>
            <a:lvl1pPr>
              <a:defRPr sz="2471">
                <a:solidFill>
                  <a:schemeClr val="tx1"/>
                </a:solidFill>
                <a:latin typeface="Futura LT Pro Book" panose="020B0502020204020303" pitchFamily="34" charset="0"/>
              </a:defRPr>
            </a:lvl1pPr>
            <a:lvl2pPr marL="706008" indent="-302575">
              <a:buFont typeface="Arial" panose="020B0604020202020204" pitchFamily="34" charset="0"/>
              <a:buChar char="•"/>
              <a:defRPr sz="2118" baseline="0">
                <a:latin typeface="Futura LT Pro Book" panose="020B0502020204020303" pitchFamily="34" charset="0"/>
              </a:defRPr>
            </a:lvl2pPr>
            <a:lvl3pPr marL="1059012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</a:lstStyle>
          <a:p>
            <a:pPr lvl="0"/>
            <a:r>
              <a:rPr lang="en-US" dirty="0" smtClean="0"/>
              <a:t>Point number 1</a:t>
            </a:r>
          </a:p>
          <a:p>
            <a:pPr lvl="1"/>
            <a:r>
              <a:rPr lang="en-US" dirty="0" smtClean="0"/>
              <a:t>Information about point number 1</a:t>
            </a:r>
          </a:p>
          <a:p>
            <a:pPr lvl="2"/>
            <a:r>
              <a:rPr lang="en-US" dirty="0" smtClean="0"/>
              <a:t>Information about point number 1</a:t>
            </a:r>
            <a:br>
              <a:rPr lang="en-US" dirty="0" smtClean="0"/>
            </a:br>
            <a:endParaRPr lang="en-US" dirty="0" smtClean="0"/>
          </a:p>
          <a:p>
            <a:pPr lvl="0"/>
            <a:r>
              <a:rPr lang="en-US" dirty="0" smtClean="0"/>
              <a:t>Point number 2</a:t>
            </a:r>
          </a:p>
          <a:p>
            <a:pPr lvl="1"/>
            <a:r>
              <a:rPr lang="en-US" dirty="0" smtClean="0"/>
              <a:t>Information about point number 2</a:t>
            </a:r>
          </a:p>
          <a:p>
            <a:pPr lvl="2"/>
            <a:r>
              <a:rPr lang="en-US" dirty="0" smtClean="0"/>
              <a:t>Information about point number 2</a:t>
            </a:r>
          </a:p>
          <a:p>
            <a:pPr lvl="2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926068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0852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824760" y="302559"/>
            <a:ext cx="10514061" cy="1008529"/>
          </a:xfrm>
          <a:prstGeom prst="rect">
            <a:avLst/>
          </a:prstGeom>
        </p:spPr>
        <p:txBody>
          <a:bodyPr/>
          <a:lstStyle>
            <a:lvl1pPr>
              <a:defRPr sz="4236" b="1">
                <a:solidFill>
                  <a:srgbClr val="A29CC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 smtClean="0"/>
              <a:t>Headline goes here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824760" y="937092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Subtitle goes here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831273" y="2891118"/>
            <a:ext cx="4895273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081790" y="2891118"/>
            <a:ext cx="5080000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105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75765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03375" y="1073664"/>
            <a:ext cx="8035636" cy="1012731"/>
          </a:xfrm>
          <a:prstGeom prst="rect">
            <a:avLst/>
          </a:prstGeom>
        </p:spPr>
        <p:txBody>
          <a:bodyPr/>
          <a:lstStyle>
            <a:lvl1pPr>
              <a:defRPr sz="3883" baseline="0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Title for art goes here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6081790" y="2084294"/>
            <a:ext cx="5080000" cy="349623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46545" y="2084294"/>
            <a:ext cx="5172364" cy="4101353"/>
          </a:xfrm>
          <a:prstGeom prst="rect">
            <a:avLst/>
          </a:prstGeom>
        </p:spPr>
        <p:txBody>
          <a:bodyPr/>
          <a:lstStyle>
            <a:lvl1pPr>
              <a:defRPr sz="2471">
                <a:latin typeface="Futura LT Pro Book" panose="020B0502020204020303" pitchFamily="34" charset="0"/>
              </a:defRPr>
            </a:lvl1pPr>
            <a:lvl2pPr marL="706008" indent="-302575">
              <a:buFont typeface="Arial" panose="020B0604020202020204" pitchFamily="34" charset="0"/>
              <a:buChar char="•"/>
              <a:defRPr sz="1765">
                <a:latin typeface="Futura LT Pro Book" panose="020B0502020204020303" pitchFamily="34" charset="0"/>
              </a:defRPr>
            </a:lvl2pPr>
            <a:lvl3pPr marL="1059012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3pPr>
            <a:lvl4pPr marL="1462446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4pPr>
            <a:lvl5pPr marL="1865879" indent="-252146">
              <a:buFont typeface="Arial" panose="020B0604020202020204" pitchFamily="34" charset="0"/>
              <a:buChar char="•"/>
              <a:defRPr>
                <a:latin typeface="Futura LT Pro Book" panose="020B0502020204020303" pitchFamily="34" charset="0"/>
              </a:defRPr>
            </a:lvl5pPr>
          </a:lstStyle>
          <a:p>
            <a:pPr lvl="0"/>
            <a:r>
              <a:rPr lang="en-US" dirty="0" smtClean="0"/>
              <a:t>Type text here</a:t>
            </a:r>
          </a:p>
          <a:p>
            <a:pPr lvl="1"/>
            <a:r>
              <a:rPr lang="en-US" dirty="0" smtClean="0"/>
              <a:t>Type text here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698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2000" y="1193427"/>
            <a:ext cx="0" cy="4471147"/>
          </a:xfrm>
          <a:custGeom>
            <a:avLst/>
            <a:gdLst/>
            <a:ahLst/>
            <a:cxnLst/>
            <a:rect l="l" t="t" r="r" b="b"/>
            <a:pathLst>
              <a:path h="5067300">
                <a:moveTo>
                  <a:pt x="0" y="0"/>
                </a:moveTo>
                <a:lnTo>
                  <a:pt x="0" y="5067300"/>
                </a:lnTo>
              </a:path>
            </a:pathLst>
          </a:custGeom>
          <a:ln w="3175">
            <a:solidFill>
              <a:srgbClr val="A7BF39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9" name="object 3"/>
          <p:cNvSpPr/>
          <p:nvPr userDrawn="1"/>
        </p:nvSpPr>
        <p:spPr>
          <a:xfrm>
            <a:off x="-14210" y="0"/>
            <a:ext cx="12192000" cy="1008529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46546" y="1008530"/>
            <a:ext cx="9051636" cy="1012731"/>
          </a:xfrm>
          <a:prstGeom prst="rect">
            <a:avLst/>
          </a:prstGeom>
        </p:spPr>
        <p:txBody>
          <a:bodyPr/>
          <a:lstStyle>
            <a:lvl1pPr>
              <a:defRPr sz="3883" baseline="0">
                <a:solidFill>
                  <a:srgbClr val="1E186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dirty="0" smtClean="0"/>
              <a:t>Title for (</a:t>
            </a:r>
            <a:r>
              <a:rPr lang="en-US" dirty="0" err="1" smtClean="0"/>
              <a:t>ch</a:t>
            </a:r>
            <a:r>
              <a:rPr lang="en-US" dirty="0" smtClean="0"/>
              <a:t>)art goes here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659069" y="1815353"/>
            <a:ext cx="10898909" cy="4840941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400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3"/>
          <p:cNvSpPr/>
          <p:nvPr userDrawn="1"/>
        </p:nvSpPr>
        <p:spPr>
          <a:xfrm>
            <a:off x="0" y="-1"/>
            <a:ext cx="12192000" cy="1075766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pPr marL="414640" lvl="1">
              <a:lnSpc>
                <a:spcPts val="3000"/>
              </a:lnSpc>
            </a:pPr>
            <a:endParaRPr lang="en-US" sz="1588" dirty="0">
              <a:solidFill>
                <a:prstClr val="white"/>
              </a:solidFill>
              <a:latin typeface="Futura LT Pro Book"/>
              <a:cs typeface="Futura LT Pro Book"/>
            </a:endParaRPr>
          </a:p>
        </p:txBody>
      </p:sp>
      <p:sp>
        <p:nvSpPr>
          <p:cNvPr id="17" name="bk object 17"/>
          <p:cNvSpPr/>
          <p:nvPr/>
        </p:nvSpPr>
        <p:spPr>
          <a:xfrm>
            <a:off x="1846" y="0"/>
            <a:ext cx="0" cy="1223682"/>
          </a:xfrm>
          <a:custGeom>
            <a:avLst/>
            <a:gdLst/>
            <a:ahLst/>
            <a:cxnLst/>
            <a:rect l="l" t="t" r="r" b="b"/>
            <a:pathLst>
              <a:path h="1386840">
                <a:moveTo>
                  <a:pt x="0" y="0"/>
                </a:moveTo>
                <a:lnTo>
                  <a:pt x="0" y="1386839"/>
                </a:lnTo>
              </a:path>
            </a:pathLst>
          </a:custGeom>
          <a:ln w="4318">
            <a:solidFill>
              <a:srgbClr val="1E185F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10" name="object 5"/>
          <p:cNvSpPr/>
          <p:nvPr userDrawn="1"/>
        </p:nvSpPr>
        <p:spPr>
          <a:xfrm>
            <a:off x="0" y="1075765"/>
            <a:ext cx="12192000" cy="4703899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>
              <a:solidFill>
                <a:srgbClr val="A7BF39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293091" y="2622176"/>
            <a:ext cx="9790545" cy="2311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765" spc="-88" dirty="0" smtClean="0">
                <a:solidFill>
                  <a:prstClr val="white"/>
                </a:solidFill>
                <a:latin typeface="Futura LT Pro Book" panose="020B0502020204020303" pitchFamily="34" charset="0"/>
              </a:rPr>
              <a:t>This presentation was produced with the support of the United States Agency for International Development (USAID) under the terms of MEASURE Evaluation cooperative agreement AID-OAA-L-14-00004. MEASURE Evaluation is implemented by the Carolina Population Center, University of North Carolina at Chapel Hill in partnership with ICF International; John Snow, Inc.; Management Sciences for Health; Palladium; and Tulane University. Views expressed are not necessarily those of USAID or the United States government. </a:t>
            </a:r>
          </a:p>
          <a:p>
            <a:pPr marL="11206" marR="722818">
              <a:lnSpc>
                <a:spcPts val="4588"/>
              </a:lnSpc>
              <a:defRPr/>
            </a:pPr>
            <a:r>
              <a:rPr lang="en-US" sz="1765" b="1" spc="-88" dirty="0" smtClean="0">
                <a:solidFill>
                  <a:srgbClr val="1E1860"/>
                </a:solidFill>
                <a:latin typeface="Futura LT Pro Book" panose="020B0502020204020303" pitchFamily="34" charset="0"/>
                <a:cs typeface="Futura LT Pro Book"/>
              </a:rPr>
              <a:t>www.measureevaluation.org</a:t>
            </a:r>
            <a:endParaRPr lang="en-US" sz="1765" b="1" spc="-88" dirty="0">
              <a:solidFill>
                <a:srgbClr val="1E1860"/>
              </a:solidFill>
              <a:latin typeface="Futura LT Pro Book" panose="020B0502020204020303" pitchFamily="34" charset="0"/>
              <a:cs typeface="Futura LT Pro Book"/>
            </a:endParaRPr>
          </a:p>
        </p:txBody>
      </p:sp>
      <p:sp>
        <p:nvSpPr>
          <p:cNvPr id="13" name="Rectangle 1"/>
          <p:cNvSpPr>
            <a:spLocks noChangeArrowheads="1"/>
          </p:cNvSpPr>
          <p:nvPr userDrawn="1"/>
        </p:nvSpPr>
        <p:spPr bwMode="auto">
          <a:xfrm>
            <a:off x="-1727884" y="6352903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 smtClean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8287241" y="5991390"/>
            <a:ext cx="2412817" cy="626839"/>
            <a:chOff x="7500479" y="6873004"/>
            <a:chExt cx="1990574" cy="71041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545" y="5791256"/>
            <a:ext cx="1544696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75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09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85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93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866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83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23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404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ED57E-A1D4-45ED-A092-682189401E3A}" type="datetimeFigureOut">
              <a:rPr lang="en-US" smtClean="0"/>
              <a:t>3/23/2017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9FA98-C489-4A2C-863E-EB1692764D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91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2192000" cy="1075766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2065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03433" eaLnBrk="1" hangingPunct="1">
        <a:defRPr>
          <a:latin typeface="+mn-lt"/>
          <a:ea typeface="+mn-ea"/>
          <a:cs typeface="+mn-cs"/>
        </a:defRPr>
      </a:lvl2pPr>
      <a:lvl3pPr marL="806867" eaLnBrk="1" hangingPunct="1">
        <a:defRPr>
          <a:latin typeface="+mn-lt"/>
          <a:ea typeface="+mn-ea"/>
          <a:cs typeface="+mn-cs"/>
        </a:defRPr>
      </a:lvl3pPr>
      <a:lvl4pPr marL="1210300" eaLnBrk="1" hangingPunct="1">
        <a:defRPr>
          <a:latin typeface="+mn-lt"/>
          <a:ea typeface="+mn-ea"/>
          <a:cs typeface="+mn-cs"/>
        </a:defRPr>
      </a:lvl4pPr>
      <a:lvl5pPr marL="1613733" eaLnBrk="1" hangingPunct="1">
        <a:defRPr>
          <a:latin typeface="+mn-lt"/>
          <a:ea typeface="+mn-ea"/>
          <a:cs typeface="+mn-cs"/>
        </a:defRPr>
      </a:lvl5pPr>
      <a:lvl6pPr marL="2017166" eaLnBrk="1" hangingPunct="1">
        <a:defRPr>
          <a:latin typeface="+mn-lt"/>
          <a:ea typeface="+mn-ea"/>
          <a:cs typeface="+mn-cs"/>
        </a:defRPr>
      </a:lvl6pPr>
      <a:lvl7pPr marL="2420600" eaLnBrk="1" hangingPunct="1">
        <a:defRPr>
          <a:latin typeface="+mn-lt"/>
          <a:ea typeface="+mn-ea"/>
          <a:cs typeface="+mn-cs"/>
        </a:defRPr>
      </a:lvl7pPr>
      <a:lvl8pPr marL="2824033" eaLnBrk="1" hangingPunct="1">
        <a:defRPr>
          <a:latin typeface="+mn-lt"/>
          <a:ea typeface="+mn-ea"/>
          <a:cs typeface="+mn-cs"/>
        </a:defRPr>
      </a:lvl8pPr>
      <a:lvl9pPr marL="3227466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03433" eaLnBrk="1" hangingPunct="1">
        <a:defRPr>
          <a:latin typeface="+mn-lt"/>
          <a:ea typeface="+mn-ea"/>
          <a:cs typeface="+mn-cs"/>
        </a:defRPr>
      </a:lvl2pPr>
      <a:lvl3pPr marL="806867" eaLnBrk="1" hangingPunct="1">
        <a:defRPr>
          <a:latin typeface="+mn-lt"/>
          <a:ea typeface="+mn-ea"/>
          <a:cs typeface="+mn-cs"/>
        </a:defRPr>
      </a:lvl3pPr>
      <a:lvl4pPr marL="1210300" eaLnBrk="1" hangingPunct="1">
        <a:defRPr>
          <a:latin typeface="+mn-lt"/>
          <a:ea typeface="+mn-ea"/>
          <a:cs typeface="+mn-cs"/>
        </a:defRPr>
      </a:lvl4pPr>
      <a:lvl5pPr marL="1613733" eaLnBrk="1" hangingPunct="1">
        <a:defRPr>
          <a:latin typeface="+mn-lt"/>
          <a:ea typeface="+mn-ea"/>
          <a:cs typeface="+mn-cs"/>
        </a:defRPr>
      </a:lvl5pPr>
      <a:lvl6pPr marL="2017166" eaLnBrk="1" hangingPunct="1">
        <a:defRPr>
          <a:latin typeface="+mn-lt"/>
          <a:ea typeface="+mn-ea"/>
          <a:cs typeface="+mn-cs"/>
        </a:defRPr>
      </a:lvl6pPr>
      <a:lvl7pPr marL="2420600" eaLnBrk="1" hangingPunct="1">
        <a:defRPr>
          <a:latin typeface="+mn-lt"/>
          <a:ea typeface="+mn-ea"/>
          <a:cs typeface="+mn-cs"/>
        </a:defRPr>
      </a:lvl7pPr>
      <a:lvl8pPr marL="2824033" eaLnBrk="1" hangingPunct="1">
        <a:defRPr>
          <a:latin typeface="+mn-lt"/>
          <a:ea typeface="+mn-ea"/>
          <a:cs typeface="+mn-cs"/>
        </a:defRPr>
      </a:lvl8pPr>
      <a:lvl9pPr marL="3227466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3"/>
          <p:cNvSpPr/>
          <p:nvPr userDrawn="1"/>
        </p:nvSpPr>
        <p:spPr>
          <a:xfrm>
            <a:off x="0" y="-1"/>
            <a:ext cx="12192000" cy="1075766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7077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txStyles>
    <p:titleStyle>
      <a:lvl1pPr eaLnBrk="1" hangingPunct="1">
        <a:defRPr>
          <a:latin typeface="+mj-lt"/>
          <a:ea typeface="+mj-ea"/>
          <a:cs typeface="+mj-cs"/>
        </a:defRPr>
      </a:lvl1pPr>
    </p:titleStyle>
    <p:bodyStyle>
      <a:lvl1pPr marL="0" eaLnBrk="1" hangingPunct="1">
        <a:defRPr>
          <a:latin typeface="+mn-lt"/>
          <a:ea typeface="+mn-ea"/>
          <a:cs typeface="+mn-cs"/>
        </a:defRPr>
      </a:lvl1pPr>
      <a:lvl2pPr marL="403433" eaLnBrk="1" hangingPunct="1">
        <a:defRPr>
          <a:latin typeface="+mn-lt"/>
          <a:ea typeface="+mn-ea"/>
          <a:cs typeface="+mn-cs"/>
        </a:defRPr>
      </a:lvl2pPr>
      <a:lvl3pPr marL="806867" eaLnBrk="1" hangingPunct="1">
        <a:defRPr>
          <a:latin typeface="+mn-lt"/>
          <a:ea typeface="+mn-ea"/>
          <a:cs typeface="+mn-cs"/>
        </a:defRPr>
      </a:lvl3pPr>
      <a:lvl4pPr marL="1210300" eaLnBrk="1" hangingPunct="1">
        <a:defRPr>
          <a:latin typeface="+mn-lt"/>
          <a:ea typeface="+mn-ea"/>
          <a:cs typeface="+mn-cs"/>
        </a:defRPr>
      </a:lvl4pPr>
      <a:lvl5pPr marL="1613733" eaLnBrk="1" hangingPunct="1">
        <a:defRPr>
          <a:latin typeface="+mn-lt"/>
          <a:ea typeface="+mn-ea"/>
          <a:cs typeface="+mn-cs"/>
        </a:defRPr>
      </a:lvl5pPr>
      <a:lvl6pPr marL="2017166" eaLnBrk="1" hangingPunct="1">
        <a:defRPr>
          <a:latin typeface="+mn-lt"/>
          <a:ea typeface="+mn-ea"/>
          <a:cs typeface="+mn-cs"/>
        </a:defRPr>
      </a:lvl6pPr>
      <a:lvl7pPr marL="2420600" eaLnBrk="1" hangingPunct="1">
        <a:defRPr>
          <a:latin typeface="+mn-lt"/>
          <a:ea typeface="+mn-ea"/>
          <a:cs typeface="+mn-cs"/>
        </a:defRPr>
      </a:lvl7pPr>
      <a:lvl8pPr marL="2824033" eaLnBrk="1" hangingPunct="1">
        <a:defRPr>
          <a:latin typeface="+mn-lt"/>
          <a:ea typeface="+mn-ea"/>
          <a:cs typeface="+mn-cs"/>
        </a:defRPr>
      </a:lvl8pPr>
      <a:lvl9pPr marL="3227466" eaLnBrk="1" hangingPunct="1">
        <a:defRPr>
          <a:latin typeface="+mn-lt"/>
          <a:ea typeface="+mn-ea"/>
          <a:cs typeface="+mn-cs"/>
        </a:defRPr>
      </a:lvl9pPr>
    </p:bodyStyle>
    <p:otherStyle>
      <a:lvl1pPr marL="0" eaLnBrk="1" hangingPunct="1">
        <a:defRPr>
          <a:latin typeface="+mn-lt"/>
          <a:ea typeface="+mn-ea"/>
          <a:cs typeface="+mn-cs"/>
        </a:defRPr>
      </a:lvl1pPr>
      <a:lvl2pPr marL="403433" eaLnBrk="1" hangingPunct="1">
        <a:defRPr>
          <a:latin typeface="+mn-lt"/>
          <a:ea typeface="+mn-ea"/>
          <a:cs typeface="+mn-cs"/>
        </a:defRPr>
      </a:lvl2pPr>
      <a:lvl3pPr marL="806867" eaLnBrk="1" hangingPunct="1">
        <a:defRPr>
          <a:latin typeface="+mn-lt"/>
          <a:ea typeface="+mn-ea"/>
          <a:cs typeface="+mn-cs"/>
        </a:defRPr>
      </a:lvl3pPr>
      <a:lvl4pPr marL="1210300" eaLnBrk="1" hangingPunct="1">
        <a:defRPr>
          <a:latin typeface="+mn-lt"/>
          <a:ea typeface="+mn-ea"/>
          <a:cs typeface="+mn-cs"/>
        </a:defRPr>
      </a:lvl4pPr>
      <a:lvl5pPr marL="1613733" eaLnBrk="1" hangingPunct="1">
        <a:defRPr>
          <a:latin typeface="+mn-lt"/>
          <a:ea typeface="+mn-ea"/>
          <a:cs typeface="+mn-cs"/>
        </a:defRPr>
      </a:lvl5pPr>
      <a:lvl6pPr marL="2017166" eaLnBrk="1" hangingPunct="1">
        <a:defRPr>
          <a:latin typeface="+mn-lt"/>
          <a:ea typeface="+mn-ea"/>
          <a:cs typeface="+mn-cs"/>
        </a:defRPr>
      </a:lvl6pPr>
      <a:lvl7pPr marL="2420600" eaLnBrk="1" hangingPunct="1">
        <a:defRPr>
          <a:latin typeface="+mn-lt"/>
          <a:ea typeface="+mn-ea"/>
          <a:cs typeface="+mn-cs"/>
        </a:defRPr>
      </a:lvl7pPr>
      <a:lvl8pPr marL="2824033" eaLnBrk="1" hangingPunct="1">
        <a:defRPr>
          <a:latin typeface="+mn-lt"/>
          <a:ea typeface="+mn-ea"/>
          <a:cs typeface="+mn-cs"/>
        </a:defRPr>
      </a:lvl8pPr>
      <a:lvl9pPr marL="3227466" eaLnBrk="1" hangingPunct="1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5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8471" y="1143000"/>
            <a:ext cx="0" cy="4670612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3" name="object 3"/>
          <p:cNvSpPr/>
          <p:nvPr/>
        </p:nvSpPr>
        <p:spPr>
          <a:xfrm>
            <a:off x="1658471" y="0"/>
            <a:ext cx="8875059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latin typeface="Futura Lt BT" panose="020B0402020204020303" pitchFamily="34" charset="0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050727"/>
            <a:ext cx="12192000" cy="4932535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/>
          </a:p>
        </p:txBody>
      </p:sp>
      <p:sp>
        <p:nvSpPr>
          <p:cNvPr id="8" name="object 8"/>
          <p:cNvSpPr txBox="1"/>
          <p:nvPr/>
        </p:nvSpPr>
        <p:spPr>
          <a:xfrm>
            <a:off x="2544079" y="403412"/>
            <a:ext cx="6603066" cy="21929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5731"/>
              </a:lnSpc>
            </a:pPr>
            <a:r>
              <a:rPr lang="en-US" sz="5400" b="1" dirty="0">
                <a:solidFill>
                  <a:schemeClr val="bg1"/>
                </a:solidFill>
              </a:rPr>
              <a:t>EHRs and </a:t>
            </a:r>
            <a:r>
              <a:rPr lang="en-US" sz="5400" b="1" dirty="0" smtClean="0">
                <a:solidFill>
                  <a:schemeClr val="bg1"/>
                </a:solidFill>
              </a:rPr>
              <a:t>Privacy </a:t>
            </a:r>
            <a:r>
              <a:rPr lang="en-US" sz="5400" b="1" dirty="0"/>
              <a:t>P</a:t>
            </a:r>
            <a:r>
              <a:rPr lang="en-US" sz="5400" b="1" dirty="0" smtClean="0"/>
              <a:t>rotection </a:t>
            </a:r>
            <a:r>
              <a:rPr lang="en-US" sz="5400" b="1" dirty="0"/>
              <a:t>in </a:t>
            </a:r>
            <a:r>
              <a:rPr lang="en-US" sz="5400" b="1" dirty="0" smtClean="0"/>
              <a:t>LMICs</a:t>
            </a:r>
            <a:endParaRPr lang="en-US" sz="5030" dirty="0" smtClean="0">
              <a:solidFill>
                <a:schemeClr val="bg1"/>
              </a:solidFill>
              <a:latin typeface="Futura Lt BT" panose="020B0402020204020303" pitchFamily="34" charset="0"/>
              <a:cs typeface="Gill Sans MT"/>
            </a:endParaRPr>
          </a:p>
          <a:p>
            <a:pPr marL="11206">
              <a:lnSpc>
                <a:spcPts val="5731"/>
              </a:lnSpc>
            </a:pPr>
            <a:endParaRPr sz="5030" dirty="0">
              <a:solidFill>
                <a:schemeClr val="bg1"/>
              </a:solidFill>
              <a:latin typeface="Futura Lt BT" panose="020B0402020204020303" pitchFamily="34" charset="0"/>
              <a:cs typeface="Gill Sans MT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672353" y="6425928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806867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latin typeface="Arial" panose="020B0604020202020204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-3194431" y="6163313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806867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latin typeface="Arial" panose="020B0604020202020204" pitchFamily="34" charset="0"/>
            </a:endParaRPr>
          </a:p>
        </p:txBody>
      </p:sp>
      <p:sp>
        <p:nvSpPr>
          <p:cNvPr id="14" name="object 9"/>
          <p:cNvSpPr txBox="1"/>
          <p:nvPr/>
        </p:nvSpPr>
        <p:spPr>
          <a:xfrm>
            <a:off x="7714316" y="3681002"/>
            <a:ext cx="4477684" cy="130805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1985"/>
              </a:lnSpc>
            </a:pPr>
            <a:r>
              <a:rPr lang="en-US" sz="2000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Sam Wambugu, PMP, MPH</a:t>
            </a:r>
            <a:endParaRPr sz="2000" dirty="0">
              <a:solidFill>
                <a:srgbClr val="1E186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1206">
              <a:lnSpc>
                <a:spcPts val="1985"/>
              </a:lnSpc>
            </a:pPr>
            <a:r>
              <a:rPr sz="2000" b="1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MEASURE Evaluation</a:t>
            </a:r>
            <a:endParaRPr sz="2000" dirty="0">
              <a:solidFill>
                <a:srgbClr val="1E186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1206"/>
            <a:endParaRPr sz="2000" dirty="0">
              <a:solidFill>
                <a:srgbClr val="1E1860"/>
              </a:solidFill>
              <a:latin typeface="Century Gothic" panose="020B0502020202020204" pitchFamily="34" charset="0"/>
              <a:cs typeface="Times New Roman"/>
            </a:endParaRPr>
          </a:p>
          <a:p>
            <a:pPr marL="11206">
              <a:lnSpc>
                <a:spcPts val="1941"/>
              </a:lnSpc>
            </a:pPr>
            <a:r>
              <a:rPr lang="en-US" sz="2000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December </a:t>
            </a:r>
            <a:r>
              <a:rPr lang="en-US" sz="2000" dirty="0" smtClean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14, </a:t>
            </a:r>
            <a:r>
              <a:rPr lang="en-US" sz="2000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2016</a:t>
            </a:r>
            <a:endParaRPr sz="2000" dirty="0">
              <a:solidFill>
                <a:srgbClr val="1E186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11206">
              <a:lnSpc>
                <a:spcPts val="1941"/>
              </a:lnSpc>
            </a:pPr>
            <a:r>
              <a:rPr lang="en-US" sz="2000" b="1" dirty="0">
                <a:solidFill>
                  <a:srgbClr val="1E1860"/>
                </a:solidFill>
                <a:latin typeface="Century Gothic" panose="020B0502020202020204" pitchFamily="34" charset="0"/>
                <a:cs typeface="Futura LT Pro Book"/>
              </a:rPr>
              <a:t>Global Digital Health Conference</a:t>
            </a:r>
            <a:endParaRPr sz="2000" dirty="0">
              <a:solidFill>
                <a:srgbClr val="1E1860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8276540" y="6064416"/>
            <a:ext cx="1756389" cy="626839"/>
            <a:chOff x="7500479" y="6873004"/>
            <a:chExt cx="1990574" cy="710418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117648" y="3548387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806867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latin typeface="Arial" panose="020B060402020202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092" y="5864282"/>
            <a:ext cx="1124448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6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5"/>
          <p:cNvSpPr txBox="1"/>
          <p:nvPr/>
        </p:nvSpPr>
        <p:spPr>
          <a:xfrm>
            <a:off x="799222" y="1615570"/>
            <a:ext cx="9167739" cy="544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Rapid growth of EHR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Reduce medical errors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Enhance access to information</a:t>
            </a: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Facilitate management of diseases</a:t>
            </a: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 smtClean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Support continuum of care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0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27320" y="0"/>
            <a:ext cx="12191999" cy="966651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2105169" y="351098"/>
            <a:ext cx="8036299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4836"/>
              </a:lnSpc>
            </a:pPr>
            <a:r>
              <a:rPr lang="en-US" sz="4800" b="1" spc="-88" dirty="0" smtClean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Background</a:t>
            </a:r>
            <a:endParaRPr sz="4400" dirty="0">
              <a:solidFill>
                <a:srgbClr val="1E1860"/>
              </a:solidFill>
              <a:latin typeface="Century Gothic" panose="020B0502020202020204" pitchFamily="34" charset="0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613352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5"/>
          <p:cNvSpPr txBox="1"/>
          <p:nvPr/>
        </p:nvSpPr>
        <p:spPr>
          <a:xfrm>
            <a:off x="666207" y="1410355"/>
            <a:ext cx="10580914" cy="544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Shared passwords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Physical data transfer  practices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Unencrypted data transmission systems</a:t>
            </a: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Low data security awareness</a:t>
            </a: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Lack legal, regulatory and institutional support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0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658471" y="0"/>
            <a:ext cx="8875059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2201779" y="456675"/>
            <a:ext cx="8036299" cy="61555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1206">
              <a:lnSpc>
                <a:spcPts val="4836"/>
              </a:lnSpc>
            </a:pPr>
            <a:r>
              <a:rPr lang="en-US" sz="4800" b="1" spc="-88" dirty="0" smtClean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Unsafe EHR Practices</a:t>
            </a:r>
            <a:endParaRPr sz="4800" dirty="0">
              <a:solidFill>
                <a:srgbClr val="1E1860"/>
              </a:solidFill>
              <a:latin typeface="Century Gothic" panose="020B0502020202020204" pitchFamily="34" charset="0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9635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5"/>
          <p:cNvSpPr txBox="1"/>
          <p:nvPr/>
        </p:nvSpPr>
        <p:spPr>
          <a:xfrm>
            <a:off x="692332" y="1740875"/>
            <a:ext cx="10580914" cy="443198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Risk of data loss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Loss of trust and integrity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spc="-124" dirty="0" smtClean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Hacking</a:t>
            </a:r>
            <a:r>
              <a:rPr lang="en-US" sz="3600" spc="-124" dirty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, denial of </a:t>
            </a: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services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Legal and financial liabilities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545260" y="-9434"/>
            <a:ext cx="8875059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2175653" y="185176"/>
            <a:ext cx="8036299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4800" b="1" spc="-88" dirty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What is likely to happen</a:t>
            </a:r>
            <a:r>
              <a:rPr lang="en-US" sz="4236" b="1" spc="-88" dirty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14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bject 5"/>
          <p:cNvSpPr txBox="1"/>
          <p:nvPr/>
        </p:nvSpPr>
        <p:spPr>
          <a:xfrm>
            <a:off x="692333" y="1675561"/>
            <a:ext cx="10580914" cy="54476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14640" indent="-403433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Technology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Institutional strengthening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spc="-124" dirty="0" smtClean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Supportive legal framework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Triage data by sensitivity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600" spc="-124" dirty="0" smtClean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600" spc="-124" dirty="0" smtClean="0">
                <a:solidFill>
                  <a:srgbClr val="231F20"/>
                </a:solidFill>
                <a:latin typeface="Century Gothic" panose="020B0502020202020204" pitchFamily="34" charset="0"/>
                <a:cs typeface="Futura LT Pro Book"/>
              </a:rPr>
              <a:t>Co-creation with client</a:t>
            </a:r>
            <a:endParaRPr lang="en-US" sz="36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  <a:p>
            <a:pPr marL="414640" indent="-403433">
              <a:buFont typeface="Arial" panose="020B0604020202020204" pitchFamily="34" charset="0"/>
              <a:buChar char="•"/>
            </a:pPr>
            <a:endParaRPr lang="en-US" sz="3000" spc="-124" dirty="0">
              <a:solidFill>
                <a:srgbClr val="231F20"/>
              </a:solidFill>
              <a:latin typeface="Century Gothic" panose="020B0502020202020204" pitchFamily="34" charset="0"/>
              <a:cs typeface="Futura LT Pro Book"/>
            </a:endParaRPr>
          </a:p>
        </p:txBody>
      </p:sp>
      <p:sp>
        <p:nvSpPr>
          <p:cNvPr id="5" name="object 3"/>
          <p:cNvSpPr/>
          <p:nvPr/>
        </p:nvSpPr>
        <p:spPr>
          <a:xfrm>
            <a:off x="1545261" y="29144"/>
            <a:ext cx="8875059" cy="950570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2" name="object 3"/>
          <p:cNvSpPr txBox="1"/>
          <p:nvPr/>
        </p:nvSpPr>
        <p:spPr>
          <a:xfrm>
            <a:off x="2201779" y="415827"/>
            <a:ext cx="8036299" cy="7386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4800" b="1" spc="-88" dirty="0" smtClean="0">
                <a:solidFill>
                  <a:srgbClr val="A29CC0"/>
                </a:solidFill>
                <a:latin typeface="Century Gothic" panose="020B0502020202020204" pitchFamily="34" charset="0"/>
                <a:cs typeface="Gill Sans MT"/>
              </a:rPr>
              <a:t>Possible solutions</a:t>
            </a:r>
            <a:endParaRPr lang="en-US" sz="4800" b="1" spc="-88" dirty="0">
              <a:solidFill>
                <a:srgbClr val="A29CC0"/>
              </a:solidFill>
              <a:latin typeface="Century Gothic" panose="020B0502020202020204" pitchFamily="34" charset="0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38093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58471" y="1143000"/>
            <a:ext cx="0" cy="4670612"/>
          </a:xfrm>
          <a:custGeom>
            <a:avLst/>
            <a:gdLst/>
            <a:ahLst/>
            <a:cxnLst/>
            <a:rect l="l" t="t" r="r" b="b"/>
            <a:pathLst>
              <a:path h="5293359">
                <a:moveTo>
                  <a:pt x="0" y="0"/>
                </a:moveTo>
                <a:lnTo>
                  <a:pt x="0" y="5292852"/>
                </a:lnTo>
              </a:path>
            </a:pathLst>
          </a:custGeom>
          <a:ln w="23495">
            <a:solidFill>
              <a:srgbClr val="D8A31F"/>
            </a:solidFill>
          </a:ln>
        </p:spPr>
        <p:txBody>
          <a:bodyPr wrap="square" lIns="0" tIns="0" rIns="0" bIns="0" rtlCol="0"/>
          <a:lstStyle/>
          <a:p>
            <a:endParaRPr sz="1588">
              <a:solidFill>
                <a:prstClr val="black"/>
              </a:solidFill>
            </a:endParaRPr>
          </a:p>
        </p:txBody>
      </p:sp>
      <p:sp>
        <p:nvSpPr>
          <p:cNvPr id="5" name="object 5"/>
          <p:cNvSpPr/>
          <p:nvPr/>
        </p:nvSpPr>
        <p:spPr>
          <a:xfrm>
            <a:off x="0" y="1008530"/>
            <a:ext cx="12191999" cy="4921456"/>
          </a:xfrm>
          <a:custGeom>
            <a:avLst/>
            <a:gdLst/>
            <a:ahLst/>
            <a:cxnLst/>
            <a:rect l="l" t="t" r="r" b="b"/>
            <a:pathLst>
              <a:path w="10058400" h="5274945">
                <a:moveTo>
                  <a:pt x="0" y="5274564"/>
                </a:moveTo>
                <a:lnTo>
                  <a:pt x="10058400" y="5274564"/>
                </a:lnTo>
                <a:lnTo>
                  <a:pt x="10058400" y="0"/>
                </a:lnTo>
                <a:lnTo>
                  <a:pt x="0" y="0"/>
                </a:lnTo>
                <a:lnTo>
                  <a:pt x="0" y="5274564"/>
                </a:lnTo>
                <a:close/>
              </a:path>
            </a:pathLst>
          </a:custGeom>
          <a:solidFill>
            <a:srgbClr val="A6C038"/>
          </a:solidFill>
        </p:spPr>
        <p:txBody>
          <a:bodyPr wrap="square" lIns="0" tIns="0" rIns="0" bIns="0" rtlCol="0"/>
          <a:lstStyle/>
          <a:p>
            <a:endParaRPr sz="1588">
              <a:solidFill>
                <a:srgbClr val="A6C038"/>
              </a:solidFill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250047" y="1288689"/>
            <a:ext cx="7779343" cy="38491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en-US" sz="2118" dirty="0">
                <a:solidFill>
                  <a:prstClr val="black"/>
                </a:solidFill>
                <a:latin typeface="Century Gothic" panose="020B0502020202020204" pitchFamily="34" charset="0"/>
              </a:rPr>
              <a:t>This presentation was produced with the support of the United States Agency for International Development (USAID) under the terms of MEASURE Evaluation cooperative agreement AID-OAA-L-14-00004. MEASURE Evaluation is implemented by the Carolina Population Center, University of North Carolina at Chapel Hill in partnership with ICF International; John Snow, Inc.; Management Sciences for Health; Palladium; and Tulane University. Views expressed are not necessarily those of USAID or the United States government. </a:t>
            </a:r>
          </a:p>
          <a:p>
            <a:pPr marL="11206" marR="722818">
              <a:lnSpc>
                <a:spcPts val="4588"/>
              </a:lnSpc>
            </a:pPr>
            <a:r>
              <a:rPr lang="en-US" sz="2294" b="1" dirty="0">
                <a:solidFill>
                  <a:prstClr val="black"/>
                </a:solidFill>
                <a:latin typeface="Century Gothic" panose="020B0502020202020204" pitchFamily="34" charset="0"/>
                <a:cs typeface="Futura LT Pro Book"/>
              </a:rPr>
              <a:t>www.measureevaluation.org</a:t>
            </a:r>
          </a:p>
        </p:txBody>
      </p:sp>
      <p:sp>
        <p:nvSpPr>
          <p:cNvPr id="11" name="object 3"/>
          <p:cNvSpPr/>
          <p:nvPr/>
        </p:nvSpPr>
        <p:spPr>
          <a:xfrm>
            <a:off x="1" y="0"/>
            <a:ext cx="12192000" cy="1050728"/>
          </a:xfrm>
          <a:custGeom>
            <a:avLst/>
            <a:gdLst/>
            <a:ahLst/>
            <a:cxnLst/>
            <a:rect l="l" t="t" r="r" b="b"/>
            <a:pathLst>
              <a:path w="10058400" h="1313180">
                <a:moveTo>
                  <a:pt x="0" y="1312926"/>
                </a:moveTo>
                <a:lnTo>
                  <a:pt x="10058400" y="1312926"/>
                </a:lnTo>
                <a:lnTo>
                  <a:pt x="10058400" y="0"/>
                </a:lnTo>
                <a:lnTo>
                  <a:pt x="0" y="0"/>
                </a:lnTo>
                <a:lnTo>
                  <a:pt x="0" y="1312926"/>
                </a:lnTo>
                <a:close/>
              </a:path>
            </a:pathLst>
          </a:custGeom>
          <a:solidFill>
            <a:srgbClr val="1E1860"/>
          </a:solidFill>
        </p:spPr>
        <p:txBody>
          <a:bodyPr wrap="square" lIns="0" tIns="0" rIns="0" bIns="0" rtlCol="0"/>
          <a:lstStyle/>
          <a:p>
            <a:endParaRPr sz="1588" dirty="0">
              <a:solidFill>
                <a:prstClr val="black"/>
              </a:solidFill>
              <a:latin typeface="Futura Lt BT" panose="020B0402020204020303" pitchFamily="34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-672353" y="6425928"/>
            <a:ext cx="65" cy="244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altLang="en-US" sz="1588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8276540" y="6064416"/>
            <a:ext cx="1756389" cy="626839"/>
            <a:chOff x="7500479" y="6873004"/>
            <a:chExt cx="1990574" cy="710418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34" y="6873004"/>
              <a:ext cx="740019" cy="710418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0479" y="6915875"/>
              <a:ext cx="1061416" cy="624677"/>
            </a:xfrm>
            <a:prstGeom prst="rect">
              <a:avLst/>
            </a:prstGeom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092" y="5864282"/>
            <a:ext cx="1124448" cy="96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4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rtreuse and blue_corrected" id="{320AFE6D-979A-4513-9F7C-0E76106AB958}" vid="{9757E902-1D03-4E78-812E-0D27B3FA25C2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E185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artreuse and blue_corrected" id="{320AFE6D-979A-4513-9F7C-0E76106AB958}" vid="{9757E902-1D03-4E78-812E-0D27B3FA25C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187</Words>
  <Application>Microsoft Office PowerPoint</Application>
  <PresentationFormat>Widescreen</PresentationFormat>
  <Paragraphs>46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Futura Lt BT</vt:lpstr>
      <vt:lpstr>Futura LT Pro Book</vt:lpstr>
      <vt:lpstr>Gill Sans MT</vt:lpstr>
      <vt:lpstr>Times New Roman</vt:lpstr>
      <vt:lpstr>Office Theme</vt:lpstr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ICFI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Wambugu, Sam</dc:creator>
  <cp:lastModifiedBy>Goetsch, Brittany</cp:lastModifiedBy>
  <cp:revision>9</cp:revision>
  <cp:lastPrinted>2016-12-12T00:14:19Z</cp:lastPrinted>
  <dcterms:created xsi:type="dcterms:W3CDTF">2016-12-09T21:25:21Z</dcterms:created>
  <dcterms:modified xsi:type="dcterms:W3CDTF">2017-03-23T20:10:15Z</dcterms:modified>
</cp:coreProperties>
</file>