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theme/theme3.xml" ContentType="application/vnd.openxmlformats-officedocument.theme+xml"/>
  <Override PartName="/ppt/slideLayouts/slideLayout4.xml" ContentType="application/vnd.openxmlformats-officedocument.presentationml.slideLayout+xml"/>
  <Override PartName="/ppt/theme/theme4.xml" ContentType="application/vnd.openxmlformats-officedocument.theme+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5.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6.xml" ContentType="application/vnd.openxmlformats-officedocument.theme+xml"/>
  <Override PartName="/ppt/theme/theme7.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650" r:id="rId2"/>
    <p:sldMasterId id="2147483652" r:id="rId3"/>
    <p:sldMasterId id="2147483654" r:id="rId4"/>
    <p:sldMasterId id="2147483659" r:id="rId5"/>
    <p:sldMasterId id="2147483674" r:id="rId6"/>
  </p:sldMasterIdLst>
  <p:notesMasterIdLst>
    <p:notesMasterId r:id="rId25"/>
  </p:notesMasterIdLst>
  <p:sldIdLst>
    <p:sldId id="256" r:id="rId7"/>
    <p:sldId id="274" r:id="rId8"/>
    <p:sldId id="275" r:id="rId9"/>
    <p:sldId id="260" r:id="rId10"/>
    <p:sldId id="263" r:id="rId11"/>
    <p:sldId id="261" r:id="rId12"/>
    <p:sldId id="262" r:id="rId13"/>
    <p:sldId id="264" r:id="rId14"/>
    <p:sldId id="265" r:id="rId15"/>
    <p:sldId id="266" r:id="rId16"/>
    <p:sldId id="277" r:id="rId17"/>
    <p:sldId id="267" r:id="rId18"/>
    <p:sldId id="270" r:id="rId19"/>
    <p:sldId id="271" r:id="rId20"/>
    <p:sldId id="272" r:id="rId21"/>
    <p:sldId id="273" r:id="rId22"/>
    <p:sldId id="269" r:id="rId23"/>
    <p:sldId id="276" r:id="rId24"/>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kern="1200">
        <a:solidFill>
          <a:schemeClr val="tx1"/>
        </a:solidFill>
        <a:latin typeface="Arial" pitchFamily="34" charset="0"/>
        <a:ea typeface="ＭＳ Ｐゴシック" pitchFamily="34" charset="-128"/>
        <a:cs typeface="+mn-cs"/>
      </a:defRPr>
    </a:lvl5pPr>
    <a:lvl6pPr marL="2286000" algn="l" defTabSz="914400" rtl="0" eaLnBrk="1" latinLnBrk="0" hangingPunct="1">
      <a:defRPr kern="1200">
        <a:solidFill>
          <a:schemeClr val="tx1"/>
        </a:solidFill>
        <a:latin typeface="Arial" pitchFamily="34" charset="0"/>
        <a:ea typeface="ＭＳ Ｐゴシック" pitchFamily="34" charset="-128"/>
        <a:cs typeface="+mn-cs"/>
      </a:defRPr>
    </a:lvl6pPr>
    <a:lvl7pPr marL="2743200" algn="l" defTabSz="914400" rtl="0" eaLnBrk="1" latinLnBrk="0" hangingPunct="1">
      <a:defRPr kern="1200">
        <a:solidFill>
          <a:schemeClr val="tx1"/>
        </a:solidFill>
        <a:latin typeface="Arial" pitchFamily="34" charset="0"/>
        <a:ea typeface="ＭＳ Ｐゴシック" pitchFamily="34" charset="-128"/>
        <a:cs typeface="+mn-cs"/>
      </a:defRPr>
    </a:lvl7pPr>
    <a:lvl8pPr marL="3200400" algn="l" defTabSz="914400" rtl="0" eaLnBrk="1" latinLnBrk="0" hangingPunct="1">
      <a:defRPr kern="1200">
        <a:solidFill>
          <a:schemeClr val="tx1"/>
        </a:solidFill>
        <a:latin typeface="Arial" pitchFamily="34" charset="0"/>
        <a:ea typeface="ＭＳ Ｐゴシック" pitchFamily="34" charset="-128"/>
        <a:cs typeface="+mn-cs"/>
      </a:defRPr>
    </a:lvl8pPr>
    <a:lvl9pPr marL="3657600" algn="l" defTabSz="914400" rtl="0" eaLnBrk="1" latinLnBrk="0" hangingPunct="1">
      <a:defRPr kern="1200">
        <a:solidFill>
          <a:schemeClr val="tx1"/>
        </a:solidFill>
        <a:latin typeface="Arial"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87A2E"/>
    <a:srgbClr val="695433"/>
    <a:srgbClr val="891C4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78" autoAdjust="0"/>
    <p:restoredTop sz="86522" autoAdjust="0"/>
  </p:normalViewPr>
  <p:slideViewPr>
    <p:cSldViewPr snapToGrid="0" snapToObjects="1">
      <p:cViewPr varScale="1">
        <p:scale>
          <a:sx n="62" d="100"/>
          <a:sy n="62" d="100"/>
        </p:scale>
        <p:origin x="594" y="6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7CD3F0F-4B60-4EE9-B628-A00133F9552E}" type="doc">
      <dgm:prSet loTypeId="urn:microsoft.com/office/officeart/2005/8/layout/pyramid4" loCatId="relationship" qsTypeId="urn:microsoft.com/office/officeart/2005/8/quickstyle/simple1" qsCatId="simple" csTypeId="urn:microsoft.com/office/officeart/2005/8/colors/colorful2" csCatId="colorful" phldr="1"/>
      <dgm:spPr/>
      <dgm:t>
        <a:bodyPr/>
        <a:lstStyle/>
        <a:p>
          <a:endParaRPr lang="en-US"/>
        </a:p>
      </dgm:t>
    </dgm:pt>
    <dgm:pt modelId="{5323898C-1098-4A6A-B59E-0A3360F8A714}">
      <dgm:prSet phldrT="[Text]" custT="1"/>
      <dgm:spPr/>
      <dgm:t>
        <a:bodyPr/>
        <a:lstStyle/>
        <a:p>
          <a:r>
            <a:rPr lang="en-US" sz="1600" dirty="0" smtClean="0">
              <a:latin typeface="Arial Narrow" panose="020B0606020202030204" pitchFamily="34" charset="0"/>
            </a:rPr>
            <a:t>Improved Maternal and Child Health &amp;</a:t>
          </a:r>
          <a:br>
            <a:rPr lang="en-US" sz="1600" dirty="0" smtClean="0">
              <a:latin typeface="Arial Narrow" panose="020B0606020202030204" pitchFamily="34" charset="0"/>
            </a:rPr>
          </a:br>
          <a:r>
            <a:rPr lang="en-US" sz="1600" dirty="0" smtClean="0">
              <a:latin typeface="Arial Narrow" panose="020B0606020202030204" pitchFamily="34" charset="0"/>
            </a:rPr>
            <a:t>Nutritional Status</a:t>
          </a:r>
          <a:endParaRPr lang="en-US" sz="1600" dirty="0">
            <a:latin typeface="Arial Narrow" panose="020B0606020202030204" pitchFamily="34" charset="0"/>
          </a:endParaRPr>
        </a:p>
      </dgm:t>
    </dgm:pt>
    <dgm:pt modelId="{84DFBF25-E796-4ED6-9884-C7D8BD4E9B12}" type="parTrans" cxnId="{C039DC02-15E6-4724-8C14-3870E43504D7}">
      <dgm:prSet/>
      <dgm:spPr/>
      <dgm:t>
        <a:bodyPr/>
        <a:lstStyle/>
        <a:p>
          <a:endParaRPr lang="en-US"/>
        </a:p>
      </dgm:t>
    </dgm:pt>
    <dgm:pt modelId="{82BB7A86-A079-44D9-B042-CB97E56403BB}" type="sibTrans" cxnId="{C039DC02-15E6-4724-8C14-3870E43504D7}">
      <dgm:prSet/>
      <dgm:spPr/>
      <dgm:t>
        <a:bodyPr/>
        <a:lstStyle/>
        <a:p>
          <a:endParaRPr lang="en-US"/>
        </a:p>
      </dgm:t>
    </dgm:pt>
    <dgm:pt modelId="{3CB9FB3A-8A9D-4C09-9FB8-FDEA2022EA58}">
      <dgm:prSet phldrT="[Text]" custT="1"/>
      <dgm:spPr/>
      <dgm:t>
        <a:bodyPr/>
        <a:lstStyle/>
        <a:p>
          <a:r>
            <a:rPr lang="en-US" sz="1600" dirty="0" smtClean="0">
              <a:latin typeface="Arial Narrow" panose="020B0606020202030204" pitchFamily="34" charset="0"/>
            </a:rPr>
            <a:t>Optimum </a:t>
          </a:r>
          <a:r>
            <a:rPr lang="en-US" sz="1600" dirty="0" err="1" smtClean="0">
              <a:latin typeface="Arial Narrow" panose="020B0606020202030204" pitchFamily="34" charset="0"/>
            </a:rPr>
            <a:t>mHealth</a:t>
          </a:r>
          <a:r>
            <a:rPr lang="en-US" sz="1600" dirty="0" smtClean="0">
              <a:latin typeface="Arial Narrow" panose="020B0606020202030204" pitchFamily="34" charset="0"/>
            </a:rPr>
            <a:t> solution designed and deployed</a:t>
          </a:r>
          <a:endParaRPr lang="en-US" sz="1600" dirty="0">
            <a:latin typeface="Arial Narrow" panose="020B0606020202030204" pitchFamily="34" charset="0"/>
          </a:endParaRPr>
        </a:p>
      </dgm:t>
    </dgm:pt>
    <dgm:pt modelId="{5F26FD2F-56BA-4DA6-9D75-E64C354A12EB}" type="parTrans" cxnId="{EFAE90F2-FA84-49B7-8634-1B1482D0E8F4}">
      <dgm:prSet/>
      <dgm:spPr/>
      <dgm:t>
        <a:bodyPr/>
        <a:lstStyle/>
        <a:p>
          <a:endParaRPr lang="en-US"/>
        </a:p>
      </dgm:t>
    </dgm:pt>
    <dgm:pt modelId="{72CB8C9C-9C5D-4292-AB8F-DA4F5EB1236B}" type="sibTrans" cxnId="{EFAE90F2-FA84-49B7-8634-1B1482D0E8F4}">
      <dgm:prSet/>
      <dgm:spPr/>
      <dgm:t>
        <a:bodyPr/>
        <a:lstStyle/>
        <a:p>
          <a:endParaRPr lang="en-US"/>
        </a:p>
      </dgm:t>
    </dgm:pt>
    <dgm:pt modelId="{1B3F1100-C38F-4902-8496-A7B6F12D69B2}">
      <dgm:prSet phldrT="[Text]" custT="1"/>
      <dgm:spPr/>
      <dgm:t>
        <a:bodyPr/>
        <a:lstStyle/>
        <a:p>
          <a:r>
            <a:rPr lang="en-US" sz="1600" dirty="0" smtClean="0">
              <a:latin typeface="Arial Narrow" panose="020B0606020202030204" pitchFamily="34" charset="0"/>
            </a:rPr>
            <a:t>Establish key elements of scale</a:t>
          </a:r>
          <a:endParaRPr lang="en-US" sz="1600" dirty="0">
            <a:latin typeface="Arial Narrow" panose="020B0606020202030204" pitchFamily="34" charset="0"/>
          </a:endParaRPr>
        </a:p>
      </dgm:t>
    </dgm:pt>
    <dgm:pt modelId="{7D2CAE0B-C009-4FC7-9EE9-EB2CEA857BAB}" type="parTrans" cxnId="{ADC75426-DA60-46F9-9930-9425A44C4E7E}">
      <dgm:prSet/>
      <dgm:spPr/>
      <dgm:t>
        <a:bodyPr/>
        <a:lstStyle/>
        <a:p>
          <a:endParaRPr lang="en-US"/>
        </a:p>
      </dgm:t>
    </dgm:pt>
    <dgm:pt modelId="{AEDB53EC-6E68-4D47-8C51-32FC52AE97DE}" type="sibTrans" cxnId="{ADC75426-DA60-46F9-9930-9425A44C4E7E}">
      <dgm:prSet/>
      <dgm:spPr/>
      <dgm:t>
        <a:bodyPr/>
        <a:lstStyle/>
        <a:p>
          <a:endParaRPr lang="en-US"/>
        </a:p>
      </dgm:t>
    </dgm:pt>
    <dgm:pt modelId="{09BA13D7-4AA3-4213-9D4D-D50ABD4F0198}">
      <dgm:prSet phldrT="[Text]" custT="1"/>
      <dgm:spPr/>
      <dgm:t>
        <a:bodyPr/>
        <a:lstStyle/>
        <a:p>
          <a:r>
            <a:rPr lang="en-US" sz="1600" smtClean="0">
              <a:latin typeface="Arial Narrow" panose="020B0606020202030204" pitchFamily="34" charset="0"/>
            </a:rPr>
            <a:t>High quality and coverage of programming</a:t>
          </a:r>
          <a:endParaRPr lang="en-US" sz="1600" dirty="0">
            <a:latin typeface="Arial Narrow" panose="020B0606020202030204" pitchFamily="34" charset="0"/>
          </a:endParaRPr>
        </a:p>
      </dgm:t>
    </dgm:pt>
    <dgm:pt modelId="{E63A8E15-0C45-4F83-A6A9-CBD8DB668A1B}" type="parTrans" cxnId="{CBF63385-F80A-4551-920C-77402AB2A144}">
      <dgm:prSet/>
      <dgm:spPr/>
      <dgm:t>
        <a:bodyPr/>
        <a:lstStyle/>
        <a:p>
          <a:endParaRPr lang="en-US"/>
        </a:p>
      </dgm:t>
    </dgm:pt>
    <dgm:pt modelId="{6581B3A9-AB2F-4B75-9064-C7DCE324721A}" type="sibTrans" cxnId="{CBF63385-F80A-4551-920C-77402AB2A144}">
      <dgm:prSet/>
      <dgm:spPr/>
      <dgm:t>
        <a:bodyPr/>
        <a:lstStyle/>
        <a:p>
          <a:endParaRPr lang="en-US"/>
        </a:p>
      </dgm:t>
    </dgm:pt>
    <dgm:pt modelId="{64DE80AD-4BE2-4C90-9BEC-05CDD6AFB2EE}" type="pres">
      <dgm:prSet presAssocID="{17CD3F0F-4B60-4EE9-B628-A00133F9552E}" presName="compositeShape" presStyleCnt="0">
        <dgm:presLayoutVars>
          <dgm:chMax val="9"/>
          <dgm:dir/>
          <dgm:resizeHandles val="exact"/>
        </dgm:presLayoutVars>
      </dgm:prSet>
      <dgm:spPr/>
      <dgm:t>
        <a:bodyPr/>
        <a:lstStyle/>
        <a:p>
          <a:endParaRPr lang="en-US"/>
        </a:p>
      </dgm:t>
    </dgm:pt>
    <dgm:pt modelId="{778CEF19-AD19-42A6-B09A-EABE9A677B35}" type="pres">
      <dgm:prSet presAssocID="{17CD3F0F-4B60-4EE9-B628-A00133F9552E}" presName="triangle1" presStyleLbl="node1" presStyleIdx="0" presStyleCnt="4">
        <dgm:presLayoutVars>
          <dgm:bulletEnabled val="1"/>
        </dgm:presLayoutVars>
      </dgm:prSet>
      <dgm:spPr/>
      <dgm:t>
        <a:bodyPr/>
        <a:lstStyle/>
        <a:p>
          <a:endParaRPr lang="en-US"/>
        </a:p>
      </dgm:t>
    </dgm:pt>
    <dgm:pt modelId="{12E62212-503B-4ECF-87C8-E7D29601ED92}" type="pres">
      <dgm:prSet presAssocID="{17CD3F0F-4B60-4EE9-B628-A00133F9552E}" presName="triangle2" presStyleLbl="node1" presStyleIdx="1" presStyleCnt="4">
        <dgm:presLayoutVars>
          <dgm:bulletEnabled val="1"/>
        </dgm:presLayoutVars>
      </dgm:prSet>
      <dgm:spPr/>
      <dgm:t>
        <a:bodyPr/>
        <a:lstStyle/>
        <a:p>
          <a:endParaRPr lang="en-US"/>
        </a:p>
      </dgm:t>
    </dgm:pt>
    <dgm:pt modelId="{9570BCBF-8008-4B5B-896B-F484B1E59D22}" type="pres">
      <dgm:prSet presAssocID="{17CD3F0F-4B60-4EE9-B628-A00133F9552E}" presName="triangle3" presStyleLbl="node1" presStyleIdx="2" presStyleCnt="4">
        <dgm:presLayoutVars>
          <dgm:bulletEnabled val="1"/>
        </dgm:presLayoutVars>
      </dgm:prSet>
      <dgm:spPr/>
      <dgm:t>
        <a:bodyPr/>
        <a:lstStyle/>
        <a:p>
          <a:endParaRPr lang="en-US"/>
        </a:p>
      </dgm:t>
    </dgm:pt>
    <dgm:pt modelId="{03AEB589-29F2-4EAC-B323-ED5F6F61E94B}" type="pres">
      <dgm:prSet presAssocID="{17CD3F0F-4B60-4EE9-B628-A00133F9552E}" presName="triangle4" presStyleLbl="node1" presStyleIdx="3" presStyleCnt="4">
        <dgm:presLayoutVars>
          <dgm:bulletEnabled val="1"/>
        </dgm:presLayoutVars>
      </dgm:prSet>
      <dgm:spPr/>
      <dgm:t>
        <a:bodyPr/>
        <a:lstStyle/>
        <a:p>
          <a:endParaRPr lang="en-US"/>
        </a:p>
      </dgm:t>
    </dgm:pt>
  </dgm:ptLst>
  <dgm:cxnLst>
    <dgm:cxn modelId="{5D30F0AA-75CA-447C-BA0F-1D7BD54D175C}" type="presOf" srcId="{5323898C-1098-4A6A-B59E-0A3360F8A714}" destId="{778CEF19-AD19-42A6-B09A-EABE9A677B35}" srcOrd="0" destOrd="0" presId="urn:microsoft.com/office/officeart/2005/8/layout/pyramid4"/>
    <dgm:cxn modelId="{0C470C69-80EE-4973-85D1-D737FBBF7874}" type="presOf" srcId="{09BA13D7-4AA3-4213-9D4D-D50ABD4F0198}" destId="{9570BCBF-8008-4B5B-896B-F484B1E59D22}" srcOrd="0" destOrd="0" presId="urn:microsoft.com/office/officeart/2005/8/layout/pyramid4"/>
    <dgm:cxn modelId="{7D41420A-FEDE-49CC-B99B-A215CB4A84D8}" type="presOf" srcId="{1B3F1100-C38F-4902-8496-A7B6F12D69B2}" destId="{03AEB589-29F2-4EAC-B323-ED5F6F61E94B}" srcOrd="0" destOrd="0" presId="urn:microsoft.com/office/officeart/2005/8/layout/pyramid4"/>
    <dgm:cxn modelId="{AB5BDBFB-EFF4-4536-9202-45E31947D276}" type="presOf" srcId="{3CB9FB3A-8A9D-4C09-9FB8-FDEA2022EA58}" destId="{12E62212-503B-4ECF-87C8-E7D29601ED92}" srcOrd="0" destOrd="0" presId="urn:microsoft.com/office/officeart/2005/8/layout/pyramid4"/>
    <dgm:cxn modelId="{EFAE90F2-FA84-49B7-8634-1B1482D0E8F4}" srcId="{17CD3F0F-4B60-4EE9-B628-A00133F9552E}" destId="{3CB9FB3A-8A9D-4C09-9FB8-FDEA2022EA58}" srcOrd="1" destOrd="0" parTransId="{5F26FD2F-56BA-4DA6-9D75-E64C354A12EB}" sibTransId="{72CB8C9C-9C5D-4292-AB8F-DA4F5EB1236B}"/>
    <dgm:cxn modelId="{710F445F-F2EB-4CE6-847F-0C238524FBF4}" type="presOf" srcId="{17CD3F0F-4B60-4EE9-B628-A00133F9552E}" destId="{64DE80AD-4BE2-4C90-9BEC-05CDD6AFB2EE}" srcOrd="0" destOrd="0" presId="urn:microsoft.com/office/officeart/2005/8/layout/pyramid4"/>
    <dgm:cxn modelId="{ADC75426-DA60-46F9-9930-9425A44C4E7E}" srcId="{17CD3F0F-4B60-4EE9-B628-A00133F9552E}" destId="{1B3F1100-C38F-4902-8496-A7B6F12D69B2}" srcOrd="3" destOrd="0" parTransId="{7D2CAE0B-C009-4FC7-9EE9-EB2CEA857BAB}" sibTransId="{AEDB53EC-6E68-4D47-8C51-32FC52AE97DE}"/>
    <dgm:cxn modelId="{C039DC02-15E6-4724-8C14-3870E43504D7}" srcId="{17CD3F0F-4B60-4EE9-B628-A00133F9552E}" destId="{5323898C-1098-4A6A-B59E-0A3360F8A714}" srcOrd="0" destOrd="0" parTransId="{84DFBF25-E796-4ED6-9884-C7D8BD4E9B12}" sibTransId="{82BB7A86-A079-44D9-B042-CB97E56403BB}"/>
    <dgm:cxn modelId="{CBF63385-F80A-4551-920C-77402AB2A144}" srcId="{17CD3F0F-4B60-4EE9-B628-A00133F9552E}" destId="{09BA13D7-4AA3-4213-9D4D-D50ABD4F0198}" srcOrd="2" destOrd="0" parTransId="{E63A8E15-0C45-4F83-A6A9-CBD8DB668A1B}" sibTransId="{6581B3A9-AB2F-4B75-9064-C7DCE324721A}"/>
    <dgm:cxn modelId="{6CF79651-C29C-4057-A548-D56AEBA7E832}" type="presParOf" srcId="{64DE80AD-4BE2-4C90-9BEC-05CDD6AFB2EE}" destId="{778CEF19-AD19-42A6-B09A-EABE9A677B35}" srcOrd="0" destOrd="0" presId="urn:microsoft.com/office/officeart/2005/8/layout/pyramid4"/>
    <dgm:cxn modelId="{CD11D5B8-6BCB-4814-B8C8-1945C374A13A}" type="presParOf" srcId="{64DE80AD-4BE2-4C90-9BEC-05CDD6AFB2EE}" destId="{12E62212-503B-4ECF-87C8-E7D29601ED92}" srcOrd="1" destOrd="0" presId="urn:microsoft.com/office/officeart/2005/8/layout/pyramid4"/>
    <dgm:cxn modelId="{47423BDD-7D59-4EC7-9D9E-FFB20CFF58CE}" type="presParOf" srcId="{64DE80AD-4BE2-4C90-9BEC-05CDD6AFB2EE}" destId="{9570BCBF-8008-4B5B-896B-F484B1E59D22}" srcOrd="2" destOrd="0" presId="urn:microsoft.com/office/officeart/2005/8/layout/pyramid4"/>
    <dgm:cxn modelId="{0FBFE09D-A0B4-49D5-8CDE-17CD8380236F}" type="presParOf" srcId="{64DE80AD-4BE2-4C90-9BEC-05CDD6AFB2EE}" destId="{03AEB589-29F2-4EAC-B323-ED5F6F61E94B}" srcOrd="3" destOrd="0" presId="urn:microsoft.com/office/officeart/2005/8/layout/pyramid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8CEF19-AD19-42A6-B09A-EABE9A677B35}">
      <dsp:nvSpPr>
        <dsp:cNvPr id="0" name=""/>
        <dsp:cNvSpPr/>
      </dsp:nvSpPr>
      <dsp:spPr>
        <a:xfrm>
          <a:off x="2152252" y="0"/>
          <a:ext cx="2465262" cy="2465262"/>
        </a:xfrm>
        <a:prstGeom prst="triangle">
          <a:avLst/>
        </a:prstGeom>
        <a:solidFill>
          <a:schemeClr val="accent2">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Arial Narrow" panose="020B0606020202030204" pitchFamily="34" charset="0"/>
            </a:rPr>
            <a:t>Improved Maternal and Child Health &amp;</a:t>
          </a:r>
          <a:br>
            <a:rPr lang="en-US" sz="1600" kern="1200" dirty="0" smtClean="0">
              <a:latin typeface="Arial Narrow" panose="020B0606020202030204" pitchFamily="34" charset="0"/>
            </a:rPr>
          </a:br>
          <a:r>
            <a:rPr lang="en-US" sz="1600" kern="1200" dirty="0" smtClean="0">
              <a:latin typeface="Arial Narrow" panose="020B0606020202030204" pitchFamily="34" charset="0"/>
            </a:rPr>
            <a:t>Nutritional Status</a:t>
          </a:r>
          <a:endParaRPr lang="en-US" sz="1600" kern="1200" dirty="0">
            <a:latin typeface="Arial Narrow" panose="020B0606020202030204" pitchFamily="34" charset="0"/>
          </a:endParaRPr>
        </a:p>
      </dsp:txBody>
      <dsp:txXfrm>
        <a:off x="2768568" y="1232631"/>
        <a:ext cx="1232631" cy="1232631"/>
      </dsp:txXfrm>
    </dsp:sp>
    <dsp:sp modelId="{12E62212-503B-4ECF-87C8-E7D29601ED92}">
      <dsp:nvSpPr>
        <dsp:cNvPr id="0" name=""/>
        <dsp:cNvSpPr/>
      </dsp:nvSpPr>
      <dsp:spPr>
        <a:xfrm>
          <a:off x="919621" y="2465262"/>
          <a:ext cx="2465262" cy="2465262"/>
        </a:xfrm>
        <a:prstGeom prst="triangle">
          <a:avLst/>
        </a:prstGeom>
        <a:solidFill>
          <a:schemeClr val="accent2">
            <a:hueOff val="1560506"/>
            <a:satOff val="-1946"/>
            <a:lumOff val="458"/>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Arial Narrow" panose="020B0606020202030204" pitchFamily="34" charset="0"/>
            </a:rPr>
            <a:t>Optimum </a:t>
          </a:r>
          <a:r>
            <a:rPr lang="en-US" sz="1600" kern="1200" dirty="0" err="1" smtClean="0">
              <a:latin typeface="Arial Narrow" panose="020B0606020202030204" pitchFamily="34" charset="0"/>
            </a:rPr>
            <a:t>mHealth</a:t>
          </a:r>
          <a:r>
            <a:rPr lang="en-US" sz="1600" kern="1200" dirty="0" smtClean="0">
              <a:latin typeface="Arial Narrow" panose="020B0606020202030204" pitchFamily="34" charset="0"/>
            </a:rPr>
            <a:t> solution designed and deployed</a:t>
          </a:r>
          <a:endParaRPr lang="en-US" sz="1600" kern="1200" dirty="0">
            <a:latin typeface="Arial Narrow" panose="020B0606020202030204" pitchFamily="34" charset="0"/>
          </a:endParaRPr>
        </a:p>
      </dsp:txBody>
      <dsp:txXfrm>
        <a:off x="1535937" y="3697893"/>
        <a:ext cx="1232631" cy="1232631"/>
      </dsp:txXfrm>
    </dsp:sp>
    <dsp:sp modelId="{9570BCBF-8008-4B5B-896B-F484B1E59D22}">
      <dsp:nvSpPr>
        <dsp:cNvPr id="0" name=""/>
        <dsp:cNvSpPr/>
      </dsp:nvSpPr>
      <dsp:spPr>
        <a:xfrm rot="10800000">
          <a:off x="2152252" y="2465262"/>
          <a:ext cx="2465262" cy="2465262"/>
        </a:xfrm>
        <a:prstGeom prst="triangle">
          <a:avLst/>
        </a:prstGeom>
        <a:solidFill>
          <a:schemeClr val="accent2">
            <a:hueOff val="3121013"/>
            <a:satOff val="-3893"/>
            <a:lumOff val="915"/>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smtClean="0">
              <a:latin typeface="Arial Narrow" panose="020B0606020202030204" pitchFamily="34" charset="0"/>
            </a:rPr>
            <a:t>High quality and coverage of programming</a:t>
          </a:r>
          <a:endParaRPr lang="en-US" sz="1600" kern="1200" dirty="0">
            <a:latin typeface="Arial Narrow" panose="020B0606020202030204" pitchFamily="34" charset="0"/>
          </a:endParaRPr>
        </a:p>
      </dsp:txBody>
      <dsp:txXfrm rot="10800000">
        <a:off x="2768567" y="2465262"/>
        <a:ext cx="1232631" cy="1232631"/>
      </dsp:txXfrm>
    </dsp:sp>
    <dsp:sp modelId="{03AEB589-29F2-4EAC-B323-ED5F6F61E94B}">
      <dsp:nvSpPr>
        <dsp:cNvPr id="0" name=""/>
        <dsp:cNvSpPr/>
      </dsp:nvSpPr>
      <dsp:spPr>
        <a:xfrm>
          <a:off x="3384884" y="2465262"/>
          <a:ext cx="2465262" cy="2465262"/>
        </a:xfrm>
        <a:prstGeom prst="triangle">
          <a:avLst/>
        </a:prstGeom>
        <a:solidFill>
          <a:schemeClr val="accent2">
            <a:hueOff val="4681519"/>
            <a:satOff val="-5839"/>
            <a:lumOff val="1373"/>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latin typeface="Arial Narrow" panose="020B0606020202030204" pitchFamily="34" charset="0"/>
            </a:rPr>
            <a:t>Establish key elements of scale</a:t>
          </a:r>
          <a:endParaRPr lang="en-US" sz="1600" kern="1200" dirty="0">
            <a:latin typeface="Arial Narrow" panose="020B0606020202030204" pitchFamily="34" charset="0"/>
          </a:endParaRPr>
        </a:p>
      </dsp:txBody>
      <dsp:txXfrm>
        <a:off x="4001200" y="3697893"/>
        <a:ext cx="1232631" cy="1232631"/>
      </dsp:txXfrm>
    </dsp:sp>
  </dsp:spTree>
</dsp:drawing>
</file>

<file path=ppt/diagrams/layout1.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B2D4E50A-26D9-406E-89C7-2CC67BEDD6E6}" type="datetimeFigureOut">
              <a:rPr lang="en-GB"/>
              <a:pPr>
                <a:defRPr/>
              </a:pPr>
              <a:t>24/03/2017</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GB"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GB" noProof="0" smtClean="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pPr>
              <a:defRPr/>
            </a:pPr>
            <a:fld id="{FE931604-9C80-404E-81DE-51877A8A5112}" type="slidenum">
              <a:rPr lang="en-GB"/>
              <a:pPr>
                <a:defRPr/>
              </a:pPr>
              <a:t>‹#›</a:t>
            </a:fld>
            <a:endParaRPr lang="en-GB"/>
          </a:p>
        </p:txBody>
      </p:sp>
    </p:spTree>
    <p:extLst>
      <p:ext uri="{BB962C8B-B14F-4D97-AF65-F5344CB8AC3E}">
        <p14:creationId xmlns:p14="http://schemas.microsoft.com/office/powerpoint/2010/main" val="24760680"/>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WV’s </a:t>
            </a:r>
            <a:r>
              <a:rPr lang="en-US" dirty="0" err="1" smtClean="0"/>
              <a:t>mHealth</a:t>
            </a:r>
            <a:r>
              <a:rPr lang="en-US" baseline="0" dirty="0" smtClean="0"/>
              <a:t> Vision Statement and related deployments focuses on the last mile – vulnerable communities and community health workers.  The principles behind our work focus on collaborative, common solutions that are designed iteratively with end users.</a:t>
            </a:r>
            <a:endParaRPr lang="en-US" dirty="0"/>
          </a:p>
        </p:txBody>
      </p:sp>
      <p:sp>
        <p:nvSpPr>
          <p:cNvPr id="4" name="Slide Number Placeholder 3"/>
          <p:cNvSpPr>
            <a:spLocks noGrp="1"/>
          </p:cNvSpPr>
          <p:nvPr>
            <p:ph type="sldNum" sz="quarter" idx="10"/>
          </p:nvPr>
        </p:nvSpPr>
        <p:spPr/>
        <p:txBody>
          <a:bodyPr/>
          <a:lstStyle/>
          <a:p>
            <a:fld id="{B8A83FCA-14A5-47BD-90FC-6BF2D39BF33C}" type="slidenum">
              <a:rPr lang="en-US" smtClean="0">
                <a:solidFill>
                  <a:prstClr val="black"/>
                </a:solidFill>
              </a:rPr>
              <a:pPr/>
              <a:t>2</a:t>
            </a:fld>
            <a:endParaRPr lang="en-US">
              <a:solidFill>
                <a:prstClr val="black"/>
              </a:solidFill>
            </a:endParaRPr>
          </a:p>
        </p:txBody>
      </p:sp>
    </p:spTree>
    <p:extLst>
      <p:ext uri="{BB962C8B-B14F-4D97-AF65-F5344CB8AC3E}">
        <p14:creationId xmlns:p14="http://schemas.microsoft.com/office/powerpoint/2010/main" val="2038559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KEY POINTS:</a:t>
            </a:r>
          </a:p>
          <a:p>
            <a:pPr marL="228600" indent="-228600">
              <a:buFont typeface="+mj-lt"/>
              <a:buAutoNum type="arabicPeriod"/>
            </a:pPr>
            <a:r>
              <a:rPr lang="en-US" dirty="0" smtClean="0"/>
              <a:t>The goals</a:t>
            </a:r>
            <a:r>
              <a:rPr lang="en-US" baseline="0" dirty="0" smtClean="0"/>
              <a:t> are tied most closely to MDGs 4 and 5 but also contribute to some aspects of MDGs 1 (particularly nutritional status of pregnant women and children U5) and 6 (particularly HIV and malaria).</a:t>
            </a:r>
          </a:p>
          <a:p>
            <a:pPr marL="228600" indent="-228600">
              <a:buFont typeface="+mj-lt"/>
              <a:buAutoNum type="arabicPeriod"/>
            </a:pPr>
            <a:r>
              <a:rPr lang="en-US" baseline="0" dirty="0" smtClean="0"/>
              <a:t>At the outcome level, we expect the “value add” of </a:t>
            </a:r>
            <a:r>
              <a:rPr lang="en-US" baseline="0" dirty="0" err="1" smtClean="0"/>
              <a:t>mHealth</a:t>
            </a:r>
            <a:r>
              <a:rPr lang="en-US" baseline="0" dirty="0" smtClean="0"/>
              <a:t> to be reflected in these 4 areas. These metrics would only be gathered periodically with the purpose of documenting quantifiable change at the population, CHW workforce or community level.</a:t>
            </a:r>
          </a:p>
          <a:p>
            <a:pPr marL="228600" indent="-228600">
              <a:buFont typeface="+mj-lt"/>
              <a:buAutoNum type="arabicPeriod"/>
            </a:pPr>
            <a:r>
              <a:rPr lang="en-US" baseline="0" dirty="0" smtClean="0"/>
              <a:t>Immediate outcomes that would be tracked on an ongoing basis to both refine the application itself and document how the </a:t>
            </a:r>
            <a:r>
              <a:rPr lang="en-US" baseline="0" dirty="0" err="1" smtClean="0"/>
              <a:t>mHealth</a:t>
            </a:r>
            <a:r>
              <a:rPr lang="en-US" baseline="0" dirty="0" smtClean="0"/>
              <a:t> application has directly effected program beneficiaries. The information would either be sourced from standard M&amp;E data tracked by the mobile application itself or by CHW supervisor records and the records kept by community-based structures that support the CHW program, for example, community health committees or advocacy groups. Strengthening community level structures is a central aspect of WV’s Maternal and Child Health and Nutrition strategy.</a:t>
            </a:r>
          </a:p>
          <a:p>
            <a:pPr marL="228600" indent="-228600">
              <a:buFont typeface="+mj-lt"/>
              <a:buAutoNum type="arabicPeriod"/>
            </a:pPr>
            <a:r>
              <a:rPr lang="en-US" baseline="0" dirty="0" smtClean="0"/>
              <a:t>NOTE that adherence to case management protocols can contribute to both the first and second outcome listed here – adherence to the </a:t>
            </a:r>
            <a:r>
              <a:rPr lang="en-US" baseline="0" dirty="0" err="1" smtClean="0"/>
              <a:t>ttC</a:t>
            </a:r>
            <a:r>
              <a:rPr lang="en-US" baseline="0" dirty="0" smtClean="0"/>
              <a:t> visit schedule for example, would also strongly affect the first outcome. Similarly, appropriate and timely use of program monitoring information can reinforce CHW supportive supervision systems and thus support both the 3</a:t>
            </a:r>
            <a:r>
              <a:rPr lang="en-US" baseline="30000" dirty="0" smtClean="0"/>
              <a:t>rd</a:t>
            </a:r>
            <a:r>
              <a:rPr lang="en-US" baseline="0" dirty="0" smtClean="0"/>
              <a:t> and final outcome listed here.</a:t>
            </a:r>
          </a:p>
          <a:p>
            <a:pPr marL="228600" indent="-228600">
              <a:buFont typeface="+mj-lt"/>
              <a:buAutoNum type="arabicPeriod"/>
            </a:pPr>
            <a:r>
              <a:rPr lang="en-US" baseline="0" dirty="0" smtClean="0"/>
              <a:t>ICT system performance characteristics are hypothesized to have a direct impact on the efficiency of front line health care workers but system performance and its potential scalability also have a reinforcing effect on several other pathways leading to positive health outcomes.</a:t>
            </a:r>
          </a:p>
          <a:p>
            <a:pPr marL="228600" indent="-228600">
              <a:buFont typeface="+mj-lt"/>
              <a:buAutoNum type="arabicPeriod"/>
            </a:pPr>
            <a:r>
              <a:rPr lang="en-US" baseline="0" dirty="0" smtClean="0"/>
              <a:t>We are in the process of developing an illustrative logical framework to propose appropriate indicators at both the output and outcome level.</a:t>
            </a:r>
          </a:p>
          <a:p>
            <a:endParaRPr lang="en-US" dirty="0" smtClean="0"/>
          </a:p>
        </p:txBody>
      </p:sp>
      <p:sp>
        <p:nvSpPr>
          <p:cNvPr id="4" name="Slide Number Placeholder 3"/>
          <p:cNvSpPr>
            <a:spLocks noGrp="1"/>
          </p:cNvSpPr>
          <p:nvPr>
            <p:ph type="sldNum" sz="quarter" idx="10"/>
          </p:nvPr>
        </p:nvSpPr>
        <p:spPr/>
        <p:txBody>
          <a:bodyPr/>
          <a:lstStyle/>
          <a:p>
            <a:fld id="{B8A83FCA-14A5-47BD-90FC-6BF2D39BF33C}" type="slidenum">
              <a:rPr lang="en-US" smtClean="0">
                <a:solidFill>
                  <a:prstClr val="black"/>
                </a:solidFill>
              </a:rPr>
              <a:pPr/>
              <a:t>3</a:t>
            </a:fld>
            <a:endParaRPr lang="en-US">
              <a:solidFill>
                <a:prstClr val="black"/>
              </a:solidFill>
            </a:endParaRPr>
          </a:p>
        </p:txBody>
      </p:sp>
    </p:spTree>
    <p:extLst>
      <p:ext uri="{BB962C8B-B14F-4D97-AF65-F5344CB8AC3E}">
        <p14:creationId xmlns:p14="http://schemas.microsoft.com/office/powerpoint/2010/main" val="25768681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GB" altLang="en-US" dirty="0" smtClean="0"/>
          </a:p>
        </p:txBody>
      </p:sp>
      <p:sp>
        <p:nvSpPr>
          <p:cNvPr id="30724"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63265CDB-6D4D-443F-B460-5F2A663A3362}" type="slidenum">
              <a:rPr lang="en-GB" altLang="en-US" smtClean="0">
                <a:latin typeface="Arial" pitchFamily="34" charset="0"/>
              </a:rPr>
              <a:pPr eaLnBrk="1" hangingPunct="1">
                <a:spcBef>
                  <a:spcPct val="0"/>
                </a:spcBef>
              </a:pPr>
              <a:t>4</a:t>
            </a:fld>
            <a:endParaRPr lang="en-GB" altLang="en-US" smtClean="0">
              <a:latin typeface="Arial"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854A540-61F1-440F-855C-0DBC882FE9F3}" type="slidenum">
              <a:rPr lang="en-US" smtClean="0"/>
              <a:t>5</a:t>
            </a:fld>
            <a:endParaRPr lang="en-US"/>
          </a:p>
        </p:txBody>
      </p:sp>
    </p:spTree>
    <p:extLst>
      <p:ext uri="{BB962C8B-B14F-4D97-AF65-F5344CB8AC3E}">
        <p14:creationId xmlns:p14="http://schemas.microsoft.com/office/powerpoint/2010/main" val="42006617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174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GB" altLang="en-US" dirty="0" smtClean="0"/>
          </a:p>
        </p:txBody>
      </p:sp>
      <p:sp>
        <p:nvSpPr>
          <p:cNvPr id="31748"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defTabSz="457200" eaLnBrk="0" fontAlgn="base" hangingPunct="0">
              <a:spcBef>
                <a:spcPct val="30000"/>
              </a:spcBef>
              <a:spcAft>
                <a:spcPct val="0"/>
              </a:spcAft>
              <a:defRPr sz="1200">
                <a:solidFill>
                  <a:schemeClr val="tx1"/>
                </a:solidFill>
                <a:latin typeface="Calibri" pitchFamily="34" charset="0"/>
              </a:defRPr>
            </a:lvl6pPr>
            <a:lvl7pPr marL="2971800" indent="-228600" defTabSz="457200" eaLnBrk="0" fontAlgn="base" hangingPunct="0">
              <a:spcBef>
                <a:spcPct val="30000"/>
              </a:spcBef>
              <a:spcAft>
                <a:spcPct val="0"/>
              </a:spcAft>
              <a:defRPr sz="1200">
                <a:solidFill>
                  <a:schemeClr val="tx1"/>
                </a:solidFill>
                <a:latin typeface="Calibri" pitchFamily="34" charset="0"/>
              </a:defRPr>
            </a:lvl7pPr>
            <a:lvl8pPr marL="3429000" indent="-228600" defTabSz="457200" eaLnBrk="0" fontAlgn="base" hangingPunct="0">
              <a:spcBef>
                <a:spcPct val="30000"/>
              </a:spcBef>
              <a:spcAft>
                <a:spcPct val="0"/>
              </a:spcAft>
              <a:defRPr sz="1200">
                <a:solidFill>
                  <a:schemeClr val="tx1"/>
                </a:solidFill>
                <a:latin typeface="Calibri" pitchFamily="34" charset="0"/>
              </a:defRPr>
            </a:lvl8pPr>
            <a:lvl9pPr marL="3886200" indent="-228600" defTabSz="4572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9D2EFB25-F078-4730-A85D-93D7E0BC200B}" type="slidenum">
              <a:rPr lang="en-GB" altLang="en-US" smtClean="0">
                <a:latin typeface="Arial" pitchFamily="34" charset="0"/>
              </a:rPr>
              <a:pPr eaLnBrk="1" hangingPunct="1">
                <a:spcBef>
                  <a:spcPct val="0"/>
                </a:spcBef>
              </a:pPr>
              <a:t>6</a:t>
            </a:fld>
            <a:endParaRPr lang="en-GB" altLang="en-US" smtClean="0">
              <a:latin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013752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9C49C7A-7F8F-4E32-8527-A182418869CE}" type="datetimeFigureOut">
              <a:rPr lang="en-GB" smtClean="0">
                <a:solidFill>
                  <a:srgbClr val="786D62"/>
                </a:solidFill>
              </a:rPr>
              <a:pPr/>
              <a:t>24/03/2017</a:t>
            </a:fld>
            <a:endParaRPr lang="en-GB">
              <a:solidFill>
                <a:srgbClr val="786D62"/>
              </a:solidFill>
            </a:endParaRPr>
          </a:p>
        </p:txBody>
      </p:sp>
      <p:sp>
        <p:nvSpPr>
          <p:cNvPr id="4" name="Footer Placeholder 3"/>
          <p:cNvSpPr>
            <a:spLocks noGrp="1"/>
          </p:cNvSpPr>
          <p:nvPr>
            <p:ph type="ftr" sz="quarter" idx="11"/>
          </p:nvPr>
        </p:nvSpPr>
        <p:spPr/>
        <p:txBody>
          <a:bodyPr/>
          <a:lstStyle/>
          <a:p>
            <a:endParaRPr lang="en-GB">
              <a:solidFill>
                <a:srgbClr val="786D62"/>
              </a:solidFill>
            </a:endParaRP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DEDC7155-135B-4078-BFB8-9AF5D9E1A624}" type="slidenum">
              <a:rPr lang="en-GB" smtClean="0"/>
              <a:pPr/>
              <a:t>‹#›</a:t>
            </a:fld>
            <a:endParaRPr lang="en-GB"/>
          </a:p>
        </p:txBody>
      </p:sp>
    </p:spTree>
    <p:extLst>
      <p:ext uri="{BB962C8B-B14F-4D97-AF65-F5344CB8AC3E}">
        <p14:creationId xmlns:p14="http://schemas.microsoft.com/office/powerpoint/2010/main" val="384970211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C49C7A-7F8F-4E32-8527-A182418869CE}" type="datetimeFigureOut">
              <a:rPr lang="en-GB" smtClean="0">
                <a:solidFill>
                  <a:srgbClr val="786D62"/>
                </a:solidFill>
              </a:rPr>
              <a:pPr/>
              <a:t>24/03/2017</a:t>
            </a:fld>
            <a:endParaRPr lang="en-GB">
              <a:solidFill>
                <a:srgbClr val="786D62"/>
              </a:solidFill>
            </a:endParaRPr>
          </a:p>
        </p:txBody>
      </p:sp>
      <p:sp>
        <p:nvSpPr>
          <p:cNvPr id="3" name="Footer Placeholder 2"/>
          <p:cNvSpPr>
            <a:spLocks noGrp="1"/>
          </p:cNvSpPr>
          <p:nvPr>
            <p:ph type="ftr" sz="quarter" idx="11"/>
          </p:nvPr>
        </p:nvSpPr>
        <p:spPr/>
        <p:txBody>
          <a:bodyPr/>
          <a:lstStyle/>
          <a:p>
            <a:endParaRPr lang="en-GB">
              <a:solidFill>
                <a:srgbClr val="786D62"/>
              </a:solidFill>
            </a:endParaRP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DEDC7155-135B-4078-BFB8-9AF5D9E1A624}" type="slidenum">
              <a:rPr lang="en-GB" smtClean="0">
                <a:solidFill>
                  <a:srgbClr val="786D62"/>
                </a:solidFill>
              </a:rPr>
              <a:pPr/>
              <a:t>‹#›</a:t>
            </a:fld>
            <a:endParaRPr lang="en-GB">
              <a:solidFill>
                <a:srgbClr val="786D62"/>
              </a:solidFill>
            </a:endParaRPr>
          </a:p>
        </p:txBody>
      </p:sp>
    </p:spTree>
    <p:extLst>
      <p:ext uri="{BB962C8B-B14F-4D97-AF65-F5344CB8AC3E}">
        <p14:creationId xmlns:p14="http://schemas.microsoft.com/office/powerpoint/2010/main" val="24177952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9C49C7A-7F8F-4E32-8527-A182418869CE}" type="datetimeFigureOut">
              <a:rPr lang="en-GB" smtClean="0">
                <a:solidFill>
                  <a:srgbClr val="786D62"/>
                </a:solidFill>
              </a:rPr>
              <a:pPr/>
              <a:t>24/03/2017</a:t>
            </a:fld>
            <a:endParaRPr lang="en-GB">
              <a:solidFill>
                <a:srgbClr val="786D62"/>
              </a:solidFill>
            </a:endParaRPr>
          </a:p>
        </p:txBody>
      </p:sp>
      <p:sp>
        <p:nvSpPr>
          <p:cNvPr id="6" name="Footer Placeholder 5"/>
          <p:cNvSpPr>
            <a:spLocks noGrp="1"/>
          </p:cNvSpPr>
          <p:nvPr>
            <p:ph type="ftr" sz="quarter" idx="11"/>
          </p:nvPr>
        </p:nvSpPr>
        <p:spPr/>
        <p:txBody>
          <a:bodyPr/>
          <a:lstStyle/>
          <a:p>
            <a:endParaRPr lang="en-GB">
              <a:solidFill>
                <a:srgbClr val="786D62"/>
              </a:solidFill>
            </a:endParaRP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DEDC7155-135B-4078-BFB8-9AF5D9E1A624}" type="slidenum">
              <a:rPr lang="en-GB" smtClean="0"/>
              <a:pPr/>
              <a:t>‹#›</a:t>
            </a:fld>
            <a:endParaRPr lang="en-GB"/>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287908637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12" name="Date Placeholder 11"/>
          <p:cNvSpPr>
            <a:spLocks noGrp="1"/>
          </p:cNvSpPr>
          <p:nvPr>
            <p:ph type="dt" sz="half" idx="10"/>
          </p:nvPr>
        </p:nvSpPr>
        <p:spPr>
          <a:xfrm>
            <a:off x="6248400" y="6248400"/>
            <a:ext cx="2667000" cy="365125"/>
          </a:xfrm>
        </p:spPr>
        <p:txBody>
          <a:bodyPr rtlCol="0"/>
          <a:lstStyle/>
          <a:p>
            <a:fld id="{D9C49C7A-7F8F-4E32-8527-A182418869CE}" type="datetimeFigureOut">
              <a:rPr lang="en-GB" smtClean="0">
                <a:solidFill>
                  <a:srgbClr val="786D62"/>
                </a:solidFill>
              </a:rPr>
              <a:pPr/>
              <a:t>24/03/2017</a:t>
            </a:fld>
            <a:endParaRPr lang="en-GB">
              <a:solidFill>
                <a:srgbClr val="786D62"/>
              </a:solidFill>
            </a:endParaRPr>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DEDC7155-135B-4078-BFB8-9AF5D9E1A624}" type="slidenum">
              <a:rPr lang="en-GB" smtClean="0"/>
              <a:pPr/>
              <a:t>‹#›</a:t>
            </a:fld>
            <a:endParaRPr lang="en-GB"/>
          </a:p>
        </p:txBody>
      </p:sp>
      <p:sp>
        <p:nvSpPr>
          <p:cNvPr id="14" name="Footer Placeholder 13"/>
          <p:cNvSpPr>
            <a:spLocks noGrp="1"/>
          </p:cNvSpPr>
          <p:nvPr>
            <p:ph type="ftr" sz="quarter" idx="12"/>
          </p:nvPr>
        </p:nvSpPr>
        <p:spPr>
          <a:xfrm>
            <a:off x="1600200" y="6248206"/>
            <a:ext cx="4572000" cy="365125"/>
          </a:xfrm>
        </p:spPr>
        <p:txBody>
          <a:bodyPr rtlCol="0"/>
          <a:lstStyle/>
          <a:p>
            <a:endParaRPr lang="en-GB">
              <a:solidFill>
                <a:srgbClr val="786D62"/>
              </a:solidFill>
            </a:endParaRP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extLst>
      <p:ext uri="{BB962C8B-B14F-4D97-AF65-F5344CB8AC3E}">
        <p14:creationId xmlns:p14="http://schemas.microsoft.com/office/powerpoint/2010/main" val="238184134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E77AA"/>
                </a:solidFill>
              </a:defRPr>
            </a:lvl1pPr>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9C49C7A-7F8F-4E32-8527-A182418869CE}" type="datetimeFigureOut">
              <a:rPr lang="en-GB" smtClean="0">
                <a:solidFill>
                  <a:srgbClr val="786D62"/>
                </a:solidFill>
              </a:rPr>
              <a:pPr/>
              <a:t>24/03/2017</a:t>
            </a:fld>
            <a:endParaRPr lang="en-GB">
              <a:solidFill>
                <a:srgbClr val="786D62"/>
              </a:solidFill>
            </a:endParaRPr>
          </a:p>
        </p:txBody>
      </p:sp>
      <p:sp>
        <p:nvSpPr>
          <p:cNvPr id="5" name="Footer Placeholder 4"/>
          <p:cNvSpPr>
            <a:spLocks noGrp="1"/>
          </p:cNvSpPr>
          <p:nvPr>
            <p:ph type="ftr" sz="quarter" idx="11"/>
          </p:nvPr>
        </p:nvSpPr>
        <p:spPr/>
        <p:txBody>
          <a:bodyPr/>
          <a:lstStyle/>
          <a:p>
            <a:endParaRPr lang="en-GB">
              <a:solidFill>
                <a:srgbClr val="786D62"/>
              </a:solidFill>
            </a:endParaRPr>
          </a:p>
        </p:txBody>
      </p:sp>
      <p:sp>
        <p:nvSpPr>
          <p:cNvPr id="6" name="Slide Number Placeholder 5"/>
          <p:cNvSpPr>
            <a:spLocks noGrp="1"/>
          </p:cNvSpPr>
          <p:nvPr>
            <p:ph type="sldNum" sz="quarter" idx="12"/>
          </p:nvPr>
        </p:nvSpPr>
        <p:spPr/>
        <p:txBody>
          <a:bodyPr/>
          <a:lstStyle/>
          <a:p>
            <a:fld id="{DEDC7155-135B-4078-BFB8-9AF5D9E1A624}" type="slidenum">
              <a:rPr lang="en-GB" smtClean="0"/>
              <a:pPr/>
              <a:t>‹#›</a:t>
            </a:fld>
            <a:endParaRPr lang="en-GB"/>
          </a:p>
        </p:txBody>
      </p:sp>
    </p:spTree>
    <p:extLst>
      <p:ext uri="{BB962C8B-B14F-4D97-AF65-F5344CB8AC3E}">
        <p14:creationId xmlns:p14="http://schemas.microsoft.com/office/powerpoint/2010/main" val="920725719"/>
      </p:ext>
    </p:extLst>
  </p:cSld>
  <p:clrMapOvr>
    <a:masterClrMapping/>
  </p:clrMapOvr>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D9C49C7A-7F8F-4E32-8527-A182418869CE}" type="datetimeFigureOut">
              <a:rPr lang="en-GB" smtClean="0">
                <a:solidFill>
                  <a:srgbClr val="786D62"/>
                </a:solidFill>
              </a:rPr>
              <a:pPr/>
              <a:t>24/03/2017</a:t>
            </a:fld>
            <a:endParaRPr lang="en-GB">
              <a:solidFill>
                <a:srgbClr val="786D62"/>
              </a:solidFill>
            </a:endParaRPr>
          </a:p>
        </p:txBody>
      </p:sp>
      <p:sp>
        <p:nvSpPr>
          <p:cNvPr id="5" name="Footer Placeholder 4"/>
          <p:cNvSpPr>
            <a:spLocks noGrp="1"/>
          </p:cNvSpPr>
          <p:nvPr>
            <p:ph type="ftr" sz="quarter" idx="11"/>
          </p:nvPr>
        </p:nvSpPr>
        <p:spPr>
          <a:xfrm>
            <a:off x="457201" y="6248207"/>
            <a:ext cx="5573483" cy="365125"/>
          </a:xfrm>
        </p:spPr>
        <p:txBody>
          <a:bodyPr/>
          <a:lstStyle/>
          <a:p>
            <a:endParaRPr lang="en-GB">
              <a:solidFill>
                <a:srgbClr val="786D62"/>
              </a:solidFill>
            </a:endParaRP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a:solidFill>
                <a:prstClr val="white"/>
              </a:solidFill>
            </a:endParaRPr>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a:solidFill>
                <a:prstClr val="white"/>
              </a:solidFill>
            </a:endParaRPr>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a:solidFill>
                <a:prstClr val="white"/>
              </a:solidFill>
            </a:endParaRPr>
          </a:p>
        </p:txBody>
      </p:sp>
      <p:sp>
        <p:nvSpPr>
          <p:cNvPr id="6" name="Slide Number Placeholder 5"/>
          <p:cNvSpPr>
            <a:spLocks noGrp="1"/>
          </p:cNvSpPr>
          <p:nvPr>
            <p:ph type="sldNum" sz="quarter" idx="12"/>
          </p:nvPr>
        </p:nvSpPr>
        <p:spPr>
          <a:xfrm rot="5400000">
            <a:off x="5989638" y="144462"/>
            <a:ext cx="533400" cy="244476"/>
          </a:xfrm>
        </p:spPr>
        <p:txBody>
          <a:bodyPr/>
          <a:lstStyle/>
          <a:p>
            <a:fld id="{DEDC7155-135B-4078-BFB8-9AF5D9E1A624}" type="slidenum">
              <a:rPr lang="en-GB" smtClean="0"/>
              <a:pPr/>
              <a:t>‹#›</a:t>
            </a:fld>
            <a:endParaRPr lang="en-GB"/>
          </a:p>
        </p:txBody>
      </p:sp>
    </p:spTree>
    <p:extLst>
      <p:ext uri="{BB962C8B-B14F-4D97-AF65-F5344CB8AC3E}">
        <p14:creationId xmlns:p14="http://schemas.microsoft.com/office/powerpoint/2010/main" val="1444718081"/>
      </p:ext>
    </p:extLst>
  </p:cSld>
  <p:clrMapOvr>
    <a:overrideClrMapping bg1="lt1" tx1="dk1" bg2="lt2" tx2="dk2" accent1="accent1" accent2="accent2" accent3="accent3" accent4="accent4" accent5="accent5" accent6="accent6" hlink="hlink" folHlink="folHlink"/>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itle 2"/>
          <p:cNvSpPr>
            <a:spLocks noGrp="1"/>
          </p:cNvSpPr>
          <p:nvPr>
            <p:ph type="title"/>
          </p:nvPr>
        </p:nvSpPr>
        <p:spPr/>
        <p:txBody>
          <a:bodyPr/>
          <a:lstStyle>
            <a:lvl1pPr>
              <a:defRPr>
                <a:solidFill>
                  <a:srgbClr val="2E77AA"/>
                </a:solidFill>
              </a:defRPr>
            </a:lvl1pPr>
          </a:lstStyle>
          <a:p>
            <a:r>
              <a:rPr lang="en-US" dirty="0" smtClean="0"/>
              <a:t>Click to edit Master title style</a:t>
            </a:r>
            <a:endParaRPr lang="en-GB" dirty="0"/>
          </a:p>
        </p:txBody>
      </p:sp>
      <p:sp>
        <p:nvSpPr>
          <p:cNvPr id="11" name="Date Placeholder 10"/>
          <p:cNvSpPr>
            <a:spLocks noGrp="1"/>
          </p:cNvSpPr>
          <p:nvPr>
            <p:ph type="dt" sz="half" idx="10"/>
          </p:nvPr>
        </p:nvSpPr>
        <p:spPr/>
        <p:txBody>
          <a:bodyPr/>
          <a:lstStyle/>
          <a:p>
            <a:fld id="{D9C49C7A-7F8F-4E32-8527-A182418869CE}" type="datetimeFigureOut">
              <a:rPr lang="en-GB" smtClean="0">
                <a:solidFill>
                  <a:srgbClr val="786D62"/>
                </a:solidFill>
              </a:rPr>
              <a:pPr/>
              <a:t>24/03/2017</a:t>
            </a:fld>
            <a:endParaRPr lang="en-GB">
              <a:solidFill>
                <a:srgbClr val="786D62"/>
              </a:solidFill>
            </a:endParaRPr>
          </a:p>
        </p:txBody>
      </p:sp>
      <p:sp>
        <p:nvSpPr>
          <p:cNvPr id="12" name="Footer Placeholder 11"/>
          <p:cNvSpPr>
            <a:spLocks noGrp="1"/>
          </p:cNvSpPr>
          <p:nvPr>
            <p:ph type="ftr" sz="quarter" idx="11"/>
          </p:nvPr>
        </p:nvSpPr>
        <p:spPr/>
        <p:txBody>
          <a:bodyPr/>
          <a:lstStyle/>
          <a:p>
            <a:endParaRPr lang="en-GB">
              <a:solidFill>
                <a:srgbClr val="786D62"/>
              </a:solidFill>
            </a:endParaRPr>
          </a:p>
        </p:txBody>
      </p:sp>
      <p:sp>
        <p:nvSpPr>
          <p:cNvPr id="13" name="Slide Number Placeholder 12"/>
          <p:cNvSpPr>
            <a:spLocks noGrp="1"/>
          </p:cNvSpPr>
          <p:nvPr>
            <p:ph type="sldNum" sz="quarter" idx="12"/>
          </p:nvPr>
        </p:nvSpPr>
        <p:spPr/>
        <p:txBody>
          <a:bodyPr/>
          <a:lstStyle/>
          <a:p>
            <a:fld id="{DEDC7155-135B-4078-BFB8-9AF5D9E1A624}" type="slidenum">
              <a:rPr lang="en-GB" smtClean="0"/>
              <a:pPr/>
              <a:t>‹#›</a:t>
            </a:fld>
            <a:endParaRPr lang="en-GB"/>
          </a:p>
        </p:txBody>
      </p:sp>
    </p:spTree>
    <p:extLst>
      <p:ext uri="{BB962C8B-B14F-4D97-AF65-F5344CB8AC3E}">
        <p14:creationId xmlns:p14="http://schemas.microsoft.com/office/powerpoint/2010/main" val="353268582"/>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cxnSp>
        <p:nvCxnSpPr>
          <p:cNvPr id="4" name="Straight Connector 3"/>
          <p:cNvCxnSpPr/>
          <p:nvPr/>
        </p:nvCxnSpPr>
        <p:spPr>
          <a:xfrm>
            <a:off x="228600" y="388938"/>
            <a:ext cx="8686800" cy="0"/>
          </a:xfrm>
          <a:prstGeom prst="line">
            <a:avLst/>
          </a:prstGeom>
          <a:ln w="6350">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228600" y="6400800"/>
            <a:ext cx="8686800" cy="0"/>
          </a:xfrm>
          <a:prstGeom prst="line">
            <a:avLst/>
          </a:prstGeom>
          <a:ln w="6350">
            <a:solidFill>
              <a:srgbClr val="FF6600"/>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228600" y="6400800"/>
            <a:ext cx="8686800" cy="338138"/>
          </a:xfrm>
          <a:prstGeom prst="rect">
            <a:avLst/>
          </a:prstGeom>
        </p:spPr>
        <p:txBody>
          <a:bodyPr>
            <a:spAutoFit/>
          </a:bodyPr>
          <a:lstStyle/>
          <a:p>
            <a:pPr algn="ctr" defTabSz="914400" fontAlgn="auto">
              <a:spcBef>
                <a:spcPts val="0"/>
              </a:spcBef>
              <a:spcAft>
                <a:spcPts val="0"/>
              </a:spcAft>
              <a:defRPr/>
            </a:pPr>
            <a:r>
              <a:rPr lang="en-US" sz="1600" dirty="0">
                <a:solidFill>
                  <a:srgbClr val="95897D"/>
                </a:solidFill>
                <a:latin typeface="Gill Sans MT" pitchFamily="34" charset="0"/>
                <a:ea typeface="+mn-ea"/>
              </a:rPr>
              <a:t>EMPOWER, EQUIP, ADVOCATE</a:t>
            </a:r>
          </a:p>
        </p:txBody>
      </p:sp>
      <p:sp>
        <p:nvSpPr>
          <p:cNvPr id="7" name="Content Placeholder 2"/>
          <p:cNvSpPr>
            <a:spLocks noGrp="1"/>
          </p:cNvSpPr>
          <p:nvPr>
            <p:ph sz="half" idx="13"/>
          </p:nvPr>
        </p:nvSpPr>
        <p:spPr>
          <a:xfrm>
            <a:off x="381000" y="533400"/>
            <a:ext cx="8382000" cy="533400"/>
          </a:xfrm>
        </p:spPr>
        <p:txBody>
          <a:bodyPr/>
          <a:lstStyle>
            <a:lvl1pPr marL="0" indent="0">
              <a:buFontTx/>
              <a:buNone/>
              <a:defRPr sz="2800" baseline="0">
                <a:solidFill>
                  <a:srgbClr val="95897D"/>
                </a:solidFill>
                <a:latin typeface="Gill Sans MT" pitchFamily="34" charset="0"/>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8" name="Content Placeholder 2"/>
          <p:cNvSpPr>
            <a:spLocks noGrp="1"/>
          </p:cNvSpPr>
          <p:nvPr>
            <p:ph sz="half" idx="14"/>
          </p:nvPr>
        </p:nvSpPr>
        <p:spPr>
          <a:xfrm>
            <a:off x="381000" y="1219200"/>
            <a:ext cx="8382000" cy="4953000"/>
          </a:xfrm>
        </p:spPr>
        <p:txBody>
          <a:bodyPr/>
          <a:lstStyle>
            <a:lvl1pPr marL="342900" indent="-342900" rtl="0">
              <a:buFont typeface="Courier New" pitchFamily="49" charset="0"/>
              <a:buChar char="o"/>
              <a:defRPr lang="en-US" sz="2400" b="0" i="0" u="none" strike="noStrike" baseline="0" smtClean="0">
                <a:latin typeface="Gill Sans MT" pitchFamily="34" charset="0"/>
              </a:defRPr>
            </a:lvl1pPr>
            <a:lvl2pPr>
              <a:defRPr sz="2400">
                <a:latin typeface="Gill Sans MT" pitchFamily="34" charset="0"/>
              </a:defRPr>
            </a:lvl2pPr>
            <a:lvl3pPr>
              <a:defRPr sz="2000">
                <a:latin typeface="Gill Sans MT" pitchFamily="34" charset="0"/>
              </a:defRPr>
            </a:lvl3pPr>
            <a:lvl4pPr>
              <a:defRPr sz="1800">
                <a:latin typeface="Gill Sans MT" pitchFamily="34" charset="0"/>
              </a:defRPr>
            </a:lvl4pPr>
            <a:lvl5pPr>
              <a:defRPr sz="1800">
                <a:latin typeface="Gill Sans MT"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2110688656"/>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4326397"/>
      </p:ext>
    </p:extLst>
  </p:cSld>
  <p:clrMapOvr>
    <a:masterClrMapping/>
  </p:clrMapOvr>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D9C49C7A-7F8F-4E32-8527-A182418869CE}" type="datetimeFigureOut">
              <a:rPr lang="en-GB" smtClean="0"/>
              <a:pPr/>
              <a:t>24/03/2017</a:t>
            </a:fld>
            <a:endParaRPr lang="en-GB"/>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GB">
              <a:solidFill>
                <a:srgbClr val="CBC5BF"/>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DEDC7155-135B-4078-BFB8-9AF5D9E1A624}" type="slidenum">
              <a:rPr lang="en-GB" smtClean="0">
                <a:solidFill>
                  <a:srgbClr val="CBC5BF"/>
                </a:solidFill>
              </a:rPr>
              <a:pPr/>
              <a:t>‹#›</a:t>
            </a:fld>
            <a:endParaRPr lang="en-GB">
              <a:solidFill>
                <a:srgbClr val="CBC5BF"/>
              </a:solidFill>
            </a:endParaRPr>
          </a:p>
        </p:txBody>
      </p:sp>
    </p:spTree>
    <p:extLst>
      <p:ext uri="{BB962C8B-B14F-4D97-AF65-F5344CB8AC3E}">
        <p14:creationId xmlns:p14="http://schemas.microsoft.com/office/powerpoint/2010/main" val="1494156435"/>
      </p:ext>
    </p:extLst>
  </p:cSld>
  <p:clrMapOvr>
    <a:overrideClrMapping bg1="dk1" tx1="lt1" bg2="dk2" tx2="lt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63122344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itle 2"/>
          <p:cNvSpPr>
            <a:spLocks noGrp="1"/>
          </p:cNvSpPr>
          <p:nvPr>
            <p:ph type="title"/>
          </p:nvPr>
        </p:nvSpPr>
        <p:spPr/>
        <p:txBody>
          <a:bodyPr/>
          <a:lstStyle>
            <a:lvl1pPr>
              <a:defRPr>
                <a:solidFill>
                  <a:srgbClr val="2E77AA"/>
                </a:solidFill>
              </a:defRPr>
            </a:lvl1pPr>
          </a:lstStyle>
          <a:p>
            <a:r>
              <a:rPr lang="en-US" dirty="0" smtClean="0"/>
              <a:t>Click to edit Master title style</a:t>
            </a:r>
            <a:endParaRPr lang="en-GB" dirty="0"/>
          </a:p>
        </p:txBody>
      </p:sp>
      <p:sp>
        <p:nvSpPr>
          <p:cNvPr id="11" name="Date Placeholder 10"/>
          <p:cNvSpPr>
            <a:spLocks noGrp="1"/>
          </p:cNvSpPr>
          <p:nvPr>
            <p:ph type="dt" sz="half" idx="10"/>
          </p:nvPr>
        </p:nvSpPr>
        <p:spPr/>
        <p:txBody>
          <a:bodyPr/>
          <a:lstStyle/>
          <a:p>
            <a:fld id="{D9C49C7A-7F8F-4E32-8527-A182418869CE}" type="datetimeFigureOut">
              <a:rPr lang="en-GB" smtClean="0">
                <a:solidFill>
                  <a:srgbClr val="786D62"/>
                </a:solidFill>
              </a:rPr>
              <a:pPr/>
              <a:t>24/03/2017</a:t>
            </a:fld>
            <a:endParaRPr lang="en-GB">
              <a:solidFill>
                <a:srgbClr val="786D62"/>
              </a:solidFill>
            </a:endParaRPr>
          </a:p>
        </p:txBody>
      </p:sp>
      <p:sp>
        <p:nvSpPr>
          <p:cNvPr id="12" name="Footer Placeholder 11"/>
          <p:cNvSpPr>
            <a:spLocks noGrp="1"/>
          </p:cNvSpPr>
          <p:nvPr>
            <p:ph type="ftr" sz="quarter" idx="11"/>
          </p:nvPr>
        </p:nvSpPr>
        <p:spPr/>
        <p:txBody>
          <a:bodyPr/>
          <a:lstStyle/>
          <a:p>
            <a:endParaRPr lang="en-GB">
              <a:solidFill>
                <a:srgbClr val="786D62"/>
              </a:solidFill>
            </a:endParaRPr>
          </a:p>
        </p:txBody>
      </p:sp>
      <p:sp>
        <p:nvSpPr>
          <p:cNvPr id="13" name="Slide Number Placeholder 12"/>
          <p:cNvSpPr>
            <a:spLocks noGrp="1"/>
          </p:cNvSpPr>
          <p:nvPr>
            <p:ph type="sldNum" sz="quarter" idx="12"/>
          </p:nvPr>
        </p:nvSpPr>
        <p:spPr/>
        <p:txBody>
          <a:bodyPr/>
          <a:lstStyle/>
          <a:p>
            <a:fld id="{DEDC7155-135B-4078-BFB8-9AF5D9E1A624}" type="slidenum">
              <a:rPr lang="en-GB" smtClean="0"/>
              <a:pPr/>
              <a:t>‹#›</a:t>
            </a:fld>
            <a:endParaRPr lang="en-GB"/>
          </a:p>
        </p:txBody>
      </p:sp>
    </p:spTree>
    <p:extLst>
      <p:ext uri="{BB962C8B-B14F-4D97-AF65-F5344CB8AC3E}">
        <p14:creationId xmlns:p14="http://schemas.microsoft.com/office/powerpoint/2010/main" val="1831417863"/>
      </p:ext>
    </p:extLst>
  </p:cSld>
  <p:clrMapOvr>
    <a:masterClrMapping/>
  </p:clrMapOvr>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9C49C7A-7F8F-4E32-8527-A182418869CE}" type="datetimeFigureOut">
              <a:rPr lang="en-GB" smtClean="0">
                <a:solidFill>
                  <a:srgbClr val="786D62"/>
                </a:solidFill>
              </a:rPr>
              <a:pPr/>
              <a:t>24/03/2017</a:t>
            </a:fld>
            <a:endParaRPr lang="en-GB">
              <a:solidFill>
                <a:srgbClr val="786D62"/>
              </a:solidFill>
            </a:endParaRPr>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EDC7155-135B-4078-BFB8-9AF5D9E1A624}" type="slidenum">
              <a:rPr lang="en-GB" smtClean="0"/>
              <a:pPr/>
              <a:t>‹#›</a:t>
            </a:fld>
            <a:endParaRPr lang="en-GB"/>
          </a:p>
        </p:txBody>
      </p:sp>
      <p:sp>
        <p:nvSpPr>
          <p:cNvPr id="14" name="Footer Placeholder 13"/>
          <p:cNvSpPr>
            <a:spLocks noGrp="1"/>
          </p:cNvSpPr>
          <p:nvPr>
            <p:ph type="ftr" sz="quarter" idx="12"/>
          </p:nvPr>
        </p:nvSpPr>
        <p:spPr/>
        <p:txBody>
          <a:bodyPr/>
          <a:lstStyle/>
          <a:p>
            <a:endParaRPr lang="en-GB">
              <a:solidFill>
                <a:srgbClr val="786D62"/>
              </a:solidFill>
            </a:endParaRPr>
          </a:p>
        </p:txBody>
      </p:sp>
    </p:spTree>
    <p:extLst>
      <p:ext uri="{BB962C8B-B14F-4D97-AF65-F5344CB8AC3E}">
        <p14:creationId xmlns:p14="http://schemas.microsoft.com/office/powerpoint/2010/main" val="4066565620"/>
      </p:ext>
    </p:extLst>
  </p:cSld>
  <p:clrMapOvr>
    <a:overrideClrMapping bg1="lt1" tx1="dk1" bg2="lt2" tx2="dk2" accent1="accent1" accent2="accent2" accent3="accent3" accent4="accent4" accent5="accent5" accent6="accent6" hlink="hlink" folHlink="folHlink"/>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E77AA"/>
                </a:solidFill>
              </a:defRPr>
            </a:lvl1pPr>
          </a:lstStyle>
          <a:p>
            <a:r>
              <a:rPr kumimoji="0" lang="en-US" dirty="0" smtClean="0"/>
              <a:t>Click to edit Master title style</a:t>
            </a:r>
            <a:endParaRPr kumimoji="0" lang="en-US" dirty="0"/>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D9C49C7A-7F8F-4E32-8527-A182418869CE}" type="datetimeFigureOut">
              <a:rPr lang="en-GB" smtClean="0">
                <a:solidFill>
                  <a:srgbClr val="786D62"/>
                </a:solidFill>
              </a:rPr>
              <a:pPr/>
              <a:t>24/03/2017</a:t>
            </a:fld>
            <a:endParaRPr lang="en-GB">
              <a:solidFill>
                <a:srgbClr val="786D62"/>
              </a:solidFill>
            </a:endParaRPr>
          </a:p>
        </p:txBody>
      </p:sp>
      <p:sp>
        <p:nvSpPr>
          <p:cNvPr id="10" name="Slide Number Placeholder 9"/>
          <p:cNvSpPr>
            <a:spLocks noGrp="1"/>
          </p:cNvSpPr>
          <p:nvPr>
            <p:ph type="sldNum" sz="quarter" idx="16"/>
          </p:nvPr>
        </p:nvSpPr>
        <p:spPr/>
        <p:txBody>
          <a:bodyPr rtlCol="0"/>
          <a:lstStyle/>
          <a:p>
            <a:fld id="{DEDC7155-135B-4078-BFB8-9AF5D9E1A624}" type="slidenum">
              <a:rPr lang="en-GB" smtClean="0"/>
              <a:pPr/>
              <a:t>‹#›</a:t>
            </a:fld>
            <a:endParaRPr lang="en-GB"/>
          </a:p>
        </p:txBody>
      </p:sp>
      <p:sp>
        <p:nvSpPr>
          <p:cNvPr id="12" name="Footer Placeholder 11"/>
          <p:cNvSpPr>
            <a:spLocks noGrp="1"/>
          </p:cNvSpPr>
          <p:nvPr>
            <p:ph type="ftr" sz="quarter" idx="17"/>
          </p:nvPr>
        </p:nvSpPr>
        <p:spPr/>
        <p:txBody>
          <a:bodyPr rtlCol="0"/>
          <a:lstStyle/>
          <a:p>
            <a:endParaRPr lang="en-GB">
              <a:solidFill>
                <a:srgbClr val="786D62"/>
              </a:solidFill>
            </a:endParaRPr>
          </a:p>
        </p:txBody>
      </p:sp>
    </p:spTree>
    <p:extLst>
      <p:ext uri="{BB962C8B-B14F-4D97-AF65-F5344CB8AC3E}">
        <p14:creationId xmlns:p14="http://schemas.microsoft.com/office/powerpoint/2010/main" val="1901377794"/>
      </p:ext>
    </p:extLst>
  </p:cSld>
  <p:clrMapOvr>
    <a:masterClrMapping/>
  </p:clrMapOvr>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solidFill>
                  <a:srgbClr val="2E77AA"/>
                </a:solidFill>
              </a:defRPr>
            </a:lvl1pPr>
          </a:lstStyle>
          <a:p>
            <a:r>
              <a:rPr kumimoji="0" lang="en-US" dirty="0" smtClean="0"/>
              <a:t>Click to edit Master title style</a:t>
            </a:r>
            <a:endParaRPr kumimoji="0" lang="en-US" dirty="0"/>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D9C49C7A-7F8F-4E32-8527-A182418869CE}" type="datetimeFigureOut">
              <a:rPr lang="en-GB" smtClean="0">
                <a:solidFill>
                  <a:srgbClr val="786D62"/>
                </a:solidFill>
              </a:rPr>
              <a:pPr/>
              <a:t>24/03/2017</a:t>
            </a:fld>
            <a:endParaRPr lang="en-GB">
              <a:solidFill>
                <a:srgbClr val="786D62"/>
              </a:solidFill>
            </a:endParaRPr>
          </a:p>
        </p:txBody>
      </p:sp>
      <p:sp>
        <p:nvSpPr>
          <p:cNvPr id="12" name="Slide Number Placeholder 11"/>
          <p:cNvSpPr>
            <a:spLocks noGrp="1"/>
          </p:cNvSpPr>
          <p:nvPr>
            <p:ph type="sldNum" sz="quarter" idx="16"/>
          </p:nvPr>
        </p:nvSpPr>
        <p:spPr/>
        <p:txBody>
          <a:bodyPr rtlCol="0"/>
          <a:lstStyle/>
          <a:p>
            <a:fld id="{DEDC7155-135B-4078-BFB8-9AF5D9E1A624}" type="slidenum">
              <a:rPr lang="en-GB" smtClean="0"/>
              <a:pPr/>
              <a:t>‹#›</a:t>
            </a:fld>
            <a:endParaRPr lang="en-GB"/>
          </a:p>
        </p:txBody>
      </p:sp>
      <p:sp>
        <p:nvSpPr>
          <p:cNvPr id="14" name="Footer Placeholder 13"/>
          <p:cNvSpPr>
            <a:spLocks noGrp="1"/>
          </p:cNvSpPr>
          <p:nvPr>
            <p:ph type="ftr" sz="quarter" idx="17"/>
          </p:nvPr>
        </p:nvSpPr>
        <p:spPr/>
        <p:txBody>
          <a:bodyPr rtlCol="0"/>
          <a:lstStyle/>
          <a:p>
            <a:endParaRPr lang="en-GB">
              <a:solidFill>
                <a:srgbClr val="786D62"/>
              </a:solidFill>
            </a:endParaRP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3473500880"/>
      </p:ext>
    </p:extLst>
  </p:cSld>
  <p:clrMapOvr>
    <a:masterClrMapping/>
  </p:clrMapOvr>
  <p:timing>
    <p:tnLst>
      <p:par>
        <p:cTn id="1" dur="indefinite" restart="never" nodeType="tmRoot"/>
      </p:par>
    </p:tn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9C49C7A-7F8F-4E32-8527-A182418869CE}" type="datetimeFigureOut">
              <a:rPr lang="en-GB" smtClean="0">
                <a:solidFill>
                  <a:srgbClr val="786D62"/>
                </a:solidFill>
              </a:rPr>
              <a:pPr/>
              <a:t>24/03/2017</a:t>
            </a:fld>
            <a:endParaRPr lang="en-GB">
              <a:solidFill>
                <a:srgbClr val="786D62"/>
              </a:solidFill>
            </a:endParaRPr>
          </a:p>
        </p:txBody>
      </p:sp>
      <p:sp>
        <p:nvSpPr>
          <p:cNvPr id="4" name="Footer Placeholder 3"/>
          <p:cNvSpPr>
            <a:spLocks noGrp="1"/>
          </p:cNvSpPr>
          <p:nvPr>
            <p:ph type="ftr" sz="quarter" idx="11"/>
          </p:nvPr>
        </p:nvSpPr>
        <p:spPr/>
        <p:txBody>
          <a:bodyPr/>
          <a:lstStyle/>
          <a:p>
            <a:endParaRPr lang="en-GB">
              <a:solidFill>
                <a:srgbClr val="786D62"/>
              </a:solidFill>
            </a:endParaRPr>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DEDC7155-135B-4078-BFB8-9AF5D9E1A624}" type="slidenum">
              <a:rPr lang="en-GB" smtClean="0"/>
              <a:pPr/>
              <a:t>‹#›</a:t>
            </a:fld>
            <a:endParaRPr lang="en-GB"/>
          </a:p>
        </p:txBody>
      </p:sp>
    </p:spTree>
    <p:extLst>
      <p:ext uri="{BB962C8B-B14F-4D97-AF65-F5344CB8AC3E}">
        <p14:creationId xmlns:p14="http://schemas.microsoft.com/office/powerpoint/2010/main" val="327955028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9C49C7A-7F8F-4E32-8527-A182418869CE}" type="datetimeFigureOut">
              <a:rPr lang="en-GB" smtClean="0">
                <a:solidFill>
                  <a:srgbClr val="786D62"/>
                </a:solidFill>
              </a:rPr>
              <a:pPr/>
              <a:t>24/03/2017</a:t>
            </a:fld>
            <a:endParaRPr lang="en-GB">
              <a:solidFill>
                <a:srgbClr val="786D62"/>
              </a:solidFill>
            </a:endParaRPr>
          </a:p>
        </p:txBody>
      </p:sp>
      <p:sp>
        <p:nvSpPr>
          <p:cNvPr id="3" name="Footer Placeholder 2"/>
          <p:cNvSpPr>
            <a:spLocks noGrp="1"/>
          </p:cNvSpPr>
          <p:nvPr>
            <p:ph type="ftr" sz="quarter" idx="11"/>
          </p:nvPr>
        </p:nvSpPr>
        <p:spPr/>
        <p:txBody>
          <a:bodyPr/>
          <a:lstStyle/>
          <a:p>
            <a:endParaRPr lang="en-GB">
              <a:solidFill>
                <a:srgbClr val="786D62"/>
              </a:solidFill>
            </a:endParaRPr>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DEDC7155-135B-4078-BFB8-9AF5D9E1A624}" type="slidenum">
              <a:rPr lang="en-GB" smtClean="0">
                <a:solidFill>
                  <a:srgbClr val="786D62"/>
                </a:solidFill>
              </a:rPr>
              <a:pPr/>
              <a:t>‹#›</a:t>
            </a:fld>
            <a:endParaRPr lang="en-GB">
              <a:solidFill>
                <a:srgbClr val="786D62"/>
              </a:solidFill>
            </a:endParaRPr>
          </a:p>
        </p:txBody>
      </p:sp>
    </p:spTree>
    <p:extLst>
      <p:ext uri="{BB962C8B-B14F-4D97-AF65-F5344CB8AC3E}">
        <p14:creationId xmlns:p14="http://schemas.microsoft.com/office/powerpoint/2010/main" val="41791708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9C49C7A-7F8F-4E32-8527-A182418869CE}" type="datetimeFigureOut">
              <a:rPr lang="en-GB" smtClean="0">
                <a:solidFill>
                  <a:srgbClr val="786D62"/>
                </a:solidFill>
              </a:rPr>
              <a:pPr/>
              <a:t>24/03/2017</a:t>
            </a:fld>
            <a:endParaRPr lang="en-GB">
              <a:solidFill>
                <a:srgbClr val="786D62"/>
              </a:solidFill>
            </a:endParaRPr>
          </a:p>
        </p:txBody>
      </p:sp>
      <p:sp>
        <p:nvSpPr>
          <p:cNvPr id="6" name="Footer Placeholder 5"/>
          <p:cNvSpPr>
            <a:spLocks noGrp="1"/>
          </p:cNvSpPr>
          <p:nvPr>
            <p:ph type="ftr" sz="quarter" idx="11"/>
          </p:nvPr>
        </p:nvSpPr>
        <p:spPr/>
        <p:txBody>
          <a:bodyPr/>
          <a:lstStyle/>
          <a:p>
            <a:endParaRPr lang="en-GB">
              <a:solidFill>
                <a:srgbClr val="786D62"/>
              </a:solidFill>
            </a:endParaRPr>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DEDC7155-135B-4078-BFB8-9AF5D9E1A624}" type="slidenum">
              <a:rPr lang="en-GB" smtClean="0"/>
              <a:pPr/>
              <a:t>‹#›</a:t>
            </a:fld>
            <a:endParaRPr lang="en-GB"/>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extLst>
      <p:ext uri="{BB962C8B-B14F-4D97-AF65-F5344CB8AC3E}">
        <p14:creationId xmlns:p14="http://schemas.microsoft.com/office/powerpoint/2010/main" val="336946848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12" name="Date Placeholder 11"/>
          <p:cNvSpPr>
            <a:spLocks noGrp="1"/>
          </p:cNvSpPr>
          <p:nvPr>
            <p:ph type="dt" sz="half" idx="10"/>
          </p:nvPr>
        </p:nvSpPr>
        <p:spPr>
          <a:xfrm>
            <a:off x="6248400" y="6248400"/>
            <a:ext cx="2667000" cy="365125"/>
          </a:xfrm>
        </p:spPr>
        <p:txBody>
          <a:bodyPr rtlCol="0"/>
          <a:lstStyle/>
          <a:p>
            <a:fld id="{D9C49C7A-7F8F-4E32-8527-A182418869CE}" type="datetimeFigureOut">
              <a:rPr lang="en-GB" smtClean="0">
                <a:solidFill>
                  <a:srgbClr val="786D62"/>
                </a:solidFill>
              </a:rPr>
              <a:pPr/>
              <a:t>24/03/2017</a:t>
            </a:fld>
            <a:endParaRPr lang="en-GB">
              <a:solidFill>
                <a:srgbClr val="786D62"/>
              </a:solidFill>
            </a:endParaRPr>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DEDC7155-135B-4078-BFB8-9AF5D9E1A624}" type="slidenum">
              <a:rPr lang="en-GB" smtClean="0"/>
              <a:pPr/>
              <a:t>‹#›</a:t>
            </a:fld>
            <a:endParaRPr lang="en-GB"/>
          </a:p>
        </p:txBody>
      </p:sp>
      <p:sp>
        <p:nvSpPr>
          <p:cNvPr id="14" name="Footer Placeholder 13"/>
          <p:cNvSpPr>
            <a:spLocks noGrp="1"/>
          </p:cNvSpPr>
          <p:nvPr>
            <p:ph type="ftr" sz="quarter" idx="12"/>
          </p:nvPr>
        </p:nvSpPr>
        <p:spPr>
          <a:xfrm>
            <a:off x="1600200" y="6248206"/>
            <a:ext cx="4572000" cy="365125"/>
          </a:xfrm>
        </p:spPr>
        <p:txBody>
          <a:bodyPr rtlCol="0"/>
          <a:lstStyle/>
          <a:p>
            <a:endParaRPr lang="en-GB">
              <a:solidFill>
                <a:srgbClr val="786D62"/>
              </a:solidFill>
            </a:endParaRPr>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extLst>
      <p:ext uri="{BB962C8B-B14F-4D97-AF65-F5344CB8AC3E}">
        <p14:creationId xmlns:p14="http://schemas.microsoft.com/office/powerpoint/2010/main" val="914250436"/>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E77AA"/>
                </a:solidFill>
              </a:defRPr>
            </a:lvl1pPr>
          </a:lstStyle>
          <a:p>
            <a:r>
              <a:rPr kumimoji="0" lang="en-US" dirty="0" smtClean="0"/>
              <a:t>Click to edit Master title style</a:t>
            </a:r>
            <a:endParaRPr kumimoji="0" lang="en-US" dirty="0"/>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9C49C7A-7F8F-4E32-8527-A182418869CE}" type="datetimeFigureOut">
              <a:rPr lang="en-GB" smtClean="0">
                <a:solidFill>
                  <a:srgbClr val="786D62"/>
                </a:solidFill>
              </a:rPr>
              <a:pPr/>
              <a:t>24/03/2017</a:t>
            </a:fld>
            <a:endParaRPr lang="en-GB">
              <a:solidFill>
                <a:srgbClr val="786D62"/>
              </a:solidFill>
            </a:endParaRPr>
          </a:p>
        </p:txBody>
      </p:sp>
      <p:sp>
        <p:nvSpPr>
          <p:cNvPr id="5" name="Footer Placeholder 4"/>
          <p:cNvSpPr>
            <a:spLocks noGrp="1"/>
          </p:cNvSpPr>
          <p:nvPr>
            <p:ph type="ftr" sz="quarter" idx="11"/>
          </p:nvPr>
        </p:nvSpPr>
        <p:spPr/>
        <p:txBody>
          <a:bodyPr/>
          <a:lstStyle/>
          <a:p>
            <a:endParaRPr lang="en-GB">
              <a:solidFill>
                <a:srgbClr val="786D62"/>
              </a:solidFill>
            </a:endParaRPr>
          </a:p>
        </p:txBody>
      </p:sp>
      <p:sp>
        <p:nvSpPr>
          <p:cNvPr id="6" name="Slide Number Placeholder 5"/>
          <p:cNvSpPr>
            <a:spLocks noGrp="1"/>
          </p:cNvSpPr>
          <p:nvPr>
            <p:ph type="sldNum" sz="quarter" idx="12"/>
          </p:nvPr>
        </p:nvSpPr>
        <p:spPr/>
        <p:txBody>
          <a:bodyPr/>
          <a:lstStyle/>
          <a:p>
            <a:fld id="{DEDC7155-135B-4078-BFB8-9AF5D9E1A624}" type="slidenum">
              <a:rPr lang="en-GB" smtClean="0"/>
              <a:pPr/>
              <a:t>‹#›</a:t>
            </a:fld>
            <a:endParaRPr lang="en-GB"/>
          </a:p>
        </p:txBody>
      </p:sp>
    </p:spTree>
    <p:extLst>
      <p:ext uri="{BB962C8B-B14F-4D97-AF65-F5344CB8AC3E}">
        <p14:creationId xmlns:p14="http://schemas.microsoft.com/office/powerpoint/2010/main" val="2164741889"/>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D9C49C7A-7F8F-4E32-8527-A182418869CE}" type="datetimeFigureOut">
              <a:rPr lang="en-GB" smtClean="0">
                <a:solidFill>
                  <a:srgbClr val="786D62"/>
                </a:solidFill>
              </a:rPr>
              <a:pPr/>
              <a:t>24/03/2017</a:t>
            </a:fld>
            <a:endParaRPr lang="en-GB">
              <a:solidFill>
                <a:srgbClr val="786D62"/>
              </a:solidFill>
            </a:endParaRPr>
          </a:p>
        </p:txBody>
      </p:sp>
      <p:sp>
        <p:nvSpPr>
          <p:cNvPr id="5" name="Footer Placeholder 4"/>
          <p:cNvSpPr>
            <a:spLocks noGrp="1"/>
          </p:cNvSpPr>
          <p:nvPr>
            <p:ph type="ftr" sz="quarter" idx="11"/>
          </p:nvPr>
        </p:nvSpPr>
        <p:spPr>
          <a:xfrm>
            <a:off x="457201" y="6248207"/>
            <a:ext cx="5573483" cy="365125"/>
          </a:xfrm>
        </p:spPr>
        <p:txBody>
          <a:bodyPr/>
          <a:lstStyle/>
          <a:p>
            <a:endParaRPr lang="en-GB">
              <a:solidFill>
                <a:srgbClr val="786D62"/>
              </a:solidFill>
            </a:endParaRPr>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a:solidFill>
                <a:prstClr val="white"/>
              </a:solidFill>
            </a:endParaRPr>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a:solidFill>
                <a:prstClr val="white"/>
              </a:solidFill>
            </a:endParaRPr>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defTabSz="914400" fontAlgn="auto">
              <a:spcBef>
                <a:spcPts val="0"/>
              </a:spcBef>
              <a:spcAft>
                <a:spcPts val="0"/>
              </a:spcAft>
            </a:pPr>
            <a:endParaRPr lang="en-US">
              <a:solidFill>
                <a:prstClr val="white"/>
              </a:solidFill>
            </a:endParaRPr>
          </a:p>
        </p:txBody>
      </p:sp>
      <p:sp>
        <p:nvSpPr>
          <p:cNvPr id="6" name="Slide Number Placeholder 5"/>
          <p:cNvSpPr>
            <a:spLocks noGrp="1"/>
          </p:cNvSpPr>
          <p:nvPr>
            <p:ph type="sldNum" sz="quarter" idx="12"/>
          </p:nvPr>
        </p:nvSpPr>
        <p:spPr>
          <a:xfrm rot="5400000">
            <a:off x="5989638" y="144462"/>
            <a:ext cx="533400" cy="244476"/>
          </a:xfrm>
        </p:spPr>
        <p:txBody>
          <a:bodyPr/>
          <a:lstStyle/>
          <a:p>
            <a:fld id="{DEDC7155-135B-4078-BFB8-9AF5D9E1A624}" type="slidenum">
              <a:rPr lang="en-GB" smtClean="0"/>
              <a:pPr/>
              <a:t>‹#›</a:t>
            </a:fld>
            <a:endParaRPr lang="en-GB"/>
          </a:p>
        </p:txBody>
      </p:sp>
    </p:spTree>
    <p:extLst>
      <p:ext uri="{BB962C8B-B14F-4D97-AF65-F5344CB8AC3E}">
        <p14:creationId xmlns:p14="http://schemas.microsoft.com/office/powerpoint/2010/main" val="2277226986"/>
      </p:ext>
    </p:extLst>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732087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2_Title and Content">
    <p:spTree>
      <p:nvGrpSpPr>
        <p:cNvPr id="1" name=""/>
        <p:cNvGrpSpPr/>
        <p:nvPr/>
      </p:nvGrpSpPr>
      <p:grpSpPr>
        <a:xfrm>
          <a:off x="0" y="0"/>
          <a:ext cx="0" cy="0"/>
          <a:chOff x="0" y="0"/>
          <a:chExt cx="0" cy="0"/>
        </a:xfrm>
      </p:grpSpPr>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itle 2"/>
          <p:cNvSpPr>
            <a:spLocks noGrp="1"/>
          </p:cNvSpPr>
          <p:nvPr>
            <p:ph type="title"/>
          </p:nvPr>
        </p:nvSpPr>
        <p:spPr/>
        <p:txBody>
          <a:bodyPr/>
          <a:lstStyle>
            <a:lvl1pPr>
              <a:defRPr>
                <a:solidFill>
                  <a:srgbClr val="2E77AA"/>
                </a:solidFill>
              </a:defRPr>
            </a:lvl1pPr>
          </a:lstStyle>
          <a:p>
            <a:r>
              <a:rPr lang="en-US" dirty="0" smtClean="0"/>
              <a:t>Click to edit Master title style</a:t>
            </a:r>
            <a:endParaRPr lang="en-GB" dirty="0"/>
          </a:p>
        </p:txBody>
      </p:sp>
      <p:sp>
        <p:nvSpPr>
          <p:cNvPr id="11" name="Date Placeholder 10"/>
          <p:cNvSpPr>
            <a:spLocks noGrp="1"/>
          </p:cNvSpPr>
          <p:nvPr>
            <p:ph type="dt" sz="half" idx="10"/>
          </p:nvPr>
        </p:nvSpPr>
        <p:spPr/>
        <p:txBody>
          <a:bodyPr/>
          <a:lstStyle/>
          <a:p>
            <a:fld id="{D9C49C7A-7F8F-4E32-8527-A182418869CE}" type="datetimeFigureOut">
              <a:rPr lang="en-GB" smtClean="0">
                <a:solidFill>
                  <a:srgbClr val="786D62"/>
                </a:solidFill>
              </a:rPr>
              <a:pPr/>
              <a:t>24/03/2017</a:t>
            </a:fld>
            <a:endParaRPr lang="en-GB">
              <a:solidFill>
                <a:srgbClr val="786D62"/>
              </a:solidFill>
            </a:endParaRPr>
          </a:p>
        </p:txBody>
      </p:sp>
      <p:sp>
        <p:nvSpPr>
          <p:cNvPr id="12" name="Footer Placeholder 11"/>
          <p:cNvSpPr>
            <a:spLocks noGrp="1"/>
          </p:cNvSpPr>
          <p:nvPr>
            <p:ph type="ftr" sz="quarter" idx="11"/>
          </p:nvPr>
        </p:nvSpPr>
        <p:spPr/>
        <p:txBody>
          <a:bodyPr/>
          <a:lstStyle/>
          <a:p>
            <a:endParaRPr lang="en-GB">
              <a:solidFill>
                <a:srgbClr val="786D62"/>
              </a:solidFill>
            </a:endParaRPr>
          </a:p>
        </p:txBody>
      </p:sp>
      <p:sp>
        <p:nvSpPr>
          <p:cNvPr id="13" name="Slide Number Placeholder 12"/>
          <p:cNvSpPr>
            <a:spLocks noGrp="1"/>
          </p:cNvSpPr>
          <p:nvPr>
            <p:ph type="sldNum" sz="quarter" idx="12"/>
          </p:nvPr>
        </p:nvSpPr>
        <p:spPr/>
        <p:txBody>
          <a:bodyPr/>
          <a:lstStyle/>
          <a:p>
            <a:fld id="{DEDC7155-135B-4078-BFB8-9AF5D9E1A624}" type="slidenum">
              <a:rPr lang="en-GB" smtClean="0"/>
              <a:pPr/>
              <a:t>‹#›</a:t>
            </a:fld>
            <a:endParaRPr lang="en-GB"/>
          </a:p>
        </p:txBody>
      </p:sp>
    </p:spTree>
    <p:extLst>
      <p:ext uri="{BB962C8B-B14F-4D97-AF65-F5344CB8AC3E}">
        <p14:creationId xmlns:p14="http://schemas.microsoft.com/office/powerpoint/2010/main" val="3991439775"/>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cxnSp>
        <p:nvCxnSpPr>
          <p:cNvPr id="4" name="Straight Connector 3"/>
          <p:cNvCxnSpPr/>
          <p:nvPr/>
        </p:nvCxnSpPr>
        <p:spPr>
          <a:xfrm>
            <a:off x="228600" y="388938"/>
            <a:ext cx="8686800" cy="0"/>
          </a:xfrm>
          <a:prstGeom prst="line">
            <a:avLst/>
          </a:prstGeom>
          <a:ln w="6350">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228600" y="6400800"/>
            <a:ext cx="8686800" cy="0"/>
          </a:xfrm>
          <a:prstGeom prst="line">
            <a:avLst/>
          </a:prstGeom>
          <a:ln w="6350">
            <a:solidFill>
              <a:srgbClr val="FF6600"/>
            </a:solidFill>
          </a:ln>
        </p:spPr>
        <p:style>
          <a:lnRef idx="1">
            <a:schemeClr val="accent1"/>
          </a:lnRef>
          <a:fillRef idx="0">
            <a:schemeClr val="accent1"/>
          </a:fillRef>
          <a:effectRef idx="0">
            <a:schemeClr val="accent1"/>
          </a:effectRef>
          <a:fontRef idx="minor">
            <a:schemeClr val="tx1"/>
          </a:fontRef>
        </p:style>
      </p:cxnSp>
      <p:sp>
        <p:nvSpPr>
          <p:cNvPr id="6" name="Rectangle 5"/>
          <p:cNvSpPr/>
          <p:nvPr/>
        </p:nvSpPr>
        <p:spPr>
          <a:xfrm>
            <a:off x="228600" y="6400800"/>
            <a:ext cx="8686800" cy="338138"/>
          </a:xfrm>
          <a:prstGeom prst="rect">
            <a:avLst/>
          </a:prstGeom>
        </p:spPr>
        <p:txBody>
          <a:bodyPr>
            <a:spAutoFit/>
          </a:bodyPr>
          <a:lstStyle/>
          <a:p>
            <a:pPr algn="ctr" defTabSz="914400" fontAlgn="auto">
              <a:spcBef>
                <a:spcPts val="0"/>
              </a:spcBef>
              <a:spcAft>
                <a:spcPts val="0"/>
              </a:spcAft>
              <a:defRPr/>
            </a:pPr>
            <a:r>
              <a:rPr lang="en-US" sz="1600" dirty="0">
                <a:solidFill>
                  <a:srgbClr val="95897D"/>
                </a:solidFill>
                <a:latin typeface="Gill Sans MT" pitchFamily="34" charset="0"/>
                <a:ea typeface="+mn-ea"/>
              </a:rPr>
              <a:t>EMPOWER, EQUIP, ADVOCATE</a:t>
            </a:r>
          </a:p>
        </p:txBody>
      </p:sp>
      <p:sp>
        <p:nvSpPr>
          <p:cNvPr id="7" name="Content Placeholder 2"/>
          <p:cNvSpPr>
            <a:spLocks noGrp="1"/>
          </p:cNvSpPr>
          <p:nvPr>
            <p:ph sz="half" idx="13"/>
          </p:nvPr>
        </p:nvSpPr>
        <p:spPr>
          <a:xfrm>
            <a:off x="381000" y="533400"/>
            <a:ext cx="8382000" cy="533400"/>
          </a:xfrm>
        </p:spPr>
        <p:txBody>
          <a:bodyPr/>
          <a:lstStyle>
            <a:lvl1pPr marL="0" indent="0">
              <a:buFontTx/>
              <a:buNone/>
              <a:defRPr sz="2800" baseline="0">
                <a:solidFill>
                  <a:srgbClr val="95897D"/>
                </a:solidFill>
                <a:latin typeface="Gill Sans MT" pitchFamily="34" charset="0"/>
              </a:defRPr>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p:txBody>
      </p:sp>
      <p:sp>
        <p:nvSpPr>
          <p:cNvPr id="8" name="Content Placeholder 2"/>
          <p:cNvSpPr>
            <a:spLocks noGrp="1"/>
          </p:cNvSpPr>
          <p:nvPr>
            <p:ph sz="half" idx="14"/>
          </p:nvPr>
        </p:nvSpPr>
        <p:spPr>
          <a:xfrm>
            <a:off x="381000" y="1219200"/>
            <a:ext cx="8382000" cy="4953000"/>
          </a:xfrm>
        </p:spPr>
        <p:txBody>
          <a:bodyPr/>
          <a:lstStyle>
            <a:lvl1pPr marL="342900" indent="-342900" rtl="0">
              <a:buFont typeface="Courier New" pitchFamily="49" charset="0"/>
              <a:buChar char="o"/>
              <a:defRPr lang="en-US" sz="2400" b="0" i="0" u="none" strike="noStrike" baseline="0" smtClean="0">
                <a:latin typeface="Gill Sans MT" pitchFamily="34" charset="0"/>
              </a:defRPr>
            </a:lvl1pPr>
            <a:lvl2pPr>
              <a:defRPr sz="2400">
                <a:latin typeface="Gill Sans MT" pitchFamily="34" charset="0"/>
              </a:defRPr>
            </a:lvl2pPr>
            <a:lvl3pPr>
              <a:defRPr sz="2000">
                <a:latin typeface="Gill Sans MT" pitchFamily="34" charset="0"/>
              </a:defRPr>
            </a:lvl3pPr>
            <a:lvl4pPr>
              <a:defRPr sz="1800">
                <a:latin typeface="Gill Sans MT" pitchFamily="34" charset="0"/>
              </a:defRPr>
            </a:lvl4pPr>
            <a:lvl5pPr>
              <a:defRPr sz="1800">
                <a:latin typeface="Gill Sans MT" pitchFamily="34" charset="0"/>
              </a:defRPr>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Tree>
    <p:extLst>
      <p:ext uri="{BB962C8B-B14F-4D97-AF65-F5344CB8AC3E}">
        <p14:creationId xmlns:p14="http://schemas.microsoft.com/office/powerpoint/2010/main" val="3386301441"/>
      </p:ext>
    </p:extLst>
  </p:cSld>
  <p:clrMapOvr>
    <a:masterClrMapping/>
  </p:clrMapOvr>
  <p:timing>
    <p:tnLst>
      <p:par>
        <p:cTn id="1" dur="indefinite" restart="never" nodeType="tmRoot"/>
      </p:par>
    </p:tn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23441817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2378426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D9C49C7A-7F8F-4E32-8527-A182418869CE}" type="datetimeFigureOut">
              <a:rPr lang="en-GB" smtClean="0"/>
              <a:pPr/>
              <a:t>24/03/2017</a:t>
            </a:fld>
            <a:endParaRPr lang="en-GB"/>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GB">
              <a:solidFill>
                <a:srgbClr val="CBC5BF"/>
              </a:solidFill>
            </a:endParaRPr>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DEDC7155-135B-4078-BFB8-9AF5D9E1A624}" type="slidenum">
              <a:rPr lang="en-GB" smtClean="0">
                <a:solidFill>
                  <a:srgbClr val="CBC5BF"/>
                </a:solidFill>
              </a:rPr>
              <a:pPr/>
              <a:t>‹#›</a:t>
            </a:fld>
            <a:endParaRPr lang="en-GB">
              <a:solidFill>
                <a:srgbClr val="CBC5BF"/>
              </a:solidFill>
            </a:endParaRPr>
          </a:p>
        </p:txBody>
      </p:sp>
    </p:spTree>
    <p:extLst>
      <p:ext uri="{BB962C8B-B14F-4D97-AF65-F5344CB8AC3E}">
        <p14:creationId xmlns:p14="http://schemas.microsoft.com/office/powerpoint/2010/main" val="3881389104"/>
      </p:ext>
    </p:extLst>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itle 2"/>
          <p:cNvSpPr>
            <a:spLocks noGrp="1"/>
          </p:cNvSpPr>
          <p:nvPr>
            <p:ph type="title"/>
          </p:nvPr>
        </p:nvSpPr>
        <p:spPr/>
        <p:txBody>
          <a:bodyPr/>
          <a:lstStyle>
            <a:lvl1pPr>
              <a:defRPr>
                <a:solidFill>
                  <a:srgbClr val="2E77AA"/>
                </a:solidFill>
              </a:defRPr>
            </a:lvl1pPr>
          </a:lstStyle>
          <a:p>
            <a:r>
              <a:rPr lang="en-US" dirty="0" smtClean="0"/>
              <a:t>Click to edit Master title style</a:t>
            </a:r>
            <a:endParaRPr lang="en-GB" dirty="0"/>
          </a:p>
        </p:txBody>
      </p:sp>
      <p:sp>
        <p:nvSpPr>
          <p:cNvPr id="11" name="Date Placeholder 10"/>
          <p:cNvSpPr>
            <a:spLocks noGrp="1"/>
          </p:cNvSpPr>
          <p:nvPr>
            <p:ph type="dt" sz="half" idx="10"/>
          </p:nvPr>
        </p:nvSpPr>
        <p:spPr/>
        <p:txBody>
          <a:bodyPr/>
          <a:lstStyle/>
          <a:p>
            <a:fld id="{D9C49C7A-7F8F-4E32-8527-A182418869CE}" type="datetimeFigureOut">
              <a:rPr lang="en-GB" smtClean="0">
                <a:solidFill>
                  <a:srgbClr val="786D62"/>
                </a:solidFill>
              </a:rPr>
              <a:pPr/>
              <a:t>24/03/2017</a:t>
            </a:fld>
            <a:endParaRPr lang="en-GB">
              <a:solidFill>
                <a:srgbClr val="786D62"/>
              </a:solidFill>
            </a:endParaRPr>
          </a:p>
        </p:txBody>
      </p:sp>
      <p:sp>
        <p:nvSpPr>
          <p:cNvPr id="12" name="Footer Placeholder 11"/>
          <p:cNvSpPr>
            <a:spLocks noGrp="1"/>
          </p:cNvSpPr>
          <p:nvPr>
            <p:ph type="ftr" sz="quarter" idx="11"/>
          </p:nvPr>
        </p:nvSpPr>
        <p:spPr/>
        <p:txBody>
          <a:bodyPr/>
          <a:lstStyle/>
          <a:p>
            <a:endParaRPr lang="en-GB">
              <a:solidFill>
                <a:srgbClr val="786D62"/>
              </a:solidFill>
            </a:endParaRPr>
          </a:p>
        </p:txBody>
      </p:sp>
      <p:sp>
        <p:nvSpPr>
          <p:cNvPr id="13" name="Slide Number Placeholder 12"/>
          <p:cNvSpPr>
            <a:spLocks noGrp="1"/>
          </p:cNvSpPr>
          <p:nvPr>
            <p:ph type="sldNum" sz="quarter" idx="12"/>
          </p:nvPr>
        </p:nvSpPr>
        <p:spPr/>
        <p:txBody>
          <a:bodyPr/>
          <a:lstStyle/>
          <a:p>
            <a:fld id="{DEDC7155-135B-4078-BFB8-9AF5D9E1A624}" type="slidenum">
              <a:rPr lang="en-GB" smtClean="0"/>
              <a:pPr/>
              <a:t>‹#›</a:t>
            </a:fld>
            <a:endParaRPr lang="en-GB"/>
          </a:p>
        </p:txBody>
      </p:sp>
    </p:spTree>
    <p:extLst>
      <p:ext uri="{BB962C8B-B14F-4D97-AF65-F5344CB8AC3E}">
        <p14:creationId xmlns:p14="http://schemas.microsoft.com/office/powerpoint/2010/main" val="2450287476"/>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D9C49C7A-7F8F-4E32-8527-A182418869CE}" type="datetimeFigureOut">
              <a:rPr lang="en-GB" smtClean="0">
                <a:solidFill>
                  <a:srgbClr val="786D62"/>
                </a:solidFill>
              </a:rPr>
              <a:pPr/>
              <a:t>24/03/2017</a:t>
            </a:fld>
            <a:endParaRPr lang="en-GB">
              <a:solidFill>
                <a:srgbClr val="786D62"/>
              </a:solidFill>
            </a:endParaRPr>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DEDC7155-135B-4078-BFB8-9AF5D9E1A624}" type="slidenum">
              <a:rPr lang="en-GB" smtClean="0"/>
              <a:pPr/>
              <a:t>‹#›</a:t>
            </a:fld>
            <a:endParaRPr lang="en-GB"/>
          </a:p>
        </p:txBody>
      </p:sp>
      <p:sp>
        <p:nvSpPr>
          <p:cNvPr id="14" name="Footer Placeholder 13"/>
          <p:cNvSpPr>
            <a:spLocks noGrp="1"/>
          </p:cNvSpPr>
          <p:nvPr>
            <p:ph type="ftr" sz="quarter" idx="12"/>
          </p:nvPr>
        </p:nvSpPr>
        <p:spPr/>
        <p:txBody>
          <a:bodyPr/>
          <a:lstStyle/>
          <a:p>
            <a:endParaRPr lang="en-GB">
              <a:solidFill>
                <a:srgbClr val="786D62"/>
              </a:solidFill>
            </a:endParaRPr>
          </a:p>
        </p:txBody>
      </p:sp>
    </p:spTree>
    <p:extLst>
      <p:ext uri="{BB962C8B-B14F-4D97-AF65-F5344CB8AC3E}">
        <p14:creationId xmlns:p14="http://schemas.microsoft.com/office/powerpoint/2010/main" val="1072755535"/>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rgbClr val="2E77AA"/>
                </a:solidFill>
              </a:defRPr>
            </a:lvl1pPr>
          </a:lstStyle>
          <a:p>
            <a:r>
              <a:rPr kumimoji="0" lang="en-US" dirty="0" smtClean="0"/>
              <a:t>Click to edit Master title style</a:t>
            </a:r>
            <a:endParaRPr kumimoji="0" lang="en-US" dirty="0"/>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D9C49C7A-7F8F-4E32-8527-A182418869CE}" type="datetimeFigureOut">
              <a:rPr lang="en-GB" smtClean="0">
                <a:solidFill>
                  <a:srgbClr val="786D62"/>
                </a:solidFill>
              </a:rPr>
              <a:pPr/>
              <a:t>24/03/2017</a:t>
            </a:fld>
            <a:endParaRPr lang="en-GB">
              <a:solidFill>
                <a:srgbClr val="786D62"/>
              </a:solidFill>
            </a:endParaRPr>
          </a:p>
        </p:txBody>
      </p:sp>
      <p:sp>
        <p:nvSpPr>
          <p:cNvPr id="10" name="Slide Number Placeholder 9"/>
          <p:cNvSpPr>
            <a:spLocks noGrp="1"/>
          </p:cNvSpPr>
          <p:nvPr>
            <p:ph type="sldNum" sz="quarter" idx="16"/>
          </p:nvPr>
        </p:nvSpPr>
        <p:spPr/>
        <p:txBody>
          <a:bodyPr rtlCol="0"/>
          <a:lstStyle/>
          <a:p>
            <a:fld id="{DEDC7155-135B-4078-BFB8-9AF5D9E1A624}" type="slidenum">
              <a:rPr lang="en-GB" smtClean="0"/>
              <a:pPr/>
              <a:t>‹#›</a:t>
            </a:fld>
            <a:endParaRPr lang="en-GB"/>
          </a:p>
        </p:txBody>
      </p:sp>
      <p:sp>
        <p:nvSpPr>
          <p:cNvPr id="12" name="Footer Placeholder 11"/>
          <p:cNvSpPr>
            <a:spLocks noGrp="1"/>
          </p:cNvSpPr>
          <p:nvPr>
            <p:ph type="ftr" sz="quarter" idx="17"/>
          </p:nvPr>
        </p:nvSpPr>
        <p:spPr/>
        <p:txBody>
          <a:bodyPr rtlCol="0"/>
          <a:lstStyle/>
          <a:p>
            <a:endParaRPr lang="en-GB">
              <a:solidFill>
                <a:srgbClr val="786D62"/>
              </a:solidFill>
            </a:endParaRPr>
          </a:p>
        </p:txBody>
      </p:sp>
    </p:spTree>
    <p:extLst>
      <p:ext uri="{BB962C8B-B14F-4D97-AF65-F5344CB8AC3E}">
        <p14:creationId xmlns:p14="http://schemas.microsoft.com/office/powerpoint/2010/main" val="43315858"/>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solidFill>
                  <a:srgbClr val="2E77AA"/>
                </a:solidFill>
              </a:defRPr>
            </a:lvl1pPr>
          </a:lstStyle>
          <a:p>
            <a:r>
              <a:rPr kumimoji="0" lang="en-US" dirty="0" smtClean="0"/>
              <a:t>Click to edit Master title style</a:t>
            </a:r>
            <a:endParaRPr kumimoji="0" lang="en-US" dirty="0"/>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D9C49C7A-7F8F-4E32-8527-A182418869CE}" type="datetimeFigureOut">
              <a:rPr lang="en-GB" smtClean="0">
                <a:solidFill>
                  <a:srgbClr val="786D62"/>
                </a:solidFill>
              </a:rPr>
              <a:pPr/>
              <a:t>24/03/2017</a:t>
            </a:fld>
            <a:endParaRPr lang="en-GB">
              <a:solidFill>
                <a:srgbClr val="786D62"/>
              </a:solidFill>
            </a:endParaRPr>
          </a:p>
        </p:txBody>
      </p:sp>
      <p:sp>
        <p:nvSpPr>
          <p:cNvPr id="12" name="Slide Number Placeholder 11"/>
          <p:cNvSpPr>
            <a:spLocks noGrp="1"/>
          </p:cNvSpPr>
          <p:nvPr>
            <p:ph type="sldNum" sz="quarter" idx="16"/>
          </p:nvPr>
        </p:nvSpPr>
        <p:spPr/>
        <p:txBody>
          <a:bodyPr rtlCol="0"/>
          <a:lstStyle/>
          <a:p>
            <a:fld id="{DEDC7155-135B-4078-BFB8-9AF5D9E1A624}" type="slidenum">
              <a:rPr lang="en-GB" smtClean="0"/>
              <a:pPr/>
              <a:t>‹#›</a:t>
            </a:fld>
            <a:endParaRPr lang="en-GB"/>
          </a:p>
        </p:txBody>
      </p:sp>
      <p:sp>
        <p:nvSpPr>
          <p:cNvPr id="14" name="Footer Placeholder 13"/>
          <p:cNvSpPr>
            <a:spLocks noGrp="1"/>
          </p:cNvSpPr>
          <p:nvPr>
            <p:ph type="ftr" sz="quarter" idx="17"/>
          </p:nvPr>
        </p:nvSpPr>
        <p:spPr/>
        <p:txBody>
          <a:bodyPr rtlCol="0"/>
          <a:lstStyle/>
          <a:p>
            <a:endParaRPr lang="en-GB">
              <a:solidFill>
                <a:srgbClr val="786D62"/>
              </a:solidFill>
            </a:endParaRPr>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75283733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2.xml"/></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3.xml"/><Relationship Id="rId1" Type="http://schemas.openxmlformats.org/officeDocument/2006/relationships/slideLayout" Target="../slideLayouts/slideLayout3.xml"/></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theme" Target="../theme/theme4.xml"/><Relationship Id="rId1" Type="http://schemas.openxmlformats.org/officeDocument/2006/relationships/slideLayout" Target="../slideLayouts/slideLayout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slideLayout" Target="../slideLayouts/slideLayout17.xml"/><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slideLayout" Target="../slideLayouts/slideLayout16.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5" Type="http://schemas.openxmlformats.org/officeDocument/2006/relationships/theme" Target="../theme/theme5.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slideLayout" Target="../slideLayouts/slideLayout1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slideLayout" Target="../slideLayouts/slideLayout31.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5" Type="http://schemas.openxmlformats.org/officeDocument/2006/relationships/theme" Target="../theme/theme6.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 Id="rId14" Type="http://schemas.openxmlformats.org/officeDocument/2006/relationships/slideLayout" Target="../slideLayouts/slideLayout3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6" descr="Health and nutrition powerpoint pngs.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7938"/>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5" r:id="rId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 charset="-128"/>
          <a:cs typeface="ＭＳ Ｐゴシック" pitchFamily="-1" charset="-128"/>
        </a:defRPr>
      </a:lvl1pPr>
      <a:lvl2pPr algn="ctr" defTabSz="457200" rtl="0" eaLnBrk="0" fontAlgn="base" hangingPunct="0">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2pPr>
      <a:lvl3pPr algn="ctr" defTabSz="457200" rtl="0" eaLnBrk="0" fontAlgn="base" hangingPunct="0">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3pPr>
      <a:lvl4pPr algn="ctr" defTabSz="457200" rtl="0" eaLnBrk="0" fontAlgn="base" hangingPunct="0">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4pPr>
      <a:lvl5pPr algn="ctr" defTabSz="457200" rtl="0" eaLnBrk="0" fontAlgn="base" hangingPunct="0">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5pPr>
      <a:lvl6pPr marL="457200" algn="ctr" defTabSz="457200" rtl="0" fontAlgn="base">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6pPr>
      <a:lvl7pPr marL="914400" algn="ctr" defTabSz="457200" rtl="0" fontAlgn="base">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7pPr>
      <a:lvl8pPr marL="1371600" algn="ctr" defTabSz="457200" rtl="0" fontAlgn="base">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8pPr>
      <a:lvl9pPr marL="1828800" algn="ctr" defTabSz="457200" rtl="0" fontAlgn="base">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9pPr>
    </p:titleStyle>
    <p:bodyStyle>
      <a:lvl1pPr marL="342900" indent="-342900" algn="l" defTabSz="457200" rtl="0" eaLnBrk="0" fontAlgn="base" hangingPunct="0">
        <a:spcBef>
          <a:spcPct val="20000"/>
        </a:spcBef>
        <a:spcAft>
          <a:spcPct val="0"/>
        </a:spcAft>
        <a:buFont typeface="Arial" pitchFamily="34" charset="0"/>
        <a:defRPr lang="en-US" sz="4000" kern="1200">
          <a:solidFill>
            <a:srgbClr val="7F7F7F"/>
          </a:solidFill>
          <a:latin typeface="Gill Sans MT"/>
          <a:ea typeface="ＭＳ Ｐゴシック" pitchFamily="-1" charset="-128"/>
          <a:cs typeface="Gill Sans MT"/>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1" charset="-128"/>
          <a:cs typeface="+mn-cs"/>
        </a:defRPr>
      </a:lvl2pPr>
      <a:lvl3pPr marL="1143000" indent="-228600" algn="l" defTabSz="457200" rtl="0" eaLnBrk="0" fontAlgn="base" hangingPunct="0">
        <a:spcBef>
          <a:spcPct val="20000"/>
        </a:spcBef>
        <a:spcAft>
          <a:spcPct val="0"/>
        </a:spcAft>
        <a:buFont typeface="Arial" pitchFamily="34" charset="0"/>
        <a:defRPr sz="4000" kern="1200">
          <a:solidFill>
            <a:schemeClr val="tx1"/>
          </a:solidFill>
          <a:latin typeface="+mn-lt"/>
          <a:ea typeface="ＭＳ Ｐゴシック" pitchFamily="-1"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2050" name="Picture 6" descr="Health and nutrition powerpoint pngs2.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6" r:id="rId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 charset="-128"/>
          <a:cs typeface="ＭＳ Ｐゴシック" pitchFamily="-1" charset="-128"/>
        </a:defRPr>
      </a:lvl1pPr>
      <a:lvl2pPr algn="ctr" defTabSz="457200" rtl="0" eaLnBrk="0" fontAlgn="base" hangingPunct="0">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2pPr>
      <a:lvl3pPr algn="ctr" defTabSz="457200" rtl="0" eaLnBrk="0" fontAlgn="base" hangingPunct="0">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3pPr>
      <a:lvl4pPr algn="ctr" defTabSz="457200" rtl="0" eaLnBrk="0" fontAlgn="base" hangingPunct="0">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4pPr>
      <a:lvl5pPr algn="ctr" defTabSz="457200" rtl="0" eaLnBrk="0" fontAlgn="base" hangingPunct="0">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5pPr>
      <a:lvl6pPr marL="457200" algn="ctr" defTabSz="457200" rtl="0" fontAlgn="base">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6pPr>
      <a:lvl7pPr marL="914400" algn="ctr" defTabSz="457200" rtl="0" fontAlgn="base">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7pPr>
      <a:lvl8pPr marL="1371600" algn="ctr" defTabSz="457200" rtl="0" fontAlgn="base">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8pPr>
      <a:lvl9pPr marL="1828800" algn="ctr" defTabSz="457200" rtl="0" fontAlgn="base">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1" charset="-128"/>
          <a:cs typeface="ＭＳ Ｐゴシック" pitchFamily="-1"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1"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1"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3074" name="Picture 6" descr="Health and nutrition powerpoint pngs3.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7" r:id="rId1"/>
  </p:sldLayoutIdLst>
  <p:txStyles>
    <p:titleStyle>
      <a:lvl1pPr algn="l" defTabSz="457200" rtl="0" eaLnBrk="0" fontAlgn="base" hangingPunct="0">
        <a:spcBef>
          <a:spcPct val="0"/>
        </a:spcBef>
        <a:spcAft>
          <a:spcPct val="0"/>
        </a:spcAft>
        <a:defRPr sz="3600" b="1" kern="1200">
          <a:solidFill>
            <a:srgbClr val="E87A2E"/>
          </a:solidFill>
          <a:latin typeface="Gill Sans MT"/>
          <a:ea typeface="ＭＳ Ｐゴシック" pitchFamily="-1" charset="-128"/>
          <a:cs typeface="Gill Sans MT"/>
        </a:defRPr>
      </a:lvl1pPr>
      <a:lvl2pPr algn="l" defTabSz="457200" rtl="0" eaLnBrk="0" fontAlgn="base" hangingPunct="0">
        <a:spcBef>
          <a:spcPct val="0"/>
        </a:spcBef>
        <a:spcAft>
          <a:spcPct val="0"/>
        </a:spcAft>
        <a:defRPr sz="3600" b="1">
          <a:solidFill>
            <a:srgbClr val="E87A2E"/>
          </a:solidFill>
          <a:latin typeface="Gill Sans MT" pitchFamily="-1" charset="0"/>
          <a:ea typeface="ＭＳ Ｐゴシック" pitchFamily="-1" charset="-128"/>
          <a:cs typeface="Gill Sans MT" pitchFamily="34" charset="0"/>
        </a:defRPr>
      </a:lvl2pPr>
      <a:lvl3pPr algn="l" defTabSz="457200" rtl="0" eaLnBrk="0" fontAlgn="base" hangingPunct="0">
        <a:spcBef>
          <a:spcPct val="0"/>
        </a:spcBef>
        <a:spcAft>
          <a:spcPct val="0"/>
        </a:spcAft>
        <a:defRPr sz="3600" b="1">
          <a:solidFill>
            <a:srgbClr val="E87A2E"/>
          </a:solidFill>
          <a:latin typeface="Gill Sans MT" pitchFamily="-1" charset="0"/>
          <a:ea typeface="ＭＳ Ｐゴシック" pitchFamily="-1" charset="-128"/>
          <a:cs typeface="Gill Sans MT" pitchFamily="34" charset="0"/>
        </a:defRPr>
      </a:lvl3pPr>
      <a:lvl4pPr algn="l" defTabSz="457200" rtl="0" eaLnBrk="0" fontAlgn="base" hangingPunct="0">
        <a:spcBef>
          <a:spcPct val="0"/>
        </a:spcBef>
        <a:spcAft>
          <a:spcPct val="0"/>
        </a:spcAft>
        <a:defRPr sz="3600" b="1">
          <a:solidFill>
            <a:srgbClr val="E87A2E"/>
          </a:solidFill>
          <a:latin typeface="Gill Sans MT" pitchFamily="-1" charset="0"/>
          <a:ea typeface="ＭＳ Ｐゴシック" pitchFamily="-1" charset="-128"/>
          <a:cs typeface="Gill Sans MT" pitchFamily="34" charset="0"/>
        </a:defRPr>
      </a:lvl4pPr>
      <a:lvl5pPr algn="l" defTabSz="457200" rtl="0" eaLnBrk="0" fontAlgn="base" hangingPunct="0">
        <a:spcBef>
          <a:spcPct val="0"/>
        </a:spcBef>
        <a:spcAft>
          <a:spcPct val="0"/>
        </a:spcAft>
        <a:defRPr sz="3600" b="1">
          <a:solidFill>
            <a:srgbClr val="E87A2E"/>
          </a:solidFill>
          <a:latin typeface="Gill Sans MT" pitchFamily="-1" charset="0"/>
          <a:ea typeface="ＭＳ Ｐゴシック" pitchFamily="-1" charset="-128"/>
          <a:cs typeface="Gill Sans MT" pitchFamily="34" charset="0"/>
        </a:defRPr>
      </a:lvl5pPr>
      <a:lvl6pPr marL="457200" algn="l" defTabSz="457200" rtl="0" fontAlgn="base">
        <a:spcBef>
          <a:spcPct val="0"/>
        </a:spcBef>
        <a:spcAft>
          <a:spcPct val="0"/>
        </a:spcAft>
        <a:defRPr sz="3600" b="1">
          <a:solidFill>
            <a:srgbClr val="E87A2E"/>
          </a:solidFill>
          <a:latin typeface="Gill Sans MT" pitchFamily="-1" charset="0"/>
          <a:ea typeface="ＭＳ Ｐゴシック" pitchFamily="-1" charset="-128"/>
        </a:defRPr>
      </a:lvl6pPr>
      <a:lvl7pPr marL="914400" algn="l" defTabSz="457200" rtl="0" fontAlgn="base">
        <a:spcBef>
          <a:spcPct val="0"/>
        </a:spcBef>
        <a:spcAft>
          <a:spcPct val="0"/>
        </a:spcAft>
        <a:defRPr sz="3600" b="1">
          <a:solidFill>
            <a:srgbClr val="E87A2E"/>
          </a:solidFill>
          <a:latin typeface="Gill Sans MT" pitchFamily="-1" charset="0"/>
          <a:ea typeface="ＭＳ Ｐゴシック" pitchFamily="-1" charset="-128"/>
        </a:defRPr>
      </a:lvl7pPr>
      <a:lvl8pPr marL="1371600" algn="l" defTabSz="457200" rtl="0" fontAlgn="base">
        <a:spcBef>
          <a:spcPct val="0"/>
        </a:spcBef>
        <a:spcAft>
          <a:spcPct val="0"/>
        </a:spcAft>
        <a:defRPr sz="3600" b="1">
          <a:solidFill>
            <a:srgbClr val="E87A2E"/>
          </a:solidFill>
          <a:latin typeface="Gill Sans MT" pitchFamily="-1" charset="0"/>
          <a:ea typeface="ＭＳ Ｐゴシック" pitchFamily="-1" charset="-128"/>
        </a:defRPr>
      </a:lvl8pPr>
      <a:lvl9pPr marL="1828800" algn="l" defTabSz="457200" rtl="0" fontAlgn="base">
        <a:spcBef>
          <a:spcPct val="0"/>
        </a:spcBef>
        <a:spcAft>
          <a:spcPct val="0"/>
        </a:spcAft>
        <a:defRPr sz="3600" b="1">
          <a:solidFill>
            <a:srgbClr val="E87A2E"/>
          </a:solidFill>
          <a:latin typeface="Gill Sans MT" pitchFamily="-1" charset="0"/>
          <a:ea typeface="ＭＳ Ｐゴシック" pitchFamily="-1"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1" charset="-128"/>
          <a:cs typeface="ＭＳ Ｐゴシック" pitchFamily="-1"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1"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1"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098" name="Picture 6" descr="Health and nutrition powerpoint pngs4.png"/>
          <p:cNvPicPr>
            <a:picLocks noChangeAspect="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658" r:id="rId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itchFamily="-1" charset="-128"/>
          <a:cs typeface="ＭＳ Ｐゴシック" pitchFamily="-1" charset="-128"/>
        </a:defRPr>
      </a:lvl1pPr>
      <a:lvl2pPr algn="ctr" defTabSz="457200" rtl="0" eaLnBrk="0" fontAlgn="base" hangingPunct="0">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2pPr>
      <a:lvl3pPr algn="ctr" defTabSz="457200" rtl="0" eaLnBrk="0" fontAlgn="base" hangingPunct="0">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3pPr>
      <a:lvl4pPr algn="ctr" defTabSz="457200" rtl="0" eaLnBrk="0" fontAlgn="base" hangingPunct="0">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4pPr>
      <a:lvl5pPr algn="ctr" defTabSz="457200" rtl="0" eaLnBrk="0" fontAlgn="base" hangingPunct="0">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5pPr>
      <a:lvl6pPr marL="457200" algn="ctr" defTabSz="457200" rtl="0" fontAlgn="base">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6pPr>
      <a:lvl7pPr marL="914400" algn="ctr" defTabSz="457200" rtl="0" fontAlgn="base">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7pPr>
      <a:lvl8pPr marL="1371600" algn="ctr" defTabSz="457200" rtl="0" fontAlgn="base">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8pPr>
      <a:lvl9pPr marL="1828800" algn="ctr" defTabSz="457200" rtl="0" fontAlgn="base">
        <a:spcBef>
          <a:spcPct val="0"/>
        </a:spcBef>
        <a:spcAft>
          <a:spcPct val="0"/>
        </a:spcAft>
        <a:defRPr sz="4400">
          <a:solidFill>
            <a:schemeClr val="tx1"/>
          </a:solidFill>
          <a:latin typeface="Calibri" pitchFamily="-1" charset="0"/>
          <a:ea typeface="ＭＳ Ｐゴシック" pitchFamily="-1" charset="-128"/>
          <a:cs typeface="ＭＳ Ｐゴシック" pitchFamily="-1"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1" charset="-128"/>
          <a:cs typeface="ＭＳ Ｐゴシック" pitchFamily="-1"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1"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1"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1"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fontAlgn="auto">
              <a:spcBef>
                <a:spcPts val="0"/>
              </a:spcBef>
              <a:spcAft>
                <a:spcPts val="0"/>
              </a:spcAft>
            </a:pPr>
            <a:fld id="{D9C49C7A-7F8F-4E32-8527-A182418869CE}" type="datetimeFigureOut">
              <a:rPr lang="en-GB" smtClean="0">
                <a:solidFill>
                  <a:srgbClr val="786D62"/>
                </a:solidFill>
                <a:latin typeface="Gill Sans MT"/>
                <a:ea typeface="+mn-ea"/>
              </a:rPr>
              <a:pPr defTabSz="914400" fontAlgn="auto">
                <a:spcBef>
                  <a:spcPts val="0"/>
                </a:spcBef>
                <a:spcAft>
                  <a:spcPts val="0"/>
                </a:spcAft>
              </a:pPr>
              <a:t>24/03/2017</a:t>
            </a:fld>
            <a:endParaRPr lang="en-GB">
              <a:solidFill>
                <a:srgbClr val="786D62"/>
              </a:solidFill>
              <a:latin typeface="Gill Sans MT"/>
              <a:ea typeface="+mn-ea"/>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fontAlgn="auto">
              <a:spcBef>
                <a:spcPts val="0"/>
              </a:spcBef>
              <a:spcAft>
                <a:spcPts val="0"/>
              </a:spcAft>
            </a:pPr>
            <a:endParaRPr lang="en-GB">
              <a:solidFill>
                <a:srgbClr val="786D62"/>
              </a:solidFill>
              <a:latin typeface="Gill Sans MT"/>
              <a:ea typeface="+mn-ea"/>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fontAlgn="auto">
              <a:spcBef>
                <a:spcPts val="0"/>
              </a:spcBef>
              <a:spcAft>
                <a:spcPts val="0"/>
              </a:spcAft>
            </a:pPr>
            <a:fld id="{DEDC7155-135B-4078-BFB8-9AF5D9E1A624}" type="slidenum">
              <a:rPr lang="en-GB" smtClean="0">
                <a:latin typeface="Gill Sans MT"/>
                <a:ea typeface="+mn-ea"/>
              </a:rPr>
              <a:pPr defTabSz="914400" fontAlgn="auto">
                <a:spcBef>
                  <a:spcPts val="0"/>
                </a:spcBef>
                <a:spcAft>
                  <a:spcPts val="0"/>
                </a:spcAft>
              </a:pPr>
              <a:t>‹#›</a:t>
            </a:fld>
            <a:endParaRPr lang="en-GB">
              <a:latin typeface="Gill Sans MT"/>
              <a:ea typeface="+mn-ea"/>
            </a:endParaRPr>
          </a:p>
        </p:txBody>
      </p:sp>
    </p:spTree>
    <p:extLst>
      <p:ext uri="{BB962C8B-B14F-4D97-AF65-F5344CB8AC3E}">
        <p14:creationId xmlns:p14="http://schemas.microsoft.com/office/powerpoint/2010/main" val="1086910851"/>
      </p:ext>
    </p:extLst>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 id="2147483672" r:id="rId13"/>
    <p:sldLayoutId id="2147483673" r:id="rId14"/>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pPr defTabSz="914400" fontAlgn="auto">
              <a:spcBef>
                <a:spcPts val="0"/>
              </a:spcBef>
              <a:spcAft>
                <a:spcPts val="0"/>
              </a:spcAft>
            </a:pPr>
            <a:fld id="{D9C49C7A-7F8F-4E32-8527-A182418869CE}" type="datetimeFigureOut">
              <a:rPr lang="en-GB" smtClean="0">
                <a:solidFill>
                  <a:srgbClr val="786D62"/>
                </a:solidFill>
                <a:latin typeface="Gill Sans MT"/>
                <a:ea typeface="+mn-ea"/>
              </a:rPr>
              <a:pPr defTabSz="914400" fontAlgn="auto">
                <a:spcBef>
                  <a:spcPts val="0"/>
                </a:spcBef>
                <a:spcAft>
                  <a:spcPts val="0"/>
                </a:spcAft>
              </a:pPr>
              <a:t>24/03/2017</a:t>
            </a:fld>
            <a:endParaRPr lang="en-GB">
              <a:solidFill>
                <a:srgbClr val="786D62"/>
              </a:solidFill>
              <a:latin typeface="Gill Sans MT"/>
              <a:ea typeface="+mn-ea"/>
            </a:endParaRPr>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pPr defTabSz="914400" fontAlgn="auto">
              <a:spcBef>
                <a:spcPts val="0"/>
              </a:spcBef>
              <a:spcAft>
                <a:spcPts val="0"/>
              </a:spcAft>
            </a:pPr>
            <a:endParaRPr lang="en-GB">
              <a:solidFill>
                <a:srgbClr val="786D62"/>
              </a:solidFill>
              <a:latin typeface="Gill Sans MT"/>
              <a:ea typeface="+mn-ea"/>
            </a:endParaRPr>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defTabSz="914400" fontAlgn="auto">
              <a:spcBef>
                <a:spcPts val="0"/>
              </a:spcBef>
              <a:spcAft>
                <a:spcPts val="0"/>
              </a:spcAft>
            </a:pPr>
            <a:endParaRPr lang="en-US">
              <a:solidFill>
                <a:prstClr val="white"/>
              </a:solidFill>
            </a:endParaRPr>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pPr defTabSz="914400" fontAlgn="auto">
              <a:spcBef>
                <a:spcPts val="0"/>
              </a:spcBef>
              <a:spcAft>
                <a:spcPts val="0"/>
              </a:spcAft>
            </a:pPr>
            <a:fld id="{DEDC7155-135B-4078-BFB8-9AF5D9E1A624}" type="slidenum">
              <a:rPr lang="en-GB" smtClean="0">
                <a:latin typeface="Gill Sans MT"/>
                <a:ea typeface="+mn-ea"/>
              </a:rPr>
              <a:pPr defTabSz="914400" fontAlgn="auto">
                <a:spcBef>
                  <a:spcPts val="0"/>
                </a:spcBef>
                <a:spcAft>
                  <a:spcPts val="0"/>
                </a:spcAft>
              </a:pPr>
              <a:t>‹#›</a:t>
            </a:fld>
            <a:endParaRPr lang="en-GB">
              <a:latin typeface="Gill Sans MT"/>
              <a:ea typeface="+mn-ea"/>
            </a:endParaRPr>
          </a:p>
        </p:txBody>
      </p:sp>
    </p:spTree>
    <p:extLst>
      <p:ext uri="{BB962C8B-B14F-4D97-AF65-F5344CB8AC3E}">
        <p14:creationId xmlns:p14="http://schemas.microsoft.com/office/powerpoint/2010/main" val="2276550224"/>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 id="2147483687" r:id="rId13"/>
    <p:sldLayoutId id="2147483688" r:id="rId14"/>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www.wvi.org/mHealth" TargetMode="Externa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13" Type="http://schemas.openxmlformats.org/officeDocument/2006/relationships/image" Target="../media/image16.png"/><Relationship Id="rId3" Type="http://schemas.openxmlformats.org/officeDocument/2006/relationships/hyperlink" Target="http://www.self.org/images/computer_lab.jpg" TargetMode="External"/><Relationship Id="rId7" Type="http://schemas.openxmlformats.org/officeDocument/2006/relationships/image" Target="../media/image10.jpeg"/><Relationship Id="rId12" Type="http://schemas.openxmlformats.org/officeDocument/2006/relationships/image" Target="../media/image15.jpeg"/><Relationship Id="rId2" Type="http://schemas.openxmlformats.org/officeDocument/2006/relationships/notesSlide" Target="../notesSlides/notesSlide1.xml"/><Relationship Id="rId1" Type="http://schemas.openxmlformats.org/officeDocument/2006/relationships/slideLayout" Target="../slideLayouts/slideLayout10.xml"/><Relationship Id="rId6" Type="http://schemas.openxmlformats.org/officeDocument/2006/relationships/image" Target="../media/image9.jpeg"/><Relationship Id="rId11" Type="http://schemas.openxmlformats.org/officeDocument/2006/relationships/image" Target="../media/image14.jpeg"/><Relationship Id="rId5" Type="http://schemas.openxmlformats.org/officeDocument/2006/relationships/image" Target="../media/image8.jpeg"/><Relationship Id="rId15" Type="http://schemas.openxmlformats.org/officeDocument/2006/relationships/image" Target="../media/image18.png"/><Relationship Id="rId10" Type="http://schemas.openxmlformats.org/officeDocument/2006/relationships/image" Target="../media/image13.jpeg"/><Relationship Id="rId4" Type="http://schemas.openxmlformats.org/officeDocument/2006/relationships/image" Target="../media/image7.jpeg"/><Relationship Id="rId9" Type="http://schemas.openxmlformats.org/officeDocument/2006/relationships/image" Target="../media/image12.jpeg"/><Relationship Id="rId14" Type="http://schemas.openxmlformats.org/officeDocument/2006/relationships/image" Target="../media/image17.png"/></Relationships>
</file>

<file path=ppt/slides/_rels/slide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30.xml"/><Relationship Id="rId4" Type="http://schemas.openxmlformats.org/officeDocument/2006/relationships/image" Target="../media/image20.png"/></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a:xfrm>
            <a:off x="1042737" y="1883697"/>
            <a:ext cx="7113838" cy="1500187"/>
          </a:xfrm>
          <a:prstGeom prst="rect">
            <a:avLst/>
          </a:prstGeom>
        </p:spPr>
        <p:txBody>
          <a:bodyPr/>
          <a:lstStyle>
            <a:lvl1pPr>
              <a:defRPr sz="4000" b="0" i="0">
                <a:latin typeface="Gill Sans MT"/>
                <a:cs typeface="Gill Sans MT"/>
              </a:defRPr>
            </a:lvl1pPr>
          </a:lstStyle>
          <a:p>
            <a:pPr algn="r" fontAlgn="auto">
              <a:spcAft>
                <a:spcPts val="0"/>
              </a:spcAft>
              <a:defRPr/>
            </a:pPr>
            <a:r>
              <a:rPr lang="en-US" dirty="0">
                <a:solidFill>
                  <a:schemeClr val="bg1">
                    <a:lumMod val="50000"/>
                  </a:schemeClr>
                </a:solidFill>
                <a:latin typeface="Gill Sans MT Std Light"/>
                <a:ea typeface="+mj-ea"/>
                <a:cs typeface="Gill Sans MT Std Light"/>
              </a:rPr>
              <a:t>Using the </a:t>
            </a:r>
            <a:r>
              <a:rPr lang="en-US" dirty="0" err="1">
                <a:solidFill>
                  <a:schemeClr val="bg1">
                    <a:lumMod val="50000"/>
                  </a:schemeClr>
                </a:solidFill>
                <a:latin typeface="Gill Sans MT Std Light"/>
                <a:ea typeface="+mj-ea"/>
                <a:cs typeface="Gill Sans MT Std Light"/>
              </a:rPr>
              <a:t>mERA</a:t>
            </a:r>
            <a:r>
              <a:rPr lang="en-US" dirty="0">
                <a:solidFill>
                  <a:schemeClr val="bg1">
                    <a:lumMod val="50000"/>
                  </a:schemeClr>
                </a:solidFill>
                <a:latin typeface="Gill Sans MT Std Light"/>
                <a:ea typeface="+mj-ea"/>
                <a:cs typeface="Gill Sans MT Std Light"/>
              </a:rPr>
              <a:t> Checklist to </a:t>
            </a:r>
            <a:br>
              <a:rPr lang="en-US" dirty="0">
                <a:solidFill>
                  <a:schemeClr val="bg1">
                    <a:lumMod val="50000"/>
                  </a:schemeClr>
                </a:solidFill>
                <a:latin typeface="Gill Sans MT Std Light"/>
                <a:ea typeface="+mj-ea"/>
                <a:cs typeface="Gill Sans MT Std Light"/>
              </a:rPr>
            </a:br>
            <a:r>
              <a:rPr lang="en-US" dirty="0">
                <a:solidFill>
                  <a:schemeClr val="bg1">
                    <a:lumMod val="50000"/>
                  </a:schemeClr>
                </a:solidFill>
                <a:latin typeface="Gill Sans MT Std Light"/>
                <a:ea typeface="+mj-ea"/>
                <a:cs typeface="Gill Sans MT Std Light"/>
              </a:rPr>
              <a:t>Close Measurement Gaps: </a:t>
            </a:r>
            <a:br>
              <a:rPr lang="en-US" dirty="0">
                <a:solidFill>
                  <a:schemeClr val="bg1">
                    <a:lumMod val="50000"/>
                  </a:schemeClr>
                </a:solidFill>
                <a:latin typeface="Gill Sans MT Std Light"/>
                <a:ea typeface="+mj-ea"/>
                <a:cs typeface="Gill Sans MT Std Light"/>
              </a:rPr>
            </a:br>
            <a:r>
              <a:rPr lang="en-US" sz="2400" dirty="0">
                <a:solidFill>
                  <a:schemeClr val="bg1">
                    <a:lumMod val="50000"/>
                  </a:schemeClr>
                </a:solidFill>
                <a:latin typeface="Gill Sans MT Std Light"/>
                <a:ea typeface="+mj-ea"/>
                <a:cs typeface="Gill Sans MT Std Light"/>
              </a:rPr>
              <a:t>Refining World Vision’s </a:t>
            </a:r>
            <a:r>
              <a:rPr lang="en-US" sz="2400" dirty="0" err="1">
                <a:solidFill>
                  <a:schemeClr val="bg1">
                    <a:lumMod val="50000"/>
                  </a:schemeClr>
                </a:solidFill>
                <a:latin typeface="Gill Sans MT Std Light"/>
                <a:ea typeface="+mj-ea"/>
                <a:cs typeface="Gill Sans MT Std Light"/>
              </a:rPr>
              <a:t>mHealth</a:t>
            </a:r>
            <a:r>
              <a:rPr lang="en-US" sz="2400" dirty="0">
                <a:solidFill>
                  <a:schemeClr val="bg1">
                    <a:lumMod val="50000"/>
                  </a:schemeClr>
                </a:solidFill>
                <a:latin typeface="Gill Sans MT Std Light"/>
                <a:ea typeface="+mj-ea"/>
                <a:cs typeface="Gill Sans MT Std Light"/>
              </a:rPr>
              <a:t> M&amp;E Toolkit</a:t>
            </a:r>
            <a:endParaRPr lang="en-US" sz="2400" dirty="0" smtClean="0">
              <a:solidFill>
                <a:schemeClr val="bg1">
                  <a:lumMod val="50000"/>
                </a:schemeClr>
              </a:solidFill>
              <a:latin typeface="Gill Sans MT Std Light"/>
              <a:ea typeface="+mj-ea"/>
              <a:cs typeface="Gill Sans MT Std Light"/>
            </a:endParaRPr>
          </a:p>
        </p:txBody>
      </p:sp>
      <p:sp>
        <p:nvSpPr>
          <p:cNvPr id="5" name="Title 1"/>
          <p:cNvSpPr txBox="1">
            <a:spLocks/>
          </p:cNvSpPr>
          <p:nvPr/>
        </p:nvSpPr>
        <p:spPr>
          <a:xfrm>
            <a:off x="3320716" y="4501941"/>
            <a:ext cx="4667838" cy="1500188"/>
          </a:xfrm>
          <a:prstGeom prst="rect">
            <a:avLst/>
          </a:prstGeom>
        </p:spPr>
        <p:txBody>
          <a:bodyPr/>
          <a:lstStyle>
            <a:lvl1pPr>
              <a:defRPr sz="4000" b="0" i="0">
                <a:latin typeface="Gill Sans MT"/>
                <a:cs typeface="Gill Sans MT"/>
              </a:defRPr>
            </a:lvl1pPr>
          </a:lstStyle>
          <a:p>
            <a:pPr algn="r"/>
            <a:r>
              <a:rPr lang="en-US" sz="2000" dirty="0">
                <a:solidFill>
                  <a:schemeClr val="bg1">
                    <a:lumMod val="50000"/>
                  </a:schemeClr>
                </a:solidFill>
              </a:rPr>
              <a:t>Global Digital Health Forum</a:t>
            </a:r>
          </a:p>
          <a:p>
            <a:pPr algn="r"/>
            <a:r>
              <a:rPr lang="en-US" sz="2000" dirty="0">
                <a:solidFill>
                  <a:schemeClr val="bg1">
                    <a:lumMod val="50000"/>
                  </a:schemeClr>
                </a:solidFill>
              </a:rPr>
              <a:t>14 December 2016</a:t>
            </a:r>
          </a:p>
          <a:p>
            <a:pPr algn="r"/>
            <a:r>
              <a:rPr lang="en-US" sz="2000" dirty="0">
                <a:solidFill>
                  <a:schemeClr val="bg1">
                    <a:lumMod val="50000"/>
                  </a:schemeClr>
                </a:solidFill>
              </a:rPr>
              <a:t>Annette E. Ghee, World Vision International</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919163"/>
            <a:ext cx="9144000" cy="749300"/>
          </a:xfrm>
          <a:prstGeom prst="rect">
            <a:avLst/>
          </a:prstGeom>
        </p:spPr>
        <p:txBody>
          <a:bodyPr/>
          <a:lstStyle>
            <a:lvl1pPr>
              <a:defRPr sz="4000" b="0" i="0">
                <a:latin typeface="Gill Sans MT"/>
                <a:cs typeface="Gill Sans MT"/>
              </a:defRPr>
            </a:lvl1pPr>
          </a:lstStyle>
          <a:p>
            <a:pPr algn="ctr" fontAlgn="auto">
              <a:spcAft>
                <a:spcPts val="0"/>
              </a:spcAft>
              <a:defRPr/>
            </a:pPr>
            <a:r>
              <a:rPr lang="en-US" sz="3600" dirty="0" smtClean="0">
                <a:solidFill>
                  <a:schemeClr val="bg1">
                    <a:lumMod val="50000"/>
                  </a:schemeClr>
                </a:solidFill>
                <a:latin typeface="Gill Sans MT" panose="020B0502020104020203" pitchFamily="34" charset="0"/>
                <a:ea typeface="+mj-ea"/>
                <a:cs typeface="Gill Sans MT Std Light"/>
              </a:rPr>
              <a:t>WV’s M&amp;E Toolkit</a:t>
            </a:r>
          </a:p>
        </p:txBody>
      </p:sp>
      <p:graphicFrame>
        <p:nvGraphicFramePr>
          <p:cNvPr id="3" name="Table 2"/>
          <p:cNvGraphicFramePr>
            <a:graphicFrameLocks noGrp="1"/>
          </p:cNvGraphicFramePr>
          <p:nvPr>
            <p:extLst>
              <p:ext uri="{D42A27DB-BD31-4B8C-83A1-F6EECF244321}">
                <p14:modId xmlns:p14="http://schemas.microsoft.com/office/powerpoint/2010/main" val="3133199488"/>
              </p:ext>
            </p:extLst>
          </p:nvPr>
        </p:nvGraphicFramePr>
        <p:xfrm>
          <a:off x="513347" y="1701884"/>
          <a:ext cx="8117306" cy="3754120"/>
        </p:xfrm>
        <a:graphic>
          <a:graphicData uri="http://schemas.openxmlformats.org/drawingml/2006/table">
            <a:tbl>
              <a:tblPr firstRow="1" bandRow="1">
                <a:tableStyleId>{5C22544A-7EE6-4342-B048-85BDC9FD1C3A}</a:tableStyleId>
              </a:tblPr>
              <a:tblGrid>
                <a:gridCol w="2662991">
                  <a:extLst>
                    <a:ext uri="{9D8B030D-6E8A-4147-A177-3AD203B41FA5}">
                      <a16:colId xmlns:a16="http://schemas.microsoft.com/office/drawing/2014/main" val="20000"/>
                    </a:ext>
                  </a:extLst>
                </a:gridCol>
                <a:gridCol w="5454315">
                  <a:extLst>
                    <a:ext uri="{9D8B030D-6E8A-4147-A177-3AD203B41FA5}">
                      <a16:colId xmlns:a16="http://schemas.microsoft.com/office/drawing/2014/main" val="20001"/>
                    </a:ext>
                  </a:extLst>
                </a:gridCol>
              </a:tblGrid>
              <a:tr h="370840">
                <a:tc>
                  <a:txBody>
                    <a:bodyPr/>
                    <a:lstStyle/>
                    <a:p>
                      <a:r>
                        <a:rPr lang="en-US" dirty="0" smtClean="0"/>
                        <a:t>Tool</a:t>
                      </a:r>
                      <a:endParaRPr lang="en-US" dirty="0"/>
                    </a:p>
                  </a:txBody>
                  <a:tcPr/>
                </a:tc>
                <a:tc>
                  <a:txBody>
                    <a:bodyPr/>
                    <a:lstStyle/>
                    <a:p>
                      <a:r>
                        <a:rPr lang="en-US" dirty="0" smtClean="0"/>
                        <a:t>Description</a:t>
                      </a:r>
                      <a:endParaRPr lang="en-US" dirty="0"/>
                    </a:p>
                  </a:txBody>
                  <a:tcPr/>
                </a:tc>
                <a:extLst>
                  <a:ext uri="{0D108BD9-81ED-4DB2-BD59-A6C34878D82A}">
                    <a16:rowId xmlns:a16="http://schemas.microsoft.com/office/drawing/2014/main" val="10000"/>
                  </a:ext>
                </a:extLst>
              </a:tr>
              <a:tr h="370840">
                <a:tc>
                  <a:txBody>
                    <a:bodyPr/>
                    <a:lstStyle/>
                    <a:p>
                      <a:r>
                        <a:rPr lang="en-US" dirty="0" err="1" smtClean="0"/>
                        <a:t>mHealth</a:t>
                      </a:r>
                      <a:r>
                        <a:rPr lang="en-US" dirty="0" smtClean="0"/>
                        <a:t> Rapid Assessment</a:t>
                      </a:r>
                      <a:endParaRPr lang="en-US" dirty="0"/>
                    </a:p>
                  </a:txBody>
                  <a:tcPr/>
                </a:tc>
                <a:tc>
                  <a:txBody>
                    <a:bodyPr/>
                    <a:lstStyle/>
                    <a:p>
                      <a:r>
                        <a:rPr lang="en-US" sz="1800" b="0" i="0" kern="1200" dirty="0" smtClean="0">
                          <a:solidFill>
                            <a:schemeClr val="dk1"/>
                          </a:solidFill>
                          <a:effectLst/>
                          <a:latin typeface="+mn-lt"/>
                          <a:ea typeface="+mn-ea"/>
                          <a:cs typeface="+mn-cs"/>
                        </a:rPr>
                        <a:t>Multi-purpose tool for measuring features pertinent at various stages of project development and implementation.​​</a:t>
                      </a:r>
                      <a:endParaRPr lang="en-US" dirty="0"/>
                    </a:p>
                  </a:txBody>
                  <a:tcPr/>
                </a:tc>
                <a:extLst>
                  <a:ext uri="{0D108BD9-81ED-4DB2-BD59-A6C34878D82A}">
                    <a16:rowId xmlns:a16="http://schemas.microsoft.com/office/drawing/2014/main" val="10001"/>
                  </a:ext>
                </a:extLst>
              </a:tr>
              <a:tr h="370840">
                <a:tc>
                  <a:txBody>
                    <a:bodyPr/>
                    <a:lstStyle/>
                    <a:p>
                      <a:r>
                        <a:rPr lang="en-US" dirty="0" smtClean="0"/>
                        <a:t>User &amp; Beneficiary Acceptability Scale</a:t>
                      </a:r>
                      <a:endParaRPr lang="en-US" dirty="0"/>
                    </a:p>
                  </a:txBody>
                  <a:tcPr/>
                </a:tc>
                <a:tc>
                  <a:txBody>
                    <a:bodyPr/>
                    <a:lstStyle/>
                    <a:p>
                      <a:r>
                        <a:rPr lang="en-US" sz="1800" b="0" i="0" kern="1200" dirty="0" smtClean="0">
                          <a:solidFill>
                            <a:schemeClr val="dk1"/>
                          </a:solidFill>
                          <a:effectLst/>
                          <a:latin typeface="+mn-lt"/>
                          <a:ea typeface="+mn-ea"/>
                          <a:cs typeface="+mn-cs"/>
                        </a:rPr>
                        <a:t>Measures users’ acceptance and perceived usability of solution.</a:t>
                      </a:r>
                      <a:br>
                        <a:rPr lang="en-US" sz="1800" b="0" i="0" kern="1200" dirty="0" smtClean="0">
                          <a:solidFill>
                            <a:schemeClr val="dk1"/>
                          </a:solidFill>
                          <a:effectLst/>
                          <a:latin typeface="+mn-lt"/>
                          <a:ea typeface="+mn-ea"/>
                          <a:cs typeface="+mn-cs"/>
                        </a:rPr>
                      </a:br>
                      <a:r>
                        <a:rPr lang="en-US" sz="1800" b="0" i="0" kern="1200" dirty="0" smtClean="0">
                          <a:solidFill>
                            <a:schemeClr val="dk1"/>
                          </a:solidFill>
                          <a:effectLst/>
                          <a:latin typeface="+mn-lt"/>
                          <a:ea typeface="+mn-ea"/>
                          <a:cs typeface="+mn-cs"/>
                        </a:rPr>
                        <a:t>Measures acceptance of the use of solution among those exposed to ICT-equipped CHW.</a:t>
                      </a:r>
                      <a:endParaRPr lang="en-US" dirty="0"/>
                    </a:p>
                  </a:txBody>
                  <a:tcPr/>
                </a:tc>
                <a:extLst>
                  <a:ext uri="{0D108BD9-81ED-4DB2-BD59-A6C34878D82A}">
                    <a16:rowId xmlns:a16="http://schemas.microsoft.com/office/drawing/2014/main" val="10002"/>
                  </a:ext>
                </a:extLst>
              </a:tr>
              <a:tr h="370840">
                <a:tc>
                  <a:txBody>
                    <a:bodyPr/>
                    <a:lstStyle/>
                    <a:p>
                      <a:r>
                        <a:rPr lang="en-US" dirty="0" smtClean="0"/>
                        <a:t>Post-training</a:t>
                      </a:r>
                      <a:r>
                        <a:rPr lang="en-US" baseline="0" dirty="0" smtClean="0"/>
                        <a:t> Competency Assessment</a:t>
                      </a:r>
                      <a:endParaRPr lang="en-US" dirty="0"/>
                    </a:p>
                  </a:txBody>
                  <a:tcPr/>
                </a:tc>
                <a:tc>
                  <a:txBody>
                    <a:bodyPr/>
                    <a:lstStyle/>
                    <a:p>
                      <a:r>
                        <a:rPr lang="en-US" sz="1800" b="0" i="0" kern="1200" dirty="0" smtClean="0">
                          <a:solidFill>
                            <a:schemeClr val="dk1"/>
                          </a:solidFill>
                          <a:effectLst/>
                          <a:latin typeface="+mn-lt"/>
                          <a:ea typeface="+mn-ea"/>
                          <a:cs typeface="+mn-cs"/>
                        </a:rPr>
                        <a:t>Measure effectiveness of the training for CHW users by assessing acquisition of skills</a:t>
                      </a:r>
                      <a:endParaRPr lang="en-US" dirty="0"/>
                    </a:p>
                  </a:txBody>
                  <a:tcPr/>
                </a:tc>
                <a:extLst>
                  <a:ext uri="{0D108BD9-81ED-4DB2-BD59-A6C34878D82A}">
                    <a16:rowId xmlns:a16="http://schemas.microsoft.com/office/drawing/2014/main" val="10003"/>
                  </a:ext>
                </a:extLst>
              </a:tr>
              <a:tr h="370840">
                <a:tc>
                  <a:txBody>
                    <a:bodyPr/>
                    <a:lstStyle/>
                    <a:p>
                      <a:r>
                        <a:rPr lang="en-US" dirty="0" smtClean="0"/>
                        <a:t>Standardized questions for</a:t>
                      </a:r>
                      <a:r>
                        <a:rPr lang="en-US" baseline="0" dirty="0" smtClean="0"/>
                        <a:t> baseline Evaluation</a:t>
                      </a:r>
                      <a:endParaRPr lang="en-US" dirty="0"/>
                    </a:p>
                  </a:txBody>
                  <a:tcPr/>
                </a:tc>
                <a:tc>
                  <a:txBody>
                    <a:bodyPr/>
                    <a:lstStyle/>
                    <a:p>
                      <a:r>
                        <a:rPr lang="en-US" dirty="0" smtClean="0"/>
                        <a:t>Assess exposure</a:t>
                      </a:r>
                      <a:r>
                        <a:rPr lang="en-US" baseline="0" dirty="0" smtClean="0"/>
                        <a:t> to </a:t>
                      </a:r>
                      <a:r>
                        <a:rPr lang="en-US" baseline="0" dirty="0" err="1" smtClean="0"/>
                        <a:t>mHealth</a:t>
                      </a:r>
                      <a:r>
                        <a:rPr lang="en-US" baseline="0" dirty="0" smtClean="0"/>
                        <a:t> at population level</a:t>
                      </a:r>
                      <a:endParaRPr lang="en-US" dirty="0"/>
                    </a:p>
                  </a:txBody>
                  <a:tcPr/>
                </a:tc>
                <a:extLst>
                  <a:ext uri="{0D108BD9-81ED-4DB2-BD59-A6C34878D82A}">
                    <a16:rowId xmlns:a16="http://schemas.microsoft.com/office/drawing/2014/main" val="10004"/>
                  </a:ext>
                </a:extLst>
              </a:tr>
            </a:tbl>
          </a:graphicData>
        </a:graphic>
      </p:graphicFrame>
      <p:sp>
        <p:nvSpPr>
          <p:cNvPr id="4" name="TextBox 3"/>
          <p:cNvSpPr txBox="1"/>
          <p:nvPr/>
        </p:nvSpPr>
        <p:spPr>
          <a:xfrm>
            <a:off x="5299548" y="5456004"/>
            <a:ext cx="3331105" cy="738664"/>
          </a:xfrm>
          <a:prstGeom prst="rect">
            <a:avLst/>
          </a:prstGeom>
          <a:noFill/>
        </p:spPr>
        <p:txBody>
          <a:bodyPr wrap="none" rtlCol="0">
            <a:spAutoFit/>
          </a:bodyPr>
          <a:lstStyle/>
          <a:p>
            <a:r>
              <a:rPr lang="en-US" sz="1400" dirty="0" smtClean="0"/>
              <a:t>Under development:</a:t>
            </a:r>
          </a:p>
          <a:p>
            <a:pPr marL="285750" indent="-285750">
              <a:buFont typeface="Arial" panose="020B0604020202020204" pitchFamily="34" charset="0"/>
              <a:buChar char="•"/>
            </a:pPr>
            <a:r>
              <a:rPr lang="en-US" sz="1400" dirty="0" smtClean="0"/>
              <a:t>Data Quality Assessment</a:t>
            </a:r>
          </a:p>
          <a:p>
            <a:pPr marL="285750" indent="-285750">
              <a:buFont typeface="Arial" panose="020B0604020202020204" pitchFamily="34" charset="0"/>
              <a:buChar char="•"/>
            </a:pPr>
            <a:r>
              <a:rPr lang="en-US" sz="1400" dirty="0" smtClean="0"/>
              <a:t>CHW </a:t>
            </a:r>
            <a:r>
              <a:rPr lang="en-US" sz="1400" dirty="0" err="1" smtClean="0"/>
              <a:t>Referrral</a:t>
            </a:r>
            <a:r>
              <a:rPr lang="en-US" sz="1400" dirty="0" smtClean="0"/>
              <a:t> Closure Assessment</a:t>
            </a:r>
            <a:endParaRPr lang="en-US" sz="1400" dirty="0"/>
          </a:p>
        </p:txBody>
      </p:sp>
    </p:spTree>
    <p:extLst>
      <p:ext uri="{BB962C8B-B14F-4D97-AF65-F5344CB8AC3E}">
        <p14:creationId xmlns:p14="http://schemas.microsoft.com/office/powerpoint/2010/main" val="154256038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9881" y="1131834"/>
            <a:ext cx="8604678" cy="414470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3207896" y="5651292"/>
            <a:ext cx="5145547" cy="369332"/>
          </a:xfrm>
          <a:prstGeom prst="rect">
            <a:avLst/>
          </a:prstGeom>
          <a:noFill/>
        </p:spPr>
        <p:txBody>
          <a:bodyPr wrap="square" rtlCol="0">
            <a:spAutoFit/>
          </a:bodyPr>
          <a:lstStyle/>
          <a:p>
            <a:r>
              <a:rPr lang="en-US" dirty="0"/>
              <a:t>BMJ 2016;352:i1174 | </a:t>
            </a:r>
            <a:r>
              <a:rPr lang="en-US" dirty="0" err="1"/>
              <a:t>doi</a:t>
            </a:r>
            <a:r>
              <a:rPr lang="en-US" dirty="0"/>
              <a:t>: 10.1136/bmj.i1174</a:t>
            </a:r>
          </a:p>
        </p:txBody>
      </p:sp>
    </p:spTree>
    <p:extLst>
      <p:ext uri="{BB962C8B-B14F-4D97-AF65-F5344CB8AC3E}">
        <p14:creationId xmlns:p14="http://schemas.microsoft.com/office/powerpoint/2010/main" val="49029467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919163"/>
            <a:ext cx="9144000" cy="749300"/>
          </a:xfrm>
          <a:prstGeom prst="rect">
            <a:avLst/>
          </a:prstGeom>
        </p:spPr>
        <p:txBody>
          <a:bodyPr/>
          <a:lstStyle>
            <a:lvl1pPr>
              <a:defRPr sz="4000" b="0" i="0">
                <a:latin typeface="Gill Sans MT"/>
                <a:cs typeface="Gill Sans MT"/>
              </a:defRPr>
            </a:lvl1pPr>
          </a:lstStyle>
          <a:p>
            <a:pPr algn="ctr" fontAlgn="auto">
              <a:spcAft>
                <a:spcPts val="0"/>
              </a:spcAft>
              <a:defRPr/>
            </a:pPr>
            <a:r>
              <a:rPr lang="en-US" sz="3600" dirty="0" err="1" smtClean="0">
                <a:solidFill>
                  <a:schemeClr val="bg1">
                    <a:lumMod val="50000"/>
                  </a:schemeClr>
                </a:solidFill>
                <a:latin typeface="Gill Sans MT" panose="020B0502020104020203" pitchFamily="34" charset="0"/>
                <a:ea typeface="+mj-ea"/>
                <a:cs typeface="Gill Sans MT Std Light"/>
              </a:rPr>
              <a:t>mERA</a:t>
            </a:r>
            <a:r>
              <a:rPr lang="en-US" sz="3600" dirty="0" smtClean="0">
                <a:solidFill>
                  <a:schemeClr val="bg1">
                    <a:lumMod val="50000"/>
                  </a:schemeClr>
                </a:solidFill>
                <a:latin typeface="Gill Sans MT" panose="020B0502020104020203" pitchFamily="34" charset="0"/>
                <a:ea typeface="+mj-ea"/>
                <a:cs typeface="Gill Sans MT Std Light"/>
              </a:rPr>
              <a:t> </a:t>
            </a:r>
          </a:p>
        </p:txBody>
      </p:sp>
      <p:graphicFrame>
        <p:nvGraphicFramePr>
          <p:cNvPr id="5" name="Table 4"/>
          <p:cNvGraphicFramePr>
            <a:graphicFrameLocks noGrp="1"/>
          </p:cNvGraphicFramePr>
          <p:nvPr>
            <p:extLst>
              <p:ext uri="{D42A27DB-BD31-4B8C-83A1-F6EECF244321}">
                <p14:modId xmlns:p14="http://schemas.microsoft.com/office/powerpoint/2010/main" val="2433798120"/>
              </p:ext>
            </p:extLst>
          </p:nvPr>
        </p:nvGraphicFramePr>
        <p:xfrm>
          <a:off x="249383" y="1600200"/>
          <a:ext cx="8745392" cy="4297272"/>
        </p:xfrm>
        <a:graphic>
          <a:graphicData uri="http://schemas.openxmlformats.org/drawingml/2006/table">
            <a:tbl>
              <a:tblPr/>
              <a:tblGrid>
                <a:gridCol w="717200">
                  <a:extLst>
                    <a:ext uri="{9D8B030D-6E8A-4147-A177-3AD203B41FA5}">
                      <a16:colId xmlns:a16="http://schemas.microsoft.com/office/drawing/2014/main" val="20000"/>
                    </a:ext>
                  </a:extLst>
                </a:gridCol>
                <a:gridCol w="1702314">
                  <a:extLst>
                    <a:ext uri="{9D8B030D-6E8A-4147-A177-3AD203B41FA5}">
                      <a16:colId xmlns:a16="http://schemas.microsoft.com/office/drawing/2014/main" val="20001"/>
                    </a:ext>
                  </a:extLst>
                </a:gridCol>
                <a:gridCol w="2400779">
                  <a:extLst>
                    <a:ext uri="{9D8B030D-6E8A-4147-A177-3AD203B41FA5}">
                      <a16:colId xmlns:a16="http://schemas.microsoft.com/office/drawing/2014/main" val="20002"/>
                    </a:ext>
                  </a:extLst>
                </a:gridCol>
                <a:gridCol w="1433909">
                  <a:extLst>
                    <a:ext uri="{9D8B030D-6E8A-4147-A177-3AD203B41FA5}">
                      <a16:colId xmlns:a16="http://schemas.microsoft.com/office/drawing/2014/main" val="20003"/>
                    </a:ext>
                  </a:extLst>
                </a:gridCol>
                <a:gridCol w="2491190">
                  <a:extLst>
                    <a:ext uri="{9D8B030D-6E8A-4147-A177-3AD203B41FA5}">
                      <a16:colId xmlns:a16="http://schemas.microsoft.com/office/drawing/2014/main" val="20004"/>
                    </a:ext>
                  </a:extLst>
                </a:gridCol>
              </a:tblGrid>
              <a:tr h="52627">
                <a:tc>
                  <a:txBody>
                    <a:bodyPr/>
                    <a:lstStyle/>
                    <a:p>
                      <a:pPr rtl="0" fontAlgn="t">
                        <a:spcBef>
                          <a:spcPts val="1200"/>
                        </a:spcBef>
                        <a:spcAft>
                          <a:spcPts val="1200"/>
                        </a:spcAft>
                      </a:pPr>
                      <a:r>
                        <a:rPr lang="en-US" sz="1400" dirty="0">
                          <a:effectLst/>
                          <a:latin typeface="Arial Narrow" panose="020B0606020202030204" pitchFamily="34" charset="0"/>
                        </a:rPr>
                        <a:t/>
                      </a:r>
                      <a:br>
                        <a:rPr lang="en-US" sz="1400" dirty="0">
                          <a:effectLst/>
                          <a:latin typeface="Arial Narrow" panose="020B0606020202030204" pitchFamily="34" charset="0"/>
                        </a:rPr>
                      </a:br>
                      <a:endParaRPr lang="en-US" sz="1400" dirty="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1200"/>
                        </a:spcBef>
                        <a:spcAft>
                          <a:spcPts val="1200"/>
                        </a:spcAft>
                      </a:pPr>
                      <a:r>
                        <a:rPr lang="en-US" sz="1400" b="1" i="0" u="none" strike="noStrike">
                          <a:solidFill>
                            <a:srgbClr val="000000"/>
                          </a:solidFill>
                          <a:effectLst/>
                          <a:latin typeface="Arial Narrow" panose="020B0606020202030204" pitchFamily="34" charset="0"/>
                        </a:rPr>
                        <a:t>Criteria</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1200"/>
                        </a:spcBef>
                        <a:spcAft>
                          <a:spcPts val="1200"/>
                        </a:spcAft>
                      </a:pPr>
                      <a:r>
                        <a:rPr lang="en-US" sz="1400" b="1" i="0" u="none" strike="noStrike">
                          <a:solidFill>
                            <a:srgbClr val="000000"/>
                          </a:solidFill>
                          <a:effectLst/>
                          <a:latin typeface="Arial Narrow" panose="020B0606020202030204" pitchFamily="34" charset="0"/>
                        </a:rPr>
                        <a:t>Description</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1200"/>
                        </a:spcBef>
                        <a:spcAft>
                          <a:spcPts val="1200"/>
                        </a:spcAft>
                      </a:pPr>
                      <a:r>
                        <a:rPr lang="en-US" sz="1400" b="1" i="0" u="none" strike="noStrike">
                          <a:solidFill>
                            <a:srgbClr val="000000"/>
                          </a:solidFill>
                          <a:effectLst/>
                          <a:latin typeface="Arial Narrow" panose="020B0606020202030204" pitchFamily="34" charset="0"/>
                        </a:rPr>
                        <a:t>Source</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1200"/>
                        </a:spcBef>
                        <a:spcAft>
                          <a:spcPts val="1200"/>
                        </a:spcAft>
                      </a:pPr>
                      <a:r>
                        <a:rPr lang="en-US" sz="1400" b="1" i="0" u="none" strike="noStrike">
                          <a:solidFill>
                            <a:srgbClr val="000000"/>
                          </a:solidFill>
                          <a:effectLst/>
                          <a:latin typeface="Arial Narrow" panose="020B0606020202030204" pitchFamily="34" charset="0"/>
                        </a:rPr>
                        <a:t>Gaps</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78174">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Item 1</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Infrastructure (population level)</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Describe, in detail, the necessary ICT infrastructure which was required to enable the operation of the mHealth programmme</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Rapid Assessment Tool</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Literacy rate - is typically available in WV programming context through routine baselining for programming. Would not be available among mHealth users/beneficiaries specifically.</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55619">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Item 2</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Technology platform</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Describe, in sufficient detail to allow replication of the work, the software and hardware combinations used in the programme implementation</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Factsheets; Project Reports</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Factsheets would provide basic description of technology platform and infrastructure but not sufficient detail to replicate (i.e. system configuration specifications)</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45838">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Item 3</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Interoperability/Health Information systems (HIS) context</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Describe how, if at all, the mHealth strategy connects to and interacts with national or regional Health Information Systems (HIS)/programme context</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Factsheets; Rapid Assessment Tool; Project Reports</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dirty="0">
                          <a:solidFill>
                            <a:srgbClr val="000000"/>
                          </a:solidFill>
                          <a:effectLst/>
                          <a:latin typeface="Arial Narrow" panose="020B0606020202030204" pitchFamily="34" charset="0"/>
                        </a:rPr>
                        <a:t>Factsheets can assess interoperability on a very basic level.</a:t>
                      </a:r>
                      <a:br>
                        <a:rPr lang="en-US" sz="1400" b="0" i="0" u="none" strike="noStrike" dirty="0">
                          <a:solidFill>
                            <a:srgbClr val="000000"/>
                          </a:solidFill>
                          <a:effectLst/>
                          <a:latin typeface="Arial Narrow" panose="020B0606020202030204" pitchFamily="34" charset="0"/>
                        </a:rPr>
                      </a:br>
                      <a:r>
                        <a:rPr lang="en-US" sz="1400" b="0" i="0" u="none" strike="noStrike" dirty="0">
                          <a:solidFill>
                            <a:srgbClr val="000000"/>
                          </a:solidFill>
                          <a:effectLst/>
                          <a:latin typeface="Arial Narrow" panose="020B0606020202030204" pitchFamily="34" charset="0"/>
                        </a:rPr>
                        <a:t/>
                      </a:r>
                      <a:br>
                        <a:rPr lang="en-US" sz="1400" b="0" i="0" u="none" strike="noStrike" dirty="0">
                          <a:solidFill>
                            <a:srgbClr val="000000"/>
                          </a:solidFill>
                          <a:effectLst/>
                          <a:latin typeface="Arial Narrow" panose="020B0606020202030204" pitchFamily="34" charset="0"/>
                        </a:rPr>
                      </a:br>
                      <a:r>
                        <a:rPr lang="en-US" sz="1400" b="0" i="0" u="none" strike="noStrike" dirty="0">
                          <a:solidFill>
                            <a:srgbClr val="000000"/>
                          </a:solidFill>
                          <a:effectLst/>
                          <a:latin typeface="Arial Narrow" panose="020B0606020202030204" pitchFamily="34" charset="0"/>
                        </a:rPr>
                        <a:t>Project Reports would need to describe HMIS alignment efforts and negotiations towards achieving interoperability with </a:t>
                      </a:r>
                      <a:r>
                        <a:rPr lang="en-US" sz="1400" b="0" i="0" u="none" strike="noStrike" dirty="0" err="1">
                          <a:solidFill>
                            <a:srgbClr val="000000"/>
                          </a:solidFill>
                          <a:effectLst/>
                          <a:latin typeface="Arial Narrow" panose="020B0606020202030204" pitchFamily="34" charset="0"/>
                        </a:rPr>
                        <a:t>MoH</a:t>
                      </a:r>
                      <a:r>
                        <a:rPr lang="en-US" sz="1400" b="0" i="0" u="none" strike="noStrike" dirty="0">
                          <a:solidFill>
                            <a:srgbClr val="000000"/>
                          </a:solidFill>
                          <a:effectLst/>
                          <a:latin typeface="Arial Narrow" panose="020B0606020202030204" pitchFamily="34" charset="0"/>
                        </a:rPr>
                        <a:t> systems</a:t>
                      </a:r>
                      <a:endParaRPr lang="en-US" sz="1400" dirty="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6" name="Rectangle 2"/>
          <p:cNvSpPr>
            <a:spLocks noChangeArrowheads="1"/>
          </p:cNvSpPr>
          <p:nvPr/>
        </p:nvSpPr>
        <p:spPr bwMode="auto">
          <a:xfrm>
            <a:off x="4273550" y="1600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itchFamily="34" charset="0"/>
                <a:ea typeface="ＭＳ Ｐゴシック" pitchFamily="34" charset="-128"/>
              </a:rPr>
              <a:t/>
            </a:r>
            <a:br>
              <a:rPr kumimoji="0" lang="en-US" altLang="en-US" sz="1800" b="0" i="0" u="none" strike="noStrike" cap="none" normalizeH="0" baseline="0" smtClean="0">
                <a:ln>
                  <a:noFill/>
                </a:ln>
                <a:solidFill>
                  <a:schemeClr val="tx1"/>
                </a:solidFill>
                <a:effectLst/>
                <a:latin typeface="Arial" pitchFamily="34" charset="0"/>
                <a:ea typeface="ＭＳ Ｐゴシック" pitchFamily="34" charset="-128"/>
              </a:rPr>
            </a:br>
            <a:endParaRPr kumimoji="0" lang="en-US" altLang="en-US" sz="1800" b="0" i="0" u="none" strike="noStrike" cap="none" normalizeH="0" baseline="0" smtClean="0">
              <a:ln>
                <a:noFill/>
              </a:ln>
              <a:solidFill>
                <a:schemeClr val="tx1"/>
              </a:solidFill>
              <a:effectLst/>
              <a:latin typeface="Arial" pitchFamily="34" charset="0"/>
              <a:ea typeface="ＭＳ Ｐゴシック" pitchFamily="34" charset="-128"/>
            </a:endParaRPr>
          </a:p>
          <a:p>
            <a:pPr marL="0" marR="0" lvl="0" indent="0" algn="l" defTabSz="4572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a typeface="ＭＳ Ｐゴシック" pitchFamily="34" charset="-128"/>
            </a:endParaRPr>
          </a:p>
        </p:txBody>
      </p:sp>
    </p:spTree>
    <p:extLst>
      <p:ext uri="{BB962C8B-B14F-4D97-AF65-F5344CB8AC3E}">
        <p14:creationId xmlns:p14="http://schemas.microsoft.com/office/powerpoint/2010/main" val="358460123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919163"/>
            <a:ext cx="9144000" cy="749300"/>
          </a:xfrm>
          <a:prstGeom prst="rect">
            <a:avLst/>
          </a:prstGeom>
        </p:spPr>
        <p:txBody>
          <a:bodyPr/>
          <a:lstStyle>
            <a:lvl1pPr>
              <a:defRPr sz="4000" b="0" i="0">
                <a:latin typeface="Gill Sans MT"/>
                <a:cs typeface="Gill Sans MT"/>
              </a:defRPr>
            </a:lvl1pPr>
          </a:lstStyle>
          <a:p>
            <a:pPr algn="ctr" fontAlgn="auto">
              <a:spcAft>
                <a:spcPts val="0"/>
              </a:spcAft>
              <a:defRPr/>
            </a:pPr>
            <a:r>
              <a:rPr lang="en-US" sz="3600" dirty="0" err="1" smtClean="0">
                <a:solidFill>
                  <a:schemeClr val="bg1">
                    <a:lumMod val="50000"/>
                  </a:schemeClr>
                </a:solidFill>
                <a:latin typeface="Gill Sans MT" panose="020B0502020104020203" pitchFamily="34" charset="0"/>
                <a:ea typeface="+mj-ea"/>
                <a:cs typeface="Gill Sans MT Std Light"/>
              </a:rPr>
              <a:t>mERA</a:t>
            </a:r>
            <a:r>
              <a:rPr lang="en-US" sz="3600" dirty="0" smtClean="0">
                <a:solidFill>
                  <a:schemeClr val="bg1">
                    <a:lumMod val="50000"/>
                  </a:schemeClr>
                </a:solidFill>
                <a:latin typeface="Gill Sans MT" panose="020B0502020104020203" pitchFamily="34" charset="0"/>
                <a:ea typeface="+mj-ea"/>
                <a:cs typeface="Gill Sans MT Std Light"/>
              </a:rPr>
              <a:t> </a:t>
            </a:r>
          </a:p>
        </p:txBody>
      </p:sp>
      <p:graphicFrame>
        <p:nvGraphicFramePr>
          <p:cNvPr id="5" name="Table 4"/>
          <p:cNvGraphicFramePr>
            <a:graphicFrameLocks noGrp="1"/>
          </p:cNvGraphicFramePr>
          <p:nvPr>
            <p:extLst>
              <p:ext uri="{D42A27DB-BD31-4B8C-83A1-F6EECF244321}">
                <p14:modId xmlns:p14="http://schemas.microsoft.com/office/powerpoint/2010/main" val="464968449"/>
              </p:ext>
            </p:extLst>
          </p:nvPr>
        </p:nvGraphicFramePr>
        <p:xfrm>
          <a:off x="249383" y="1600200"/>
          <a:ext cx="8745392" cy="4937352"/>
        </p:xfrm>
        <a:graphic>
          <a:graphicData uri="http://schemas.openxmlformats.org/drawingml/2006/table">
            <a:tbl>
              <a:tblPr/>
              <a:tblGrid>
                <a:gridCol w="717200">
                  <a:extLst>
                    <a:ext uri="{9D8B030D-6E8A-4147-A177-3AD203B41FA5}">
                      <a16:colId xmlns:a16="http://schemas.microsoft.com/office/drawing/2014/main" val="20000"/>
                    </a:ext>
                  </a:extLst>
                </a:gridCol>
                <a:gridCol w="1702314">
                  <a:extLst>
                    <a:ext uri="{9D8B030D-6E8A-4147-A177-3AD203B41FA5}">
                      <a16:colId xmlns:a16="http://schemas.microsoft.com/office/drawing/2014/main" val="20001"/>
                    </a:ext>
                  </a:extLst>
                </a:gridCol>
                <a:gridCol w="2400779">
                  <a:extLst>
                    <a:ext uri="{9D8B030D-6E8A-4147-A177-3AD203B41FA5}">
                      <a16:colId xmlns:a16="http://schemas.microsoft.com/office/drawing/2014/main" val="20002"/>
                    </a:ext>
                  </a:extLst>
                </a:gridCol>
                <a:gridCol w="1433909">
                  <a:extLst>
                    <a:ext uri="{9D8B030D-6E8A-4147-A177-3AD203B41FA5}">
                      <a16:colId xmlns:a16="http://schemas.microsoft.com/office/drawing/2014/main" val="20003"/>
                    </a:ext>
                  </a:extLst>
                </a:gridCol>
                <a:gridCol w="2491190">
                  <a:extLst>
                    <a:ext uri="{9D8B030D-6E8A-4147-A177-3AD203B41FA5}">
                      <a16:colId xmlns:a16="http://schemas.microsoft.com/office/drawing/2014/main" val="20004"/>
                    </a:ext>
                  </a:extLst>
                </a:gridCol>
              </a:tblGrid>
              <a:tr h="52627">
                <a:tc>
                  <a:txBody>
                    <a:bodyPr/>
                    <a:lstStyle/>
                    <a:p>
                      <a:pPr rtl="0" fontAlgn="t">
                        <a:spcBef>
                          <a:spcPts val="1200"/>
                        </a:spcBef>
                        <a:spcAft>
                          <a:spcPts val="1200"/>
                        </a:spcAft>
                      </a:pPr>
                      <a:r>
                        <a:rPr lang="en-US" sz="1400" dirty="0">
                          <a:effectLst/>
                          <a:latin typeface="Arial Narrow" panose="020B0606020202030204" pitchFamily="34" charset="0"/>
                        </a:rPr>
                        <a:t/>
                      </a:r>
                      <a:br>
                        <a:rPr lang="en-US" sz="1400" dirty="0">
                          <a:effectLst/>
                          <a:latin typeface="Arial Narrow" panose="020B0606020202030204" pitchFamily="34" charset="0"/>
                        </a:rPr>
                      </a:br>
                      <a:endParaRPr lang="en-US" sz="1400" dirty="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1200"/>
                        </a:spcBef>
                        <a:spcAft>
                          <a:spcPts val="1200"/>
                        </a:spcAft>
                      </a:pPr>
                      <a:r>
                        <a:rPr lang="en-US" sz="1400" b="1" i="0" u="none" strike="noStrike">
                          <a:solidFill>
                            <a:srgbClr val="000000"/>
                          </a:solidFill>
                          <a:effectLst/>
                          <a:latin typeface="Arial Narrow" panose="020B0606020202030204" pitchFamily="34" charset="0"/>
                        </a:rPr>
                        <a:t>Criteria</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1200"/>
                        </a:spcBef>
                        <a:spcAft>
                          <a:spcPts val="1200"/>
                        </a:spcAft>
                      </a:pPr>
                      <a:r>
                        <a:rPr lang="en-US" sz="1400" b="1" i="0" u="none" strike="noStrike">
                          <a:solidFill>
                            <a:srgbClr val="000000"/>
                          </a:solidFill>
                          <a:effectLst/>
                          <a:latin typeface="Arial Narrow" panose="020B0606020202030204" pitchFamily="34" charset="0"/>
                        </a:rPr>
                        <a:t>Description</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1200"/>
                        </a:spcBef>
                        <a:spcAft>
                          <a:spcPts val="1200"/>
                        </a:spcAft>
                      </a:pPr>
                      <a:r>
                        <a:rPr lang="en-US" sz="1400" b="1" i="0" u="none" strike="noStrike">
                          <a:solidFill>
                            <a:srgbClr val="000000"/>
                          </a:solidFill>
                          <a:effectLst/>
                          <a:latin typeface="Arial Narrow" panose="020B0606020202030204" pitchFamily="34" charset="0"/>
                        </a:rPr>
                        <a:t>Source</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1200"/>
                        </a:spcBef>
                        <a:spcAft>
                          <a:spcPts val="1200"/>
                        </a:spcAft>
                      </a:pPr>
                      <a:r>
                        <a:rPr lang="en-US" sz="1400" b="1" i="0" u="none" strike="noStrike">
                          <a:solidFill>
                            <a:srgbClr val="000000"/>
                          </a:solidFill>
                          <a:effectLst/>
                          <a:latin typeface="Arial Narrow" panose="020B0606020202030204" pitchFamily="34" charset="0"/>
                        </a:rPr>
                        <a:t>Gaps</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68392">
                <a:tc>
                  <a:txBody>
                    <a:bodyPr/>
                    <a:lstStyle/>
                    <a:p>
                      <a:pPr rtl="0" fontAlgn="t">
                        <a:spcBef>
                          <a:spcPts val="1200"/>
                        </a:spcBef>
                        <a:spcAft>
                          <a:spcPts val="1200"/>
                        </a:spcAft>
                      </a:pPr>
                      <a:r>
                        <a:rPr lang="en-US" sz="1400" b="1" i="0" u="none" strike="noStrike" dirty="0">
                          <a:solidFill>
                            <a:srgbClr val="000000"/>
                          </a:solidFill>
                          <a:effectLst/>
                          <a:latin typeface="Arial Narrow" panose="020B0606020202030204" pitchFamily="34" charset="0"/>
                        </a:rPr>
                        <a:t>Item 4</a:t>
                      </a:r>
                      <a:endParaRPr lang="en-US" sz="1400" dirty="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Intervention delivery</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Elaborate the mode, frequency, and intensity (dose) of the mHealth intervention</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Factsheets; Referral Closure</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Factsheets would provide basic description of frequency, intensity, mode of delivery but again not in sufficient detail to replicate (i.e. alerts/reminders received by users; structure of BCC messaging; duration of messaging exposure, etc.)</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00728">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Item 5</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Intervention content</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Describe how the content was developed/identified and customised</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Factsheets; Project Reports</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Again factsheets would give high level info but project documentation expected to give greater depth (e.g Source for BCC messaging, process to contextualize etc)</a:t>
                      </a:r>
                      <a:br>
                        <a:rPr lang="en-US" sz="1400" b="0" i="0" u="none" strike="noStrike">
                          <a:solidFill>
                            <a:srgbClr val="000000"/>
                          </a:solidFill>
                          <a:effectLst/>
                          <a:latin typeface="Arial Narrow" panose="020B0606020202030204" pitchFamily="34" charset="0"/>
                        </a:rPr>
                      </a:br>
                      <a:r>
                        <a:rPr lang="en-US" sz="1400" b="0" i="0" u="none" strike="noStrike">
                          <a:solidFill>
                            <a:srgbClr val="000000"/>
                          </a:solidFill>
                          <a:effectLst/>
                          <a:latin typeface="Arial Narrow" panose="020B0606020202030204" pitchFamily="34" charset="0"/>
                        </a:rPr>
                        <a:t/>
                      </a:r>
                      <a:br>
                        <a:rPr lang="en-US" sz="1400" b="0" i="0" u="none" strike="noStrike">
                          <a:solidFill>
                            <a:srgbClr val="000000"/>
                          </a:solidFill>
                          <a:effectLst/>
                          <a:latin typeface="Arial Narrow" panose="020B0606020202030204" pitchFamily="34" charset="0"/>
                        </a:rPr>
                      </a:b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45838">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Item 6</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Usability/content testing</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Describe how the end-users of the system engaged in the development of the intervention</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Factsheets; Solution Provider Reports; User/Beneficiary Acceptability Tool</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dirty="0">
                          <a:solidFill>
                            <a:srgbClr val="000000"/>
                          </a:solidFill>
                          <a:effectLst/>
                          <a:latin typeface="Arial Narrow" panose="020B0606020202030204" pitchFamily="34" charset="0"/>
                        </a:rPr>
                        <a:t>Again, high level description for factsheets would need to be augmented by project documentation info likely from solution provider. User acceptability can independently assess effectiveness of this component.</a:t>
                      </a:r>
                      <a:endParaRPr lang="en-US" sz="1400" dirty="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
        <p:nvSpPr>
          <p:cNvPr id="6" name="Rectangle 2"/>
          <p:cNvSpPr>
            <a:spLocks noChangeArrowheads="1"/>
          </p:cNvSpPr>
          <p:nvPr/>
        </p:nvSpPr>
        <p:spPr bwMode="auto">
          <a:xfrm>
            <a:off x="4273550" y="1600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itchFamily="34" charset="0"/>
                <a:ea typeface="ＭＳ Ｐゴシック" pitchFamily="34" charset="-128"/>
              </a:rPr>
              <a:t/>
            </a:r>
            <a:br>
              <a:rPr kumimoji="0" lang="en-US" altLang="en-US" sz="1800" b="0" i="0" u="none" strike="noStrike" cap="none" normalizeH="0" baseline="0" smtClean="0">
                <a:ln>
                  <a:noFill/>
                </a:ln>
                <a:solidFill>
                  <a:schemeClr val="tx1"/>
                </a:solidFill>
                <a:effectLst/>
                <a:latin typeface="Arial" pitchFamily="34" charset="0"/>
                <a:ea typeface="ＭＳ Ｐゴシック" pitchFamily="34" charset="-128"/>
              </a:rPr>
            </a:br>
            <a:endParaRPr kumimoji="0" lang="en-US" altLang="en-US" sz="1800" b="0" i="0" u="none" strike="noStrike" cap="none" normalizeH="0" baseline="0" smtClean="0">
              <a:ln>
                <a:noFill/>
              </a:ln>
              <a:solidFill>
                <a:schemeClr val="tx1"/>
              </a:solidFill>
              <a:effectLst/>
              <a:latin typeface="Arial" pitchFamily="34" charset="0"/>
              <a:ea typeface="ＭＳ Ｐゴシック" pitchFamily="34" charset="-128"/>
            </a:endParaRPr>
          </a:p>
          <a:p>
            <a:pPr marL="0" marR="0" lvl="0" indent="0" algn="l" defTabSz="4572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a typeface="ＭＳ Ｐゴシック" pitchFamily="34" charset="-128"/>
            </a:endParaRPr>
          </a:p>
        </p:txBody>
      </p:sp>
    </p:spTree>
    <p:extLst>
      <p:ext uri="{BB962C8B-B14F-4D97-AF65-F5344CB8AC3E}">
        <p14:creationId xmlns:p14="http://schemas.microsoft.com/office/powerpoint/2010/main" val="39803478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919163"/>
            <a:ext cx="9144000" cy="749300"/>
          </a:xfrm>
          <a:prstGeom prst="rect">
            <a:avLst/>
          </a:prstGeom>
        </p:spPr>
        <p:txBody>
          <a:bodyPr/>
          <a:lstStyle>
            <a:lvl1pPr>
              <a:defRPr sz="4000" b="0" i="0">
                <a:latin typeface="Gill Sans MT"/>
                <a:cs typeface="Gill Sans MT"/>
              </a:defRPr>
            </a:lvl1pPr>
          </a:lstStyle>
          <a:p>
            <a:pPr algn="ctr" fontAlgn="auto">
              <a:spcAft>
                <a:spcPts val="0"/>
              </a:spcAft>
              <a:defRPr/>
            </a:pPr>
            <a:r>
              <a:rPr lang="en-US" sz="3600" dirty="0" err="1" smtClean="0">
                <a:solidFill>
                  <a:schemeClr val="bg1">
                    <a:lumMod val="50000"/>
                  </a:schemeClr>
                </a:solidFill>
                <a:latin typeface="Gill Sans MT" panose="020B0502020104020203" pitchFamily="34" charset="0"/>
                <a:ea typeface="+mj-ea"/>
                <a:cs typeface="Gill Sans MT Std Light"/>
              </a:rPr>
              <a:t>mERA</a:t>
            </a:r>
            <a:r>
              <a:rPr lang="en-US" sz="3600" dirty="0" smtClean="0">
                <a:solidFill>
                  <a:schemeClr val="bg1">
                    <a:lumMod val="50000"/>
                  </a:schemeClr>
                </a:solidFill>
                <a:latin typeface="Gill Sans MT" panose="020B0502020104020203" pitchFamily="34" charset="0"/>
                <a:ea typeface="+mj-ea"/>
                <a:cs typeface="Gill Sans MT Std Light"/>
              </a:rPr>
              <a:t> </a:t>
            </a:r>
          </a:p>
        </p:txBody>
      </p:sp>
      <p:graphicFrame>
        <p:nvGraphicFramePr>
          <p:cNvPr id="5" name="Table 4"/>
          <p:cNvGraphicFramePr>
            <a:graphicFrameLocks noGrp="1"/>
          </p:cNvGraphicFramePr>
          <p:nvPr>
            <p:extLst>
              <p:ext uri="{D42A27DB-BD31-4B8C-83A1-F6EECF244321}">
                <p14:modId xmlns:p14="http://schemas.microsoft.com/office/powerpoint/2010/main" val="4168601304"/>
              </p:ext>
            </p:extLst>
          </p:nvPr>
        </p:nvGraphicFramePr>
        <p:xfrm>
          <a:off x="249383" y="1600200"/>
          <a:ext cx="8745392" cy="4731510"/>
        </p:xfrm>
        <a:graphic>
          <a:graphicData uri="http://schemas.openxmlformats.org/drawingml/2006/table">
            <a:tbl>
              <a:tblPr/>
              <a:tblGrid>
                <a:gridCol w="717200">
                  <a:extLst>
                    <a:ext uri="{9D8B030D-6E8A-4147-A177-3AD203B41FA5}">
                      <a16:colId xmlns:a16="http://schemas.microsoft.com/office/drawing/2014/main" val="20000"/>
                    </a:ext>
                  </a:extLst>
                </a:gridCol>
                <a:gridCol w="1702314">
                  <a:extLst>
                    <a:ext uri="{9D8B030D-6E8A-4147-A177-3AD203B41FA5}">
                      <a16:colId xmlns:a16="http://schemas.microsoft.com/office/drawing/2014/main" val="20001"/>
                    </a:ext>
                  </a:extLst>
                </a:gridCol>
                <a:gridCol w="2400779">
                  <a:extLst>
                    <a:ext uri="{9D8B030D-6E8A-4147-A177-3AD203B41FA5}">
                      <a16:colId xmlns:a16="http://schemas.microsoft.com/office/drawing/2014/main" val="20002"/>
                    </a:ext>
                  </a:extLst>
                </a:gridCol>
                <a:gridCol w="1433909">
                  <a:extLst>
                    <a:ext uri="{9D8B030D-6E8A-4147-A177-3AD203B41FA5}">
                      <a16:colId xmlns:a16="http://schemas.microsoft.com/office/drawing/2014/main" val="20003"/>
                    </a:ext>
                  </a:extLst>
                </a:gridCol>
                <a:gridCol w="2491190">
                  <a:extLst>
                    <a:ext uri="{9D8B030D-6E8A-4147-A177-3AD203B41FA5}">
                      <a16:colId xmlns:a16="http://schemas.microsoft.com/office/drawing/2014/main" val="20004"/>
                    </a:ext>
                  </a:extLst>
                </a:gridCol>
              </a:tblGrid>
              <a:tr h="52627">
                <a:tc>
                  <a:txBody>
                    <a:bodyPr/>
                    <a:lstStyle/>
                    <a:p>
                      <a:pPr rtl="0" fontAlgn="t">
                        <a:spcBef>
                          <a:spcPts val="1200"/>
                        </a:spcBef>
                        <a:spcAft>
                          <a:spcPts val="1200"/>
                        </a:spcAft>
                      </a:pPr>
                      <a:r>
                        <a:rPr lang="en-US" sz="1400" dirty="0">
                          <a:effectLst/>
                          <a:latin typeface="Arial Narrow" panose="020B0606020202030204" pitchFamily="34" charset="0"/>
                        </a:rPr>
                        <a:t/>
                      </a:r>
                      <a:br>
                        <a:rPr lang="en-US" sz="1400" dirty="0">
                          <a:effectLst/>
                          <a:latin typeface="Arial Narrow" panose="020B0606020202030204" pitchFamily="34" charset="0"/>
                        </a:rPr>
                      </a:br>
                      <a:endParaRPr lang="en-US" sz="1400" dirty="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1200"/>
                        </a:spcBef>
                        <a:spcAft>
                          <a:spcPts val="1200"/>
                        </a:spcAft>
                      </a:pPr>
                      <a:r>
                        <a:rPr lang="en-US" sz="1400" b="1" i="0" u="none" strike="noStrike">
                          <a:solidFill>
                            <a:srgbClr val="000000"/>
                          </a:solidFill>
                          <a:effectLst/>
                          <a:latin typeface="Arial Narrow" panose="020B0606020202030204" pitchFamily="34" charset="0"/>
                        </a:rPr>
                        <a:t>Criteria</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1200"/>
                        </a:spcBef>
                        <a:spcAft>
                          <a:spcPts val="1200"/>
                        </a:spcAft>
                      </a:pPr>
                      <a:r>
                        <a:rPr lang="en-US" sz="1400" b="1" i="0" u="none" strike="noStrike">
                          <a:solidFill>
                            <a:srgbClr val="000000"/>
                          </a:solidFill>
                          <a:effectLst/>
                          <a:latin typeface="Arial Narrow" panose="020B0606020202030204" pitchFamily="34" charset="0"/>
                        </a:rPr>
                        <a:t>Description</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1200"/>
                        </a:spcBef>
                        <a:spcAft>
                          <a:spcPts val="1200"/>
                        </a:spcAft>
                      </a:pPr>
                      <a:r>
                        <a:rPr lang="en-US" sz="1400" b="1" i="0" u="none" strike="noStrike">
                          <a:solidFill>
                            <a:srgbClr val="000000"/>
                          </a:solidFill>
                          <a:effectLst/>
                          <a:latin typeface="Arial Narrow" panose="020B0606020202030204" pitchFamily="34" charset="0"/>
                        </a:rPr>
                        <a:t>Source</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1200"/>
                        </a:spcBef>
                        <a:spcAft>
                          <a:spcPts val="1200"/>
                        </a:spcAft>
                      </a:pPr>
                      <a:r>
                        <a:rPr lang="en-US" sz="1400" b="1" i="0" u="none" strike="noStrike">
                          <a:solidFill>
                            <a:srgbClr val="000000"/>
                          </a:solidFill>
                          <a:effectLst/>
                          <a:latin typeface="Arial Narrow" panose="020B0606020202030204" pitchFamily="34" charset="0"/>
                        </a:rPr>
                        <a:t>Gaps</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42846">
                <a:tc>
                  <a:txBody>
                    <a:bodyPr/>
                    <a:lstStyle/>
                    <a:p>
                      <a:pPr rtl="0" fontAlgn="t">
                        <a:spcBef>
                          <a:spcPts val="1200"/>
                        </a:spcBef>
                        <a:spcAft>
                          <a:spcPts val="1200"/>
                        </a:spcAft>
                      </a:pPr>
                      <a:r>
                        <a:rPr lang="en-US" sz="1400" b="1" i="0" u="none" strike="noStrike" dirty="0">
                          <a:solidFill>
                            <a:srgbClr val="000000"/>
                          </a:solidFill>
                          <a:effectLst/>
                          <a:latin typeface="Arial Narrow" panose="020B0606020202030204" pitchFamily="34" charset="0"/>
                        </a:rPr>
                        <a:t>Item 7</a:t>
                      </a:r>
                      <a:endParaRPr lang="en-US" sz="1400" dirty="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User feedback</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Describe user feedback about the intervention or user satisfaction with the intervention</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User/Beneficiary Acceptability Tool</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a:effectLst/>
                          <a:latin typeface="Arial Narrow" panose="020B0606020202030204" pitchFamily="34" charset="0"/>
                        </a:rPr>
                        <a:t/>
                      </a:r>
                      <a:br>
                        <a:rPr lang="en-US" sz="1400">
                          <a:effectLst/>
                          <a:latin typeface="Arial Narrow" panose="020B0606020202030204" pitchFamily="34" charset="0"/>
                        </a:rPr>
                      </a:b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255619">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Item 8</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Access of individual participants</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Mention barriers or facilitators to the adoption of the intervention among study participants</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Rapid Assessment Tool;Post Training Assessment and Competency Assessmen; Project Reports</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a:effectLst/>
                          <a:latin typeface="Arial Narrow" panose="020B0606020202030204" pitchFamily="34" charset="0"/>
                        </a:rPr>
                        <a:t/>
                      </a:r>
                      <a:br>
                        <a:rPr lang="en-US" sz="1400">
                          <a:effectLst/>
                          <a:latin typeface="Arial Narrow" panose="020B0606020202030204" pitchFamily="34" charset="0"/>
                        </a:rPr>
                      </a:b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42846">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Item 9</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Cost assessment</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Present basic costs of the mHealth intervention</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Rapid Assessment Tool; Data Quality Assessment Tool</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Rigorous cost-efficiency or cost-benefit analysis</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90947">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Item 10 </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Adoption inputs/programme entry</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Describe how people are informed about the programme or steps taken to support adoption</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Post Training Assessment; Competency Assessment; Basic Training Event reports (facilitators, # participants, # classroom hrs, etc)</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dirty="0">
                          <a:solidFill>
                            <a:srgbClr val="000000"/>
                          </a:solidFill>
                          <a:effectLst/>
                          <a:latin typeface="Arial Narrow" panose="020B0606020202030204" pitchFamily="34" charset="0"/>
                        </a:rPr>
                        <a:t>Quality and effectiveness of user support systems</a:t>
                      </a:r>
                      <a:endParaRPr lang="en-US" sz="1400" dirty="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6" name="Rectangle 2"/>
          <p:cNvSpPr>
            <a:spLocks noChangeArrowheads="1"/>
          </p:cNvSpPr>
          <p:nvPr/>
        </p:nvSpPr>
        <p:spPr bwMode="auto">
          <a:xfrm>
            <a:off x="4273550" y="1600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itchFamily="34" charset="0"/>
                <a:ea typeface="ＭＳ Ｐゴシック" pitchFamily="34" charset="-128"/>
              </a:rPr>
              <a:t/>
            </a:r>
            <a:br>
              <a:rPr kumimoji="0" lang="en-US" altLang="en-US" sz="1800" b="0" i="0" u="none" strike="noStrike" cap="none" normalizeH="0" baseline="0" smtClean="0">
                <a:ln>
                  <a:noFill/>
                </a:ln>
                <a:solidFill>
                  <a:schemeClr val="tx1"/>
                </a:solidFill>
                <a:effectLst/>
                <a:latin typeface="Arial" pitchFamily="34" charset="0"/>
                <a:ea typeface="ＭＳ Ｐゴシック" pitchFamily="34" charset="-128"/>
              </a:rPr>
            </a:br>
            <a:endParaRPr kumimoji="0" lang="en-US" altLang="en-US" sz="1800" b="0" i="0" u="none" strike="noStrike" cap="none" normalizeH="0" baseline="0" smtClean="0">
              <a:ln>
                <a:noFill/>
              </a:ln>
              <a:solidFill>
                <a:schemeClr val="tx1"/>
              </a:solidFill>
              <a:effectLst/>
              <a:latin typeface="Arial" pitchFamily="34" charset="0"/>
              <a:ea typeface="ＭＳ Ｐゴシック" pitchFamily="34" charset="-128"/>
            </a:endParaRPr>
          </a:p>
          <a:p>
            <a:pPr marL="0" marR="0" lvl="0" indent="0" algn="l" defTabSz="4572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a typeface="ＭＳ Ｐゴシック" pitchFamily="34" charset="-128"/>
            </a:endParaRPr>
          </a:p>
        </p:txBody>
      </p:sp>
    </p:spTree>
    <p:extLst>
      <p:ext uri="{BB962C8B-B14F-4D97-AF65-F5344CB8AC3E}">
        <p14:creationId xmlns:p14="http://schemas.microsoft.com/office/powerpoint/2010/main" val="398034783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919163"/>
            <a:ext cx="9144000" cy="749300"/>
          </a:xfrm>
          <a:prstGeom prst="rect">
            <a:avLst/>
          </a:prstGeom>
        </p:spPr>
        <p:txBody>
          <a:bodyPr/>
          <a:lstStyle>
            <a:lvl1pPr>
              <a:defRPr sz="4000" b="0" i="0">
                <a:latin typeface="Gill Sans MT"/>
                <a:cs typeface="Gill Sans MT"/>
              </a:defRPr>
            </a:lvl1pPr>
          </a:lstStyle>
          <a:p>
            <a:pPr algn="ctr" fontAlgn="auto">
              <a:spcAft>
                <a:spcPts val="0"/>
              </a:spcAft>
              <a:defRPr/>
            </a:pPr>
            <a:r>
              <a:rPr lang="en-US" sz="3600" dirty="0" err="1" smtClean="0">
                <a:solidFill>
                  <a:schemeClr val="bg1">
                    <a:lumMod val="50000"/>
                  </a:schemeClr>
                </a:solidFill>
                <a:latin typeface="Gill Sans MT" panose="020B0502020104020203" pitchFamily="34" charset="0"/>
                <a:ea typeface="+mj-ea"/>
                <a:cs typeface="Gill Sans MT Std Light"/>
              </a:rPr>
              <a:t>mERA</a:t>
            </a:r>
            <a:r>
              <a:rPr lang="en-US" sz="3600" dirty="0" smtClean="0">
                <a:solidFill>
                  <a:schemeClr val="bg1">
                    <a:lumMod val="50000"/>
                  </a:schemeClr>
                </a:solidFill>
                <a:latin typeface="Gill Sans MT" panose="020B0502020104020203" pitchFamily="34" charset="0"/>
                <a:ea typeface="+mj-ea"/>
                <a:cs typeface="Gill Sans MT Std Light"/>
              </a:rPr>
              <a:t> </a:t>
            </a:r>
          </a:p>
        </p:txBody>
      </p:sp>
      <p:graphicFrame>
        <p:nvGraphicFramePr>
          <p:cNvPr id="5" name="Table 4"/>
          <p:cNvGraphicFramePr>
            <a:graphicFrameLocks noGrp="1"/>
          </p:cNvGraphicFramePr>
          <p:nvPr>
            <p:extLst>
              <p:ext uri="{D42A27DB-BD31-4B8C-83A1-F6EECF244321}">
                <p14:modId xmlns:p14="http://schemas.microsoft.com/office/powerpoint/2010/main" val="1419301581"/>
              </p:ext>
            </p:extLst>
          </p:nvPr>
        </p:nvGraphicFramePr>
        <p:xfrm>
          <a:off x="249383" y="1600200"/>
          <a:ext cx="8745392" cy="4944870"/>
        </p:xfrm>
        <a:graphic>
          <a:graphicData uri="http://schemas.openxmlformats.org/drawingml/2006/table">
            <a:tbl>
              <a:tblPr/>
              <a:tblGrid>
                <a:gridCol w="717200">
                  <a:extLst>
                    <a:ext uri="{9D8B030D-6E8A-4147-A177-3AD203B41FA5}">
                      <a16:colId xmlns:a16="http://schemas.microsoft.com/office/drawing/2014/main" val="20000"/>
                    </a:ext>
                  </a:extLst>
                </a:gridCol>
                <a:gridCol w="1702314">
                  <a:extLst>
                    <a:ext uri="{9D8B030D-6E8A-4147-A177-3AD203B41FA5}">
                      <a16:colId xmlns:a16="http://schemas.microsoft.com/office/drawing/2014/main" val="20001"/>
                    </a:ext>
                  </a:extLst>
                </a:gridCol>
                <a:gridCol w="2400779">
                  <a:extLst>
                    <a:ext uri="{9D8B030D-6E8A-4147-A177-3AD203B41FA5}">
                      <a16:colId xmlns:a16="http://schemas.microsoft.com/office/drawing/2014/main" val="20002"/>
                    </a:ext>
                  </a:extLst>
                </a:gridCol>
                <a:gridCol w="1433909">
                  <a:extLst>
                    <a:ext uri="{9D8B030D-6E8A-4147-A177-3AD203B41FA5}">
                      <a16:colId xmlns:a16="http://schemas.microsoft.com/office/drawing/2014/main" val="20003"/>
                    </a:ext>
                  </a:extLst>
                </a:gridCol>
                <a:gridCol w="2491190">
                  <a:extLst>
                    <a:ext uri="{9D8B030D-6E8A-4147-A177-3AD203B41FA5}">
                      <a16:colId xmlns:a16="http://schemas.microsoft.com/office/drawing/2014/main" val="20004"/>
                    </a:ext>
                  </a:extLst>
                </a:gridCol>
              </a:tblGrid>
              <a:tr h="52627">
                <a:tc>
                  <a:txBody>
                    <a:bodyPr/>
                    <a:lstStyle/>
                    <a:p>
                      <a:pPr rtl="0" fontAlgn="t">
                        <a:spcBef>
                          <a:spcPts val="1200"/>
                        </a:spcBef>
                        <a:spcAft>
                          <a:spcPts val="1200"/>
                        </a:spcAft>
                      </a:pPr>
                      <a:r>
                        <a:rPr lang="en-US" sz="1400" dirty="0">
                          <a:effectLst/>
                          <a:latin typeface="Arial Narrow" panose="020B0606020202030204" pitchFamily="34" charset="0"/>
                        </a:rPr>
                        <a:t/>
                      </a:r>
                      <a:br>
                        <a:rPr lang="en-US" sz="1400" dirty="0">
                          <a:effectLst/>
                          <a:latin typeface="Arial Narrow" panose="020B0606020202030204" pitchFamily="34" charset="0"/>
                        </a:rPr>
                      </a:br>
                      <a:endParaRPr lang="en-US" sz="1400" dirty="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1200"/>
                        </a:spcBef>
                        <a:spcAft>
                          <a:spcPts val="1200"/>
                        </a:spcAft>
                      </a:pPr>
                      <a:r>
                        <a:rPr lang="en-US" sz="1400" b="1" i="0" u="none" strike="noStrike">
                          <a:solidFill>
                            <a:srgbClr val="000000"/>
                          </a:solidFill>
                          <a:effectLst/>
                          <a:latin typeface="Arial Narrow" panose="020B0606020202030204" pitchFamily="34" charset="0"/>
                        </a:rPr>
                        <a:t>Criteria</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1200"/>
                        </a:spcBef>
                        <a:spcAft>
                          <a:spcPts val="1200"/>
                        </a:spcAft>
                      </a:pPr>
                      <a:r>
                        <a:rPr lang="en-US" sz="1400" b="1" i="0" u="none" strike="noStrike">
                          <a:solidFill>
                            <a:srgbClr val="000000"/>
                          </a:solidFill>
                          <a:effectLst/>
                          <a:latin typeface="Arial Narrow" panose="020B0606020202030204" pitchFamily="34" charset="0"/>
                        </a:rPr>
                        <a:t>Description</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1200"/>
                        </a:spcBef>
                        <a:spcAft>
                          <a:spcPts val="1200"/>
                        </a:spcAft>
                      </a:pPr>
                      <a:r>
                        <a:rPr lang="en-US" sz="1400" b="1" i="0" u="none" strike="noStrike">
                          <a:solidFill>
                            <a:srgbClr val="000000"/>
                          </a:solidFill>
                          <a:effectLst/>
                          <a:latin typeface="Arial Narrow" panose="020B0606020202030204" pitchFamily="34" charset="0"/>
                        </a:rPr>
                        <a:t>Source</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1200"/>
                        </a:spcBef>
                        <a:spcAft>
                          <a:spcPts val="1200"/>
                        </a:spcAft>
                      </a:pPr>
                      <a:r>
                        <a:rPr lang="en-US" sz="1400" b="1" i="0" u="none" strike="noStrike">
                          <a:solidFill>
                            <a:srgbClr val="000000"/>
                          </a:solidFill>
                          <a:effectLst/>
                          <a:latin typeface="Arial Narrow" panose="020B0606020202030204" pitchFamily="34" charset="0"/>
                        </a:rPr>
                        <a:t>Gaps</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55619">
                <a:tc>
                  <a:txBody>
                    <a:bodyPr/>
                    <a:lstStyle/>
                    <a:p>
                      <a:pPr rtl="0" fontAlgn="t">
                        <a:spcBef>
                          <a:spcPts val="1200"/>
                        </a:spcBef>
                        <a:spcAft>
                          <a:spcPts val="1200"/>
                        </a:spcAft>
                      </a:pPr>
                      <a:r>
                        <a:rPr lang="en-US" sz="1400" b="1" i="0" u="none" strike="noStrike" dirty="0">
                          <a:solidFill>
                            <a:srgbClr val="000000"/>
                          </a:solidFill>
                          <a:effectLst/>
                          <a:latin typeface="Arial Narrow" panose="020B0606020202030204" pitchFamily="34" charset="0"/>
                        </a:rPr>
                        <a:t>Item 11</a:t>
                      </a:r>
                      <a:endParaRPr lang="en-US" sz="1400" dirty="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Limitations for delievery at scale</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Present expected challenges for scaling up the intervention</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Rapid Assessment Tool; Project Reports</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Dimagi document describes ideal modus operandi. We need rich description of how it really happened on the ground. Again factsheets would give superficial picture.</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165401">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Item 12</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Contextual adaptability</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Describe appropriateness of the intervention to the context, and any possible adaptions</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Factsheets;  Project Reports</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Need a rich description of contextualization and language accommodations (comprehension field testing).</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165401">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Item 13</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Replicability</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Present adequate technical and content detail to support replicability</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Full technical documentation available upon request. </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Alignment to HMIS and metrics to assess mHealth system performance</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r h="390947">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Item 14</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Data security</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Describe security and confidentiality protocols</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Factsheets</a:t>
                      </a:r>
                      <a:endParaRPr lang="en-US" sz="1400">
                        <a:effectLst/>
                        <a:latin typeface="Arial Narrow" panose="020B0606020202030204" pitchFamily="34" charset="0"/>
                      </a:endParaRPr>
                    </a:p>
                    <a:p>
                      <a:pPr algn="ctr" rtl="0" fontAlgn="t">
                        <a:spcBef>
                          <a:spcPts val="1200"/>
                        </a:spcBef>
                        <a:spcAft>
                          <a:spcPts val="1200"/>
                        </a:spcAft>
                      </a:pPr>
                      <a:r>
                        <a:rPr lang="en-US" sz="1400">
                          <a:effectLst/>
                          <a:latin typeface="Arial Narrow" panose="020B0606020202030204" pitchFamily="34" charset="0"/>
                        </a:rPr>
                        <a:t/>
                      </a:r>
                      <a:br>
                        <a:rPr lang="en-US" sz="1400">
                          <a:effectLst/>
                          <a:latin typeface="Arial Narrow" panose="020B0606020202030204" pitchFamily="34" charset="0"/>
                        </a:rPr>
                      </a:b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dirty="0">
                          <a:solidFill>
                            <a:srgbClr val="000000"/>
                          </a:solidFill>
                          <a:effectLst/>
                          <a:latin typeface="Arial Narrow" panose="020B0606020202030204" pitchFamily="34" charset="0"/>
                        </a:rPr>
                        <a:t>Gather basic info via factsheet project. Probably sensible to identify projects that are furthest along and work together on a tool or checklist for documentation. This item is a required precursor for scalability (item 11).</a:t>
                      </a:r>
                      <a:br>
                        <a:rPr lang="en-US" sz="1400" b="0" i="0" u="none" strike="noStrike" dirty="0">
                          <a:solidFill>
                            <a:srgbClr val="000000"/>
                          </a:solidFill>
                          <a:effectLst/>
                          <a:latin typeface="Arial Narrow" panose="020B0606020202030204" pitchFamily="34" charset="0"/>
                        </a:rPr>
                      </a:br>
                      <a:r>
                        <a:rPr lang="en-US" sz="1400" b="0" i="0" u="none" strike="noStrike" dirty="0">
                          <a:solidFill>
                            <a:srgbClr val="000000"/>
                          </a:solidFill>
                          <a:effectLst/>
                          <a:latin typeface="Arial Narrow" panose="020B0606020202030204" pitchFamily="34" charset="0"/>
                        </a:rPr>
                        <a:t/>
                      </a:r>
                      <a:br>
                        <a:rPr lang="en-US" sz="1400" b="0" i="0" u="none" strike="noStrike" dirty="0">
                          <a:solidFill>
                            <a:srgbClr val="000000"/>
                          </a:solidFill>
                          <a:effectLst/>
                          <a:latin typeface="Arial Narrow" panose="020B0606020202030204" pitchFamily="34" charset="0"/>
                        </a:rPr>
                      </a:br>
                      <a:endParaRPr lang="en-US" sz="1400" dirty="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4"/>
                  </a:ext>
                </a:extLst>
              </a:tr>
            </a:tbl>
          </a:graphicData>
        </a:graphic>
      </p:graphicFrame>
      <p:sp>
        <p:nvSpPr>
          <p:cNvPr id="6" name="Rectangle 2"/>
          <p:cNvSpPr>
            <a:spLocks noChangeArrowheads="1"/>
          </p:cNvSpPr>
          <p:nvPr/>
        </p:nvSpPr>
        <p:spPr bwMode="auto">
          <a:xfrm>
            <a:off x="4273550" y="1600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itchFamily="34" charset="0"/>
                <a:ea typeface="ＭＳ Ｐゴシック" pitchFamily="34" charset="-128"/>
              </a:rPr>
              <a:t/>
            </a:r>
            <a:br>
              <a:rPr kumimoji="0" lang="en-US" altLang="en-US" sz="1800" b="0" i="0" u="none" strike="noStrike" cap="none" normalizeH="0" baseline="0" smtClean="0">
                <a:ln>
                  <a:noFill/>
                </a:ln>
                <a:solidFill>
                  <a:schemeClr val="tx1"/>
                </a:solidFill>
                <a:effectLst/>
                <a:latin typeface="Arial" pitchFamily="34" charset="0"/>
                <a:ea typeface="ＭＳ Ｐゴシック" pitchFamily="34" charset="-128"/>
              </a:rPr>
            </a:br>
            <a:endParaRPr kumimoji="0" lang="en-US" altLang="en-US" sz="1800" b="0" i="0" u="none" strike="noStrike" cap="none" normalizeH="0" baseline="0" smtClean="0">
              <a:ln>
                <a:noFill/>
              </a:ln>
              <a:solidFill>
                <a:schemeClr val="tx1"/>
              </a:solidFill>
              <a:effectLst/>
              <a:latin typeface="Arial" pitchFamily="34" charset="0"/>
              <a:ea typeface="ＭＳ Ｐゴシック" pitchFamily="34" charset="-128"/>
            </a:endParaRPr>
          </a:p>
          <a:p>
            <a:pPr marL="0" marR="0" lvl="0" indent="0" algn="l" defTabSz="4572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a typeface="ＭＳ Ｐゴシック" pitchFamily="34" charset="-128"/>
            </a:endParaRPr>
          </a:p>
        </p:txBody>
      </p:sp>
    </p:spTree>
    <p:extLst>
      <p:ext uri="{BB962C8B-B14F-4D97-AF65-F5344CB8AC3E}">
        <p14:creationId xmlns:p14="http://schemas.microsoft.com/office/powerpoint/2010/main" val="398034783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919163"/>
            <a:ext cx="9144000" cy="749300"/>
          </a:xfrm>
          <a:prstGeom prst="rect">
            <a:avLst/>
          </a:prstGeom>
        </p:spPr>
        <p:txBody>
          <a:bodyPr/>
          <a:lstStyle>
            <a:lvl1pPr>
              <a:defRPr sz="4000" b="0" i="0">
                <a:latin typeface="Gill Sans MT"/>
                <a:cs typeface="Gill Sans MT"/>
              </a:defRPr>
            </a:lvl1pPr>
          </a:lstStyle>
          <a:p>
            <a:pPr algn="ctr" fontAlgn="auto">
              <a:spcAft>
                <a:spcPts val="0"/>
              </a:spcAft>
              <a:defRPr/>
            </a:pPr>
            <a:r>
              <a:rPr lang="en-US" sz="3600" dirty="0" err="1" smtClean="0">
                <a:solidFill>
                  <a:schemeClr val="bg1">
                    <a:lumMod val="50000"/>
                  </a:schemeClr>
                </a:solidFill>
                <a:latin typeface="Gill Sans MT" panose="020B0502020104020203" pitchFamily="34" charset="0"/>
                <a:ea typeface="+mj-ea"/>
                <a:cs typeface="Gill Sans MT Std Light"/>
              </a:rPr>
              <a:t>mERA</a:t>
            </a:r>
            <a:r>
              <a:rPr lang="en-US" sz="3600" dirty="0" smtClean="0">
                <a:solidFill>
                  <a:schemeClr val="bg1">
                    <a:lumMod val="50000"/>
                  </a:schemeClr>
                </a:solidFill>
                <a:latin typeface="Gill Sans MT" panose="020B0502020104020203" pitchFamily="34" charset="0"/>
                <a:ea typeface="+mj-ea"/>
                <a:cs typeface="Gill Sans MT Std Light"/>
              </a:rPr>
              <a:t> </a:t>
            </a:r>
          </a:p>
        </p:txBody>
      </p:sp>
      <p:graphicFrame>
        <p:nvGraphicFramePr>
          <p:cNvPr id="5" name="Table 4"/>
          <p:cNvGraphicFramePr>
            <a:graphicFrameLocks noGrp="1"/>
          </p:cNvGraphicFramePr>
          <p:nvPr>
            <p:extLst>
              <p:ext uri="{D42A27DB-BD31-4B8C-83A1-F6EECF244321}">
                <p14:modId xmlns:p14="http://schemas.microsoft.com/office/powerpoint/2010/main" val="1796557102"/>
              </p:ext>
            </p:extLst>
          </p:nvPr>
        </p:nvGraphicFramePr>
        <p:xfrm>
          <a:off x="249383" y="1600200"/>
          <a:ext cx="8745392" cy="3222954"/>
        </p:xfrm>
        <a:graphic>
          <a:graphicData uri="http://schemas.openxmlformats.org/drawingml/2006/table">
            <a:tbl>
              <a:tblPr/>
              <a:tblGrid>
                <a:gridCol w="717200">
                  <a:extLst>
                    <a:ext uri="{9D8B030D-6E8A-4147-A177-3AD203B41FA5}">
                      <a16:colId xmlns:a16="http://schemas.microsoft.com/office/drawing/2014/main" val="20000"/>
                    </a:ext>
                  </a:extLst>
                </a:gridCol>
                <a:gridCol w="1702314">
                  <a:extLst>
                    <a:ext uri="{9D8B030D-6E8A-4147-A177-3AD203B41FA5}">
                      <a16:colId xmlns:a16="http://schemas.microsoft.com/office/drawing/2014/main" val="20001"/>
                    </a:ext>
                  </a:extLst>
                </a:gridCol>
                <a:gridCol w="2400779">
                  <a:extLst>
                    <a:ext uri="{9D8B030D-6E8A-4147-A177-3AD203B41FA5}">
                      <a16:colId xmlns:a16="http://schemas.microsoft.com/office/drawing/2014/main" val="20002"/>
                    </a:ext>
                  </a:extLst>
                </a:gridCol>
                <a:gridCol w="1433909">
                  <a:extLst>
                    <a:ext uri="{9D8B030D-6E8A-4147-A177-3AD203B41FA5}">
                      <a16:colId xmlns:a16="http://schemas.microsoft.com/office/drawing/2014/main" val="20003"/>
                    </a:ext>
                  </a:extLst>
                </a:gridCol>
                <a:gridCol w="2491190">
                  <a:extLst>
                    <a:ext uri="{9D8B030D-6E8A-4147-A177-3AD203B41FA5}">
                      <a16:colId xmlns:a16="http://schemas.microsoft.com/office/drawing/2014/main" val="20004"/>
                    </a:ext>
                  </a:extLst>
                </a:gridCol>
              </a:tblGrid>
              <a:tr h="52627">
                <a:tc>
                  <a:txBody>
                    <a:bodyPr/>
                    <a:lstStyle/>
                    <a:p>
                      <a:pPr rtl="0" fontAlgn="t">
                        <a:spcBef>
                          <a:spcPts val="1200"/>
                        </a:spcBef>
                        <a:spcAft>
                          <a:spcPts val="1200"/>
                        </a:spcAft>
                      </a:pPr>
                      <a:r>
                        <a:rPr lang="en-US" sz="1400" dirty="0">
                          <a:effectLst/>
                          <a:latin typeface="Arial Narrow" panose="020B0606020202030204" pitchFamily="34" charset="0"/>
                        </a:rPr>
                        <a:t/>
                      </a:r>
                      <a:br>
                        <a:rPr lang="en-US" sz="1400" dirty="0">
                          <a:effectLst/>
                          <a:latin typeface="Arial Narrow" panose="020B0606020202030204" pitchFamily="34" charset="0"/>
                        </a:rPr>
                      </a:br>
                      <a:endParaRPr lang="en-US" sz="1400" dirty="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1200"/>
                        </a:spcBef>
                        <a:spcAft>
                          <a:spcPts val="1200"/>
                        </a:spcAft>
                      </a:pPr>
                      <a:r>
                        <a:rPr lang="en-US" sz="1400" b="1" i="0" u="none" strike="noStrike">
                          <a:solidFill>
                            <a:srgbClr val="000000"/>
                          </a:solidFill>
                          <a:effectLst/>
                          <a:latin typeface="Arial Narrow" panose="020B0606020202030204" pitchFamily="34" charset="0"/>
                        </a:rPr>
                        <a:t>Criteria</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1200"/>
                        </a:spcBef>
                        <a:spcAft>
                          <a:spcPts val="1200"/>
                        </a:spcAft>
                      </a:pPr>
                      <a:r>
                        <a:rPr lang="en-US" sz="1400" b="1" i="0" u="none" strike="noStrike">
                          <a:solidFill>
                            <a:srgbClr val="000000"/>
                          </a:solidFill>
                          <a:effectLst/>
                          <a:latin typeface="Arial Narrow" panose="020B0606020202030204" pitchFamily="34" charset="0"/>
                        </a:rPr>
                        <a:t>Description</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1200"/>
                        </a:spcBef>
                        <a:spcAft>
                          <a:spcPts val="1200"/>
                        </a:spcAft>
                      </a:pPr>
                      <a:r>
                        <a:rPr lang="en-US" sz="1400" b="1" i="0" u="none" strike="noStrike">
                          <a:solidFill>
                            <a:srgbClr val="000000"/>
                          </a:solidFill>
                          <a:effectLst/>
                          <a:latin typeface="Arial Narrow" panose="020B0606020202030204" pitchFamily="34" charset="0"/>
                        </a:rPr>
                        <a:t>Source</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rtl="0" fontAlgn="t">
                        <a:spcBef>
                          <a:spcPts val="1200"/>
                        </a:spcBef>
                        <a:spcAft>
                          <a:spcPts val="1200"/>
                        </a:spcAft>
                      </a:pPr>
                      <a:r>
                        <a:rPr lang="en-US" sz="1400" b="1" i="0" u="none" strike="noStrike">
                          <a:solidFill>
                            <a:srgbClr val="000000"/>
                          </a:solidFill>
                          <a:effectLst/>
                          <a:latin typeface="Arial Narrow" panose="020B0606020202030204" pitchFamily="34" charset="0"/>
                        </a:rPr>
                        <a:t>Gaps</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55619">
                <a:tc>
                  <a:txBody>
                    <a:bodyPr/>
                    <a:lstStyle/>
                    <a:p>
                      <a:pPr rtl="0" fontAlgn="t">
                        <a:spcBef>
                          <a:spcPts val="1200"/>
                        </a:spcBef>
                        <a:spcAft>
                          <a:spcPts val="1200"/>
                        </a:spcAft>
                      </a:pPr>
                      <a:r>
                        <a:rPr lang="en-US" sz="1400" b="1" i="0" u="none" strike="noStrike" dirty="0">
                          <a:solidFill>
                            <a:srgbClr val="000000"/>
                          </a:solidFill>
                          <a:effectLst/>
                          <a:latin typeface="Arial Narrow" panose="020B0606020202030204" pitchFamily="34" charset="0"/>
                        </a:rPr>
                        <a:t>Item 15</a:t>
                      </a:r>
                      <a:endParaRPr lang="en-US" sz="1400" dirty="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1" i="0" u="none" strike="noStrike">
                          <a:solidFill>
                            <a:srgbClr val="000000"/>
                          </a:solidFill>
                          <a:effectLst/>
                          <a:latin typeface="Arial Narrow" panose="020B0606020202030204" pitchFamily="34" charset="0"/>
                        </a:rPr>
                        <a:t>Compliance with national guidelines or regulatory statutes</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Assure that content or other guidance/information provided by the intervention is in alignment with existing national/regulatory guidelines and is described</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Rapid Assessment Tool</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a:solidFill>
                            <a:srgbClr val="000000"/>
                          </a:solidFill>
                          <a:effectLst/>
                          <a:latin typeface="Arial Narrow" panose="020B0606020202030204" pitchFamily="34" charset="0"/>
                        </a:rPr>
                        <a:t>Closely related to items 3, 11, 14. Need to develop a tool to assess progress towards compliance/alignment.</a:t>
                      </a:r>
                      <a:endParaRPr lang="en-US" sz="140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413502">
                <a:tc>
                  <a:txBody>
                    <a:bodyPr/>
                    <a:lstStyle/>
                    <a:p>
                      <a:pPr rtl="0" fontAlgn="t">
                        <a:spcBef>
                          <a:spcPts val="1200"/>
                        </a:spcBef>
                        <a:spcAft>
                          <a:spcPts val="1200"/>
                        </a:spcAft>
                      </a:pPr>
                      <a:r>
                        <a:rPr lang="en-US" sz="1400" b="1" i="0" u="none" strike="noStrike" dirty="0">
                          <a:solidFill>
                            <a:srgbClr val="000000"/>
                          </a:solidFill>
                          <a:effectLst/>
                          <a:latin typeface="Arial Narrow" panose="020B0606020202030204" pitchFamily="34" charset="0"/>
                        </a:rPr>
                        <a:t>Item 16</a:t>
                      </a:r>
                      <a:endParaRPr lang="en-US" sz="1400" dirty="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1" i="0" u="none" strike="noStrike" dirty="0">
                          <a:solidFill>
                            <a:srgbClr val="000000"/>
                          </a:solidFill>
                          <a:effectLst/>
                          <a:latin typeface="Arial Narrow" panose="020B0606020202030204" pitchFamily="34" charset="0"/>
                        </a:rPr>
                        <a:t>Fidelity of the intervention</a:t>
                      </a:r>
                      <a:endParaRPr lang="en-US" sz="1400" dirty="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dirty="0">
                          <a:solidFill>
                            <a:srgbClr val="000000"/>
                          </a:solidFill>
                          <a:effectLst/>
                          <a:latin typeface="Arial Narrow" panose="020B0606020202030204" pitchFamily="34" charset="0"/>
                        </a:rPr>
                        <a:t>Describe strategies employed to assess the fidelity of the intervention: assessment of participant engagement, use of backend data to track message delivery and other technological challenges in the delivery of the intervention</a:t>
                      </a:r>
                      <a:endParaRPr lang="en-US" sz="1400" dirty="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b="0" i="0" u="none" strike="noStrike" dirty="0">
                          <a:solidFill>
                            <a:srgbClr val="000000"/>
                          </a:solidFill>
                          <a:effectLst/>
                          <a:latin typeface="Arial Narrow" panose="020B0606020202030204" pitchFamily="34" charset="0"/>
                        </a:rPr>
                        <a:t>Post Training Assessment; system generated health/nutrition related output and intermediate outcomes; Project Reports</a:t>
                      </a:r>
                      <a:endParaRPr lang="en-US" sz="1400" dirty="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rtl="0" fontAlgn="t">
                        <a:spcBef>
                          <a:spcPts val="1200"/>
                        </a:spcBef>
                        <a:spcAft>
                          <a:spcPts val="1200"/>
                        </a:spcAft>
                      </a:pPr>
                      <a:r>
                        <a:rPr lang="en-US" sz="1400" dirty="0">
                          <a:effectLst/>
                          <a:latin typeface="Arial Narrow" panose="020B0606020202030204" pitchFamily="34" charset="0"/>
                        </a:rPr>
                        <a:t/>
                      </a:r>
                      <a:br>
                        <a:rPr lang="en-US" sz="1400" dirty="0">
                          <a:effectLst/>
                          <a:latin typeface="Arial Narrow" panose="020B0606020202030204" pitchFamily="34" charset="0"/>
                        </a:rPr>
                      </a:br>
                      <a:endParaRPr lang="en-US" sz="1400" dirty="0">
                        <a:effectLst/>
                        <a:latin typeface="Arial Narrow" panose="020B0606020202030204" pitchFamily="34" charset="0"/>
                      </a:endParaRPr>
                    </a:p>
                  </a:txBody>
                  <a:tcPr marL="6265" marR="6265" marT="3759" marB="3759">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sp>
        <p:nvSpPr>
          <p:cNvPr id="6" name="Rectangle 2"/>
          <p:cNvSpPr>
            <a:spLocks noChangeArrowheads="1"/>
          </p:cNvSpPr>
          <p:nvPr/>
        </p:nvSpPr>
        <p:spPr bwMode="auto">
          <a:xfrm>
            <a:off x="4273550" y="1600200"/>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4572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smtClean="0">
                <a:ln>
                  <a:noFill/>
                </a:ln>
                <a:solidFill>
                  <a:schemeClr val="tx1"/>
                </a:solidFill>
                <a:effectLst/>
                <a:latin typeface="Arial" pitchFamily="34" charset="0"/>
                <a:ea typeface="ＭＳ Ｐゴシック" pitchFamily="34" charset="-128"/>
              </a:rPr>
              <a:t/>
            </a:r>
            <a:br>
              <a:rPr kumimoji="0" lang="en-US" altLang="en-US" sz="1800" b="0" i="0" u="none" strike="noStrike" cap="none" normalizeH="0" baseline="0" smtClean="0">
                <a:ln>
                  <a:noFill/>
                </a:ln>
                <a:solidFill>
                  <a:schemeClr val="tx1"/>
                </a:solidFill>
                <a:effectLst/>
                <a:latin typeface="Arial" pitchFamily="34" charset="0"/>
                <a:ea typeface="ＭＳ Ｐゴシック" pitchFamily="34" charset="-128"/>
              </a:rPr>
            </a:br>
            <a:endParaRPr kumimoji="0" lang="en-US" altLang="en-US" sz="1800" b="0" i="0" u="none" strike="noStrike" cap="none" normalizeH="0" baseline="0" smtClean="0">
              <a:ln>
                <a:noFill/>
              </a:ln>
              <a:solidFill>
                <a:schemeClr val="tx1"/>
              </a:solidFill>
              <a:effectLst/>
              <a:latin typeface="Arial" pitchFamily="34" charset="0"/>
              <a:ea typeface="ＭＳ Ｐゴシック" pitchFamily="34" charset="-128"/>
            </a:endParaRPr>
          </a:p>
          <a:p>
            <a:pPr marL="0" marR="0" lvl="0" indent="0" algn="l" defTabSz="4572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smtClean="0">
              <a:ln>
                <a:noFill/>
              </a:ln>
              <a:solidFill>
                <a:schemeClr val="tx1"/>
              </a:solidFill>
              <a:effectLst/>
              <a:latin typeface="Arial" pitchFamily="34" charset="0"/>
              <a:ea typeface="ＭＳ Ｐゴシック" pitchFamily="34" charset="-128"/>
            </a:endParaRPr>
          </a:p>
        </p:txBody>
      </p:sp>
    </p:spTree>
    <p:extLst>
      <p:ext uri="{BB962C8B-B14F-4D97-AF65-F5344CB8AC3E}">
        <p14:creationId xmlns:p14="http://schemas.microsoft.com/office/powerpoint/2010/main" val="256856593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919163"/>
            <a:ext cx="9144000" cy="749300"/>
          </a:xfrm>
          <a:prstGeom prst="rect">
            <a:avLst/>
          </a:prstGeom>
        </p:spPr>
        <p:txBody>
          <a:bodyPr/>
          <a:lstStyle>
            <a:lvl1pPr>
              <a:defRPr sz="4000" b="0" i="0">
                <a:latin typeface="Gill Sans MT"/>
                <a:cs typeface="Gill Sans MT"/>
              </a:defRPr>
            </a:lvl1pPr>
          </a:lstStyle>
          <a:p>
            <a:pPr algn="ctr" fontAlgn="auto">
              <a:spcAft>
                <a:spcPts val="0"/>
              </a:spcAft>
              <a:defRPr/>
            </a:pPr>
            <a:r>
              <a:rPr lang="en-US" sz="3600" dirty="0" smtClean="0">
                <a:solidFill>
                  <a:schemeClr val="bg1">
                    <a:lumMod val="50000"/>
                  </a:schemeClr>
                </a:solidFill>
                <a:latin typeface="Gill Sans MT" panose="020B0502020104020203" pitchFamily="34" charset="0"/>
                <a:ea typeface="+mj-ea"/>
                <a:cs typeface="Gill Sans MT Std Light"/>
              </a:rPr>
              <a:t>Conclusions</a:t>
            </a:r>
          </a:p>
        </p:txBody>
      </p:sp>
      <p:sp>
        <p:nvSpPr>
          <p:cNvPr id="3" name="TextBox 2"/>
          <p:cNvSpPr txBox="1"/>
          <p:nvPr/>
        </p:nvSpPr>
        <p:spPr>
          <a:xfrm>
            <a:off x="554637" y="1941095"/>
            <a:ext cx="8089954" cy="3785652"/>
          </a:xfrm>
          <a:prstGeom prst="rect">
            <a:avLst/>
          </a:prstGeom>
          <a:noFill/>
        </p:spPr>
        <p:txBody>
          <a:bodyPr wrap="square" rtlCol="0">
            <a:spAutoFit/>
          </a:bodyPr>
          <a:lstStyle/>
          <a:p>
            <a:pPr marL="285750" indent="-285750">
              <a:buFont typeface="Arial" panose="020B0604020202020204" pitchFamily="34" charset="0"/>
              <a:buChar char="•"/>
            </a:pPr>
            <a:r>
              <a:rPr lang="en-US" sz="2400" dirty="0" smtClean="0"/>
              <a:t>Many </a:t>
            </a:r>
            <a:r>
              <a:rPr lang="en-US" sz="2400" dirty="0" err="1" smtClean="0"/>
              <a:t>mERA</a:t>
            </a:r>
            <a:r>
              <a:rPr lang="en-US" sz="2400" dirty="0" smtClean="0"/>
              <a:t> Checklist criteria can be readily and rigorously captured by the existing range of field-ready tools</a:t>
            </a:r>
          </a:p>
          <a:p>
            <a:pPr marL="285750" indent="-285750">
              <a:buFont typeface="Arial" panose="020B0604020202020204" pitchFamily="34" charset="0"/>
              <a:buChar char="•"/>
            </a:pPr>
            <a:r>
              <a:rPr lang="en-US" sz="2400" dirty="0" smtClean="0"/>
              <a:t>Addressing some criteria heavily dependent on project reports which do not have standardized structure/content</a:t>
            </a:r>
          </a:p>
          <a:p>
            <a:pPr marL="285750" indent="-285750">
              <a:buFont typeface="Arial" panose="020B0604020202020204" pitchFamily="34" charset="0"/>
              <a:buChar char="•"/>
            </a:pPr>
            <a:r>
              <a:rPr lang="en-US" sz="2400" dirty="0" smtClean="0"/>
              <a:t>Measurement gap areas need to be prioritized and simple standardized tools developed</a:t>
            </a:r>
          </a:p>
          <a:p>
            <a:pPr marL="285750" indent="-285750">
              <a:buFont typeface="Arial" panose="020B0604020202020204" pitchFamily="34" charset="0"/>
              <a:buChar char="•"/>
            </a:pPr>
            <a:r>
              <a:rPr lang="en-US" sz="2400" dirty="0" smtClean="0"/>
              <a:t>Guidance regarding levels of evidence and corresponding scope of measurement needed</a:t>
            </a:r>
            <a:endParaRPr lang="en-US" sz="2400" dirty="0"/>
          </a:p>
        </p:txBody>
      </p:sp>
    </p:spTree>
    <p:extLst>
      <p:ext uri="{BB962C8B-B14F-4D97-AF65-F5344CB8AC3E}">
        <p14:creationId xmlns:p14="http://schemas.microsoft.com/office/powerpoint/2010/main" val="358460123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046871" y="1668379"/>
            <a:ext cx="5097128" cy="3513220"/>
          </a:xfrm>
          <a:prstGeom prst="rect">
            <a:avLst/>
          </a:prstGeom>
        </p:spPr>
        <p:txBody>
          <a:bodyPr/>
          <a:lstStyle>
            <a:lvl1pPr>
              <a:defRPr sz="4000" b="0" i="0">
                <a:latin typeface="Gill Sans MT"/>
                <a:cs typeface="Gill Sans MT"/>
              </a:defRPr>
            </a:lvl1pPr>
          </a:lstStyle>
          <a:p>
            <a:pPr algn="ctr" fontAlgn="auto">
              <a:spcAft>
                <a:spcPts val="0"/>
              </a:spcAft>
              <a:defRPr/>
            </a:pPr>
            <a:r>
              <a:rPr lang="en-US" sz="3600" dirty="0" smtClean="0">
                <a:solidFill>
                  <a:schemeClr val="bg1">
                    <a:lumMod val="50000"/>
                  </a:schemeClr>
                </a:solidFill>
                <a:latin typeface="Gill Sans MT" panose="020B0502020104020203" pitchFamily="34" charset="0"/>
                <a:ea typeface="+mj-ea"/>
                <a:cs typeface="Gill Sans MT Std Light"/>
              </a:rPr>
              <a:t>Thank you</a:t>
            </a:r>
            <a:br>
              <a:rPr lang="en-US" sz="3600" dirty="0" smtClean="0">
                <a:solidFill>
                  <a:schemeClr val="bg1">
                    <a:lumMod val="50000"/>
                  </a:schemeClr>
                </a:solidFill>
                <a:latin typeface="Gill Sans MT" panose="020B0502020104020203" pitchFamily="34" charset="0"/>
                <a:ea typeface="+mj-ea"/>
                <a:cs typeface="Gill Sans MT Std Light"/>
              </a:rPr>
            </a:br>
            <a:r>
              <a:rPr lang="en-US" sz="3600" dirty="0" smtClean="0">
                <a:solidFill>
                  <a:schemeClr val="bg1">
                    <a:lumMod val="50000"/>
                  </a:schemeClr>
                </a:solidFill>
                <a:latin typeface="Gill Sans MT" panose="020B0502020104020203" pitchFamily="34" charset="0"/>
                <a:ea typeface="+mj-ea"/>
                <a:cs typeface="Gill Sans MT Std Light"/>
              </a:rPr>
              <a:t/>
            </a:r>
            <a:br>
              <a:rPr lang="en-US" sz="3600" dirty="0" smtClean="0">
                <a:solidFill>
                  <a:schemeClr val="bg1">
                    <a:lumMod val="50000"/>
                  </a:schemeClr>
                </a:solidFill>
                <a:latin typeface="Gill Sans MT" panose="020B0502020104020203" pitchFamily="34" charset="0"/>
                <a:ea typeface="+mj-ea"/>
                <a:cs typeface="Gill Sans MT Std Light"/>
              </a:rPr>
            </a:br>
            <a:r>
              <a:rPr lang="en-US" sz="2800" dirty="0" smtClean="0">
                <a:solidFill>
                  <a:schemeClr val="bg1">
                    <a:lumMod val="50000"/>
                  </a:schemeClr>
                </a:solidFill>
                <a:latin typeface="Gill Sans MT" panose="020B0502020104020203" pitchFamily="34" charset="0"/>
                <a:ea typeface="+mj-ea"/>
                <a:cs typeface="Gill Sans MT Std Light"/>
              </a:rPr>
              <a:t>For more information: </a:t>
            </a:r>
            <a:br>
              <a:rPr lang="en-US" sz="2800" dirty="0" smtClean="0">
                <a:solidFill>
                  <a:schemeClr val="bg1">
                    <a:lumMod val="50000"/>
                  </a:schemeClr>
                </a:solidFill>
                <a:latin typeface="Gill Sans MT" panose="020B0502020104020203" pitchFamily="34" charset="0"/>
                <a:ea typeface="+mj-ea"/>
                <a:cs typeface="Gill Sans MT Std Light"/>
              </a:rPr>
            </a:br>
            <a:r>
              <a:rPr lang="en-US" sz="2800" dirty="0" smtClean="0">
                <a:solidFill>
                  <a:schemeClr val="bg1">
                    <a:lumMod val="50000"/>
                  </a:schemeClr>
                </a:solidFill>
                <a:latin typeface="Gill Sans MT" panose="020B0502020104020203" pitchFamily="34" charset="0"/>
                <a:ea typeface="+mj-ea"/>
                <a:cs typeface="Gill Sans MT Std Light"/>
                <a:hlinkClick r:id="rId2"/>
              </a:rPr>
              <a:t>http://www.wvi.org/mHealth</a:t>
            </a:r>
            <a:endParaRPr lang="en-US" sz="2800" dirty="0" smtClean="0">
              <a:solidFill>
                <a:schemeClr val="bg1">
                  <a:lumMod val="50000"/>
                </a:schemeClr>
              </a:solidFill>
              <a:latin typeface="Gill Sans MT" panose="020B0502020104020203" pitchFamily="34" charset="0"/>
              <a:ea typeface="+mj-ea"/>
              <a:cs typeface="Gill Sans MT Std Light"/>
            </a:endParaRPr>
          </a:p>
          <a:p>
            <a:pPr algn="ctr" fontAlgn="auto">
              <a:spcAft>
                <a:spcPts val="0"/>
              </a:spcAft>
              <a:defRPr/>
            </a:pPr>
            <a:r>
              <a:rPr lang="en-US" sz="2800" dirty="0" smtClean="0">
                <a:solidFill>
                  <a:schemeClr val="bg1">
                    <a:lumMod val="50000"/>
                  </a:schemeClr>
                </a:solidFill>
                <a:latin typeface="Gill Sans MT" panose="020B0502020104020203" pitchFamily="34" charset="0"/>
                <a:ea typeface="+mj-ea"/>
                <a:cs typeface="Gill Sans MT Std Light"/>
              </a:rPr>
              <a:t>Annette_Ghee@wvi.org</a:t>
            </a:r>
          </a:p>
        </p:txBody>
      </p:sp>
      <p:pic>
        <p:nvPicPr>
          <p:cNvPr id="4710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1668379"/>
            <a:ext cx="3762375" cy="51816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1486494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304800"/>
            <a:ext cx="8153400" cy="762000"/>
          </a:xfrm>
        </p:spPr>
        <p:txBody>
          <a:bodyPr>
            <a:noAutofit/>
          </a:bodyPr>
          <a:lstStyle/>
          <a:p>
            <a:pPr algn="ctr"/>
            <a:r>
              <a:rPr lang="en-US" u="sng" dirty="0" smtClean="0">
                <a:latin typeface="GillSans" pitchFamily="34" charset="0"/>
              </a:rPr>
              <a:t/>
            </a:r>
            <a:br>
              <a:rPr lang="en-US" u="sng" dirty="0" smtClean="0">
                <a:latin typeface="GillSans" pitchFamily="34" charset="0"/>
              </a:rPr>
            </a:br>
            <a:r>
              <a:rPr lang="en-US" dirty="0" smtClean="0">
                <a:latin typeface="GillSans" pitchFamily="34" charset="0"/>
              </a:rPr>
              <a:t>Vision </a:t>
            </a:r>
            <a:r>
              <a:rPr lang="en-US" dirty="0">
                <a:latin typeface="GillSans" pitchFamily="34" charset="0"/>
              </a:rPr>
              <a:t>Statement</a:t>
            </a:r>
            <a:r>
              <a:rPr lang="en-US" u="sng" dirty="0">
                <a:latin typeface="GillSans" pitchFamily="34" charset="0"/>
              </a:rPr>
              <a:t/>
            </a:r>
            <a:br>
              <a:rPr lang="en-US" u="sng" dirty="0">
                <a:latin typeface="GillSans" pitchFamily="34" charset="0"/>
              </a:rPr>
            </a:br>
            <a:endParaRPr lang="en-US" dirty="0"/>
          </a:p>
        </p:txBody>
      </p:sp>
      <p:sp>
        <p:nvSpPr>
          <p:cNvPr id="3" name="Text Box 3"/>
          <p:cNvSpPr txBox="1">
            <a:spLocks noChangeArrowheads="1"/>
          </p:cNvSpPr>
          <p:nvPr/>
        </p:nvSpPr>
        <p:spPr bwMode="auto">
          <a:xfrm>
            <a:off x="368430" y="1228070"/>
            <a:ext cx="40386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2" tIns="45716" rIns="91432" bIns="45716"/>
          <a:lstStyle>
            <a:lvl1pPr eaLnBrk="0" hangingPunct="0">
              <a:defRPr>
                <a:solidFill>
                  <a:schemeClr val="tx1"/>
                </a:solidFill>
                <a:latin typeface="Gill Sans MT" pitchFamily="34" charset="0"/>
                <a:cs typeface="Arial" charset="0"/>
              </a:defRPr>
            </a:lvl1pPr>
            <a:lvl2pPr marL="742950" indent="-285750" eaLnBrk="0" hangingPunct="0">
              <a:defRPr>
                <a:solidFill>
                  <a:schemeClr val="tx1"/>
                </a:solidFill>
                <a:latin typeface="Gill Sans MT" pitchFamily="34" charset="0"/>
                <a:cs typeface="Arial" charset="0"/>
              </a:defRPr>
            </a:lvl2pPr>
            <a:lvl3pPr marL="1143000" indent="-228600" eaLnBrk="0" hangingPunct="0">
              <a:defRPr>
                <a:solidFill>
                  <a:schemeClr val="tx1"/>
                </a:solidFill>
                <a:latin typeface="Gill Sans MT" pitchFamily="34" charset="0"/>
                <a:cs typeface="Arial" charset="0"/>
              </a:defRPr>
            </a:lvl3pPr>
            <a:lvl4pPr marL="1600200" indent="-228600" eaLnBrk="0" hangingPunct="0">
              <a:defRPr>
                <a:solidFill>
                  <a:schemeClr val="tx1"/>
                </a:solidFill>
                <a:latin typeface="Gill Sans MT" pitchFamily="34" charset="0"/>
                <a:cs typeface="Arial" charset="0"/>
              </a:defRPr>
            </a:lvl4pPr>
            <a:lvl5pPr marL="2057400" indent="-228600" eaLnBrk="0" hangingPunct="0">
              <a:defRPr>
                <a:solidFill>
                  <a:schemeClr val="tx1"/>
                </a:solidFill>
                <a:latin typeface="Gill Sans MT" pitchFamily="34" charset="0"/>
                <a:cs typeface="Arial" charset="0"/>
              </a:defRPr>
            </a:lvl5pPr>
            <a:lvl6pPr marL="2514600" indent="-228600" algn="ctr" eaLnBrk="0" fontAlgn="base" hangingPunct="0">
              <a:spcBef>
                <a:spcPct val="0"/>
              </a:spcBef>
              <a:spcAft>
                <a:spcPct val="0"/>
              </a:spcAft>
              <a:defRPr>
                <a:solidFill>
                  <a:schemeClr val="tx1"/>
                </a:solidFill>
                <a:latin typeface="Gill Sans MT" pitchFamily="34" charset="0"/>
                <a:cs typeface="Arial" charset="0"/>
              </a:defRPr>
            </a:lvl6pPr>
            <a:lvl7pPr marL="2971800" indent="-228600" algn="ctr" eaLnBrk="0" fontAlgn="base" hangingPunct="0">
              <a:spcBef>
                <a:spcPct val="0"/>
              </a:spcBef>
              <a:spcAft>
                <a:spcPct val="0"/>
              </a:spcAft>
              <a:defRPr>
                <a:solidFill>
                  <a:schemeClr val="tx1"/>
                </a:solidFill>
                <a:latin typeface="Gill Sans MT" pitchFamily="34" charset="0"/>
                <a:cs typeface="Arial" charset="0"/>
              </a:defRPr>
            </a:lvl7pPr>
            <a:lvl8pPr marL="3429000" indent="-228600" algn="ctr" eaLnBrk="0" fontAlgn="base" hangingPunct="0">
              <a:spcBef>
                <a:spcPct val="0"/>
              </a:spcBef>
              <a:spcAft>
                <a:spcPct val="0"/>
              </a:spcAft>
              <a:defRPr>
                <a:solidFill>
                  <a:schemeClr val="tx1"/>
                </a:solidFill>
                <a:latin typeface="Gill Sans MT" pitchFamily="34" charset="0"/>
                <a:cs typeface="Arial" charset="0"/>
              </a:defRPr>
            </a:lvl8pPr>
            <a:lvl9pPr marL="3886200" indent="-228600" algn="ctr" eaLnBrk="0" fontAlgn="base" hangingPunct="0">
              <a:spcBef>
                <a:spcPct val="0"/>
              </a:spcBef>
              <a:spcAft>
                <a:spcPct val="0"/>
              </a:spcAft>
              <a:defRPr>
                <a:solidFill>
                  <a:schemeClr val="tx1"/>
                </a:solidFill>
                <a:latin typeface="Gill Sans MT" pitchFamily="34" charset="0"/>
                <a:cs typeface="Arial" charset="0"/>
              </a:defRPr>
            </a:lvl9pPr>
          </a:lstStyle>
          <a:p>
            <a:pPr defTabSz="914400" eaLnBrk="1" fontAlgn="auto" hangingPunct="1">
              <a:spcBef>
                <a:spcPct val="50000"/>
              </a:spcBef>
              <a:spcAft>
                <a:spcPts val="0"/>
              </a:spcAft>
            </a:pPr>
            <a:endParaRPr lang="en-US">
              <a:solidFill>
                <a:srgbClr val="6B523F"/>
              </a:solidFill>
              <a:latin typeface="GillSans" pitchFamily="34" charset="0"/>
              <a:ea typeface="+mn-ea"/>
            </a:endParaRPr>
          </a:p>
        </p:txBody>
      </p:sp>
      <p:grpSp>
        <p:nvGrpSpPr>
          <p:cNvPr id="5" name="Group 6"/>
          <p:cNvGrpSpPr>
            <a:grpSpLocks/>
          </p:cNvGrpSpPr>
          <p:nvPr/>
        </p:nvGrpSpPr>
        <p:grpSpPr bwMode="auto">
          <a:xfrm>
            <a:off x="0" y="3221038"/>
            <a:ext cx="9144000" cy="960438"/>
            <a:chOff x="0" y="43"/>
            <a:chExt cx="5760" cy="605"/>
          </a:xfrm>
        </p:grpSpPr>
        <p:sp>
          <p:nvSpPr>
            <p:cNvPr id="6" name="Rectangle 7"/>
            <p:cNvSpPr>
              <a:spLocks noChangeArrowheads="1"/>
            </p:cNvSpPr>
            <p:nvPr/>
          </p:nvSpPr>
          <p:spPr bwMode="auto">
            <a:xfrm>
              <a:off x="0" y="43"/>
              <a:ext cx="576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defTabSz="914400" fontAlgn="auto">
                <a:spcBef>
                  <a:spcPts val="0"/>
                </a:spcBef>
                <a:spcAft>
                  <a:spcPts val="0"/>
                </a:spcAft>
              </a:pPr>
              <a:endParaRPr lang="en-AU">
                <a:solidFill>
                  <a:prstClr val="black"/>
                </a:solidFill>
                <a:latin typeface="Gill Sans MT"/>
                <a:ea typeface="+mn-ea"/>
              </a:endParaRPr>
            </a:p>
          </p:txBody>
        </p:sp>
        <p:sp>
          <p:nvSpPr>
            <p:cNvPr id="7" name="Rectangle 8"/>
            <p:cNvSpPr>
              <a:spLocks noChangeArrowheads="1"/>
            </p:cNvSpPr>
            <p:nvPr/>
          </p:nvSpPr>
          <p:spPr bwMode="auto">
            <a:xfrm>
              <a:off x="0" y="43"/>
              <a:ext cx="5760" cy="6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pPr defTabSz="914400" eaLnBrk="0" fontAlgn="auto" hangingPunct="0">
                <a:spcBef>
                  <a:spcPts val="0"/>
                </a:spcBef>
                <a:spcAft>
                  <a:spcPts val="0"/>
                </a:spcAft>
              </a:pPr>
              <a:r>
                <a:rPr lang="en-US" sz="900" dirty="0">
                  <a:solidFill>
                    <a:prstClr val="black"/>
                  </a:solidFill>
                  <a:latin typeface="Times New Roman" pitchFamily="18" charset="0"/>
                  <a:ea typeface="+mn-ea"/>
                  <a:hlinkClick r:id="rId3"/>
                </a:rPr>
                <a:t>  </a:t>
              </a:r>
              <a:r>
                <a:rPr lang="en-US" sz="5700" dirty="0">
                  <a:solidFill>
                    <a:prstClr val="black"/>
                  </a:solidFill>
                  <a:latin typeface="Times New Roman" pitchFamily="18" charset="0"/>
                  <a:ea typeface="+mn-ea"/>
                </a:rPr>
                <a:t> </a:t>
              </a:r>
              <a:r>
                <a:rPr lang="en-US" sz="900" dirty="0">
                  <a:solidFill>
                    <a:prstClr val="black"/>
                  </a:solidFill>
                  <a:latin typeface="Times New Roman" pitchFamily="18" charset="0"/>
                  <a:ea typeface="+mn-ea"/>
                </a:rPr>
                <a:t>                                     </a:t>
              </a:r>
            </a:p>
          </p:txBody>
        </p:sp>
      </p:grpSp>
      <p:sp>
        <p:nvSpPr>
          <p:cNvPr id="8" name="Rectangle 7"/>
          <p:cNvSpPr/>
          <p:nvPr/>
        </p:nvSpPr>
        <p:spPr>
          <a:xfrm>
            <a:off x="260626" y="1564923"/>
            <a:ext cx="4616174" cy="1938992"/>
          </a:xfrm>
          <a:prstGeom prst="rect">
            <a:avLst/>
          </a:prstGeom>
        </p:spPr>
        <p:txBody>
          <a:bodyPr wrap="square">
            <a:spAutoFit/>
          </a:bodyPr>
          <a:lstStyle/>
          <a:p>
            <a:pPr defTabSz="914400" fontAlgn="auto">
              <a:spcBef>
                <a:spcPts val="0"/>
              </a:spcBef>
              <a:spcAft>
                <a:spcPts val="0"/>
              </a:spcAft>
            </a:pPr>
            <a:r>
              <a:rPr lang="en-US" sz="2000" dirty="0">
                <a:solidFill>
                  <a:prstClr val="black"/>
                </a:solidFill>
                <a:latin typeface="Gill Sans MT" pitchFamily="34" charset="0"/>
                <a:ea typeface="+mn-ea"/>
              </a:rPr>
              <a:t>Empower the most vulnerable households and community health workers/volunteers through use of </a:t>
            </a:r>
            <a:r>
              <a:rPr lang="en-US" sz="2000" b="1" i="1" dirty="0">
                <a:solidFill>
                  <a:prstClr val="black"/>
                </a:solidFill>
                <a:latin typeface="Gill Sans MT" pitchFamily="34" charset="0"/>
                <a:ea typeface="+mn-ea"/>
              </a:rPr>
              <a:t>common, shared, multi-functional and collaboratively designed </a:t>
            </a:r>
            <a:r>
              <a:rPr lang="en-US" sz="2000" dirty="0">
                <a:solidFill>
                  <a:prstClr val="black"/>
                </a:solidFill>
                <a:latin typeface="Gill Sans MT" pitchFamily="34" charset="0"/>
                <a:ea typeface="+mn-ea"/>
              </a:rPr>
              <a:t>mobile health solutions to deliver community-based health interventions.</a:t>
            </a:r>
          </a:p>
        </p:txBody>
      </p:sp>
      <p:sp>
        <p:nvSpPr>
          <p:cNvPr id="9" name="Text Box 3"/>
          <p:cNvSpPr txBox="1">
            <a:spLocks noChangeArrowheads="1"/>
          </p:cNvSpPr>
          <p:nvPr/>
        </p:nvSpPr>
        <p:spPr bwMode="auto">
          <a:xfrm>
            <a:off x="5092700" y="1943169"/>
            <a:ext cx="3975100" cy="4457631"/>
          </a:xfrm>
          <a:prstGeom prst="rect">
            <a:avLst/>
          </a:prstGeom>
          <a:noFill/>
          <a:ln w="9525">
            <a:noFill/>
            <a:miter lim="800000"/>
            <a:headEnd/>
            <a:tailEnd/>
          </a:ln>
        </p:spPr>
        <p:txBody>
          <a:bodyPr wrap="square">
            <a:spAutoFit/>
          </a:bodyPr>
          <a:lstStyle/>
          <a:p>
            <a:pPr marL="341313" indent="-341313" defTabSz="914400" fontAlgn="auto">
              <a:spcBef>
                <a:spcPts val="0"/>
              </a:spcBef>
              <a:spcAft>
                <a:spcPts val="0"/>
              </a:spcAft>
              <a:buFont typeface="Wingdings" pitchFamily="2" charset="2"/>
              <a:buNone/>
            </a:pPr>
            <a:r>
              <a:rPr lang="en-US" sz="1600" b="1" dirty="0">
                <a:solidFill>
                  <a:srgbClr val="786D62"/>
                </a:solidFill>
                <a:latin typeface="Gill Sans MT" pitchFamily="34" charset="0"/>
                <a:ea typeface="+mn-ea"/>
              </a:rPr>
              <a:t>Principles for our Work:</a:t>
            </a:r>
          </a:p>
          <a:p>
            <a:pPr marL="341313" indent="-341313" defTabSz="914400" fontAlgn="auto">
              <a:spcBef>
                <a:spcPts val="0"/>
              </a:spcBef>
              <a:spcAft>
                <a:spcPts val="0"/>
              </a:spcAft>
            </a:pPr>
            <a:endParaRPr lang="en-US" sz="1600" b="1" i="1" dirty="0">
              <a:solidFill>
                <a:prstClr val="black"/>
              </a:solidFill>
              <a:latin typeface="Gill Sans MT" pitchFamily="34" charset="0"/>
              <a:ea typeface="+mn-ea"/>
            </a:endParaRPr>
          </a:p>
          <a:p>
            <a:pPr marL="341313" indent="-341313" defTabSz="914400" fontAlgn="auto">
              <a:spcBef>
                <a:spcPts val="200"/>
              </a:spcBef>
              <a:spcAft>
                <a:spcPts val="0"/>
              </a:spcAft>
              <a:buFont typeface="Wingdings" pitchFamily="2" charset="2"/>
              <a:buChar char="Ø"/>
            </a:pPr>
            <a:r>
              <a:rPr lang="en-US" sz="1600" dirty="0">
                <a:solidFill>
                  <a:prstClr val="black"/>
                </a:solidFill>
                <a:latin typeface="Gill Sans MT" pitchFamily="34" charset="0"/>
                <a:ea typeface="+mn-ea"/>
              </a:rPr>
              <a:t>Coherence and quality of approach and </a:t>
            </a:r>
            <a:r>
              <a:rPr lang="en-US" sz="1600" dirty="0" err="1">
                <a:solidFill>
                  <a:prstClr val="black"/>
                </a:solidFill>
                <a:latin typeface="Gill Sans MT" pitchFamily="34" charset="0"/>
                <a:ea typeface="+mn-ea"/>
              </a:rPr>
              <a:t>programe</a:t>
            </a:r>
            <a:r>
              <a:rPr lang="en-US" sz="1600" dirty="0">
                <a:solidFill>
                  <a:prstClr val="black"/>
                </a:solidFill>
                <a:latin typeface="Gill Sans MT" pitchFamily="34" charset="0"/>
                <a:ea typeface="+mn-ea"/>
              </a:rPr>
              <a:t>/project management</a:t>
            </a:r>
          </a:p>
          <a:p>
            <a:pPr marL="341313" indent="-341313" defTabSz="914400" fontAlgn="auto">
              <a:spcBef>
                <a:spcPts val="200"/>
              </a:spcBef>
              <a:spcAft>
                <a:spcPts val="0"/>
              </a:spcAft>
              <a:buFont typeface="Wingdings" pitchFamily="2" charset="2"/>
              <a:buChar char="Ø"/>
            </a:pPr>
            <a:r>
              <a:rPr lang="en-US" sz="1600" dirty="0">
                <a:solidFill>
                  <a:prstClr val="black"/>
                </a:solidFill>
                <a:latin typeface="Gill Sans MT" pitchFamily="34" charset="0"/>
                <a:ea typeface="+mn-ea"/>
              </a:rPr>
              <a:t>ALWAYS in partnership with others and building on global learning</a:t>
            </a:r>
          </a:p>
          <a:p>
            <a:pPr marL="341313" indent="-341313" defTabSz="914400" fontAlgn="auto">
              <a:spcBef>
                <a:spcPts val="200"/>
              </a:spcBef>
              <a:spcAft>
                <a:spcPts val="0"/>
              </a:spcAft>
              <a:buFont typeface="Wingdings" pitchFamily="2" charset="2"/>
              <a:buChar char="Ø"/>
            </a:pPr>
            <a:r>
              <a:rPr lang="en-US" sz="1600" dirty="0">
                <a:solidFill>
                  <a:prstClr val="black"/>
                </a:solidFill>
                <a:latin typeface="Gill Sans MT" pitchFamily="34" charset="0"/>
                <a:ea typeface="+mn-ea"/>
              </a:rPr>
              <a:t>Designed to meet the needs of community users but also provide the basis for maturing the evidence base</a:t>
            </a:r>
          </a:p>
          <a:p>
            <a:pPr marL="341313" indent="-341313" defTabSz="914400" fontAlgn="auto">
              <a:spcBef>
                <a:spcPts val="200"/>
              </a:spcBef>
              <a:spcAft>
                <a:spcPts val="0"/>
              </a:spcAft>
              <a:buFont typeface="Wingdings" pitchFamily="2" charset="2"/>
              <a:buChar char="Ø"/>
            </a:pPr>
            <a:r>
              <a:rPr lang="en-US" sz="1600" dirty="0">
                <a:solidFill>
                  <a:prstClr val="black"/>
                </a:solidFill>
                <a:latin typeface="Gill Sans MT" pitchFamily="34" charset="0"/>
                <a:ea typeface="+mn-ea"/>
              </a:rPr>
              <a:t>Initially affordable yet based on sustainable costing models and scalable technology</a:t>
            </a:r>
          </a:p>
          <a:p>
            <a:pPr marL="341313" indent="-341313" defTabSz="914400" fontAlgn="auto">
              <a:spcBef>
                <a:spcPts val="200"/>
              </a:spcBef>
              <a:spcAft>
                <a:spcPts val="0"/>
              </a:spcAft>
              <a:buFont typeface="Wingdings" pitchFamily="2" charset="2"/>
              <a:buChar char="Ø"/>
            </a:pPr>
            <a:r>
              <a:rPr lang="en-US" sz="1600" dirty="0">
                <a:solidFill>
                  <a:prstClr val="black"/>
                </a:solidFill>
                <a:latin typeface="Gill Sans MT" pitchFamily="34" charset="0"/>
                <a:ea typeface="+mn-ea"/>
              </a:rPr>
              <a:t>Considers data governance issues</a:t>
            </a:r>
          </a:p>
          <a:p>
            <a:pPr marL="341313" indent="-341313" defTabSz="914400" fontAlgn="auto">
              <a:spcBef>
                <a:spcPts val="200"/>
              </a:spcBef>
              <a:spcAft>
                <a:spcPts val="0"/>
              </a:spcAft>
              <a:buFont typeface="Wingdings" pitchFamily="2" charset="2"/>
              <a:buChar char="Ø"/>
            </a:pPr>
            <a:r>
              <a:rPr lang="en-US" sz="1600" dirty="0">
                <a:solidFill>
                  <a:prstClr val="black"/>
                </a:solidFill>
                <a:latin typeface="Gill Sans MT" pitchFamily="34" charset="0"/>
                <a:ea typeface="+mn-ea"/>
              </a:rPr>
              <a:t>Uses and strengthens government partners’ information systems </a:t>
            </a:r>
          </a:p>
          <a:p>
            <a:pPr marL="341313" indent="-341313" defTabSz="914400" fontAlgn="auto">
              <a:spcBef>
                <a:spcPts val="200"/>
              </a:spcBef>
              <a:spcAft>
                <a:spcPts val="0"/>
              </a:spcAft>
              <a:buFont typeface="Wingdings" pitchFamily="2" charset="2"/>
              <a:buChar char="Ø"/>
            </a:pPr>
            <a:r>
              <a:rPr lang="en-US" sz="1600" dirty="0">
                <a:solidFill>
                  <a:prstClr val="black"/>
                </a:solidFill>
                <a:latin typeface="Gill Sans MT" pitchFamily="34" charset="0"/>
                <a:ea typeface="+mn-ea"/>
              </a:rPr>
              <a:t>Favors open source solutions and emerging global standards</a:t>
            </a:r>
          </a:p>
        </p:txBody>
      </p:sp>
      <p:grpSp>
        <p:nvGrpSpPr>
          <p:cNvPr id="10" name="Group 9"/>
          <p:cNvGrpSpPr/>
          <p:nvPr/>
        </p:nvGrpSpPr>
        <p:grpSpPr>
          <a:xfrm>
            <a:off x="489903" y="3517276"/>
            <a:ext cx="3929697" cy="2959724"/>
            <a:chOff x="155575" y="-144463"/>
            <a:chExt cx="8817786" cy="6349673"/>
          </a:xfrm>
        </p:grpSpPr>
        <p:pic>
          <p:nvPicPr>
            <p:cNvPr id="11" name="Picture 17" descr="http://www.picturesof.net/_images/african_village_with_five_huts_in_a_compound_royalty_free_080708-043770-541024.jp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286000" y="4910185"/>
              <a:ext cx="1434501" cy="989807"/>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19" descr="http://www.nrel.gov/data/pix/Jpegs/04768.jpg"/>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441031" y="4876800"/>
              <a:ext cx="1648186" cy="97566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1" descr="http://www.djillustration.com/images/pub/haw01.jpg"/>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213059" y="1981200"/>
              <a:ext cx="1786855" cy="1050700"/>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3" descr="http://eaccr.org/client_media/medialibrary/2010/07/Siaya_district_hospital1.jpg"/>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7172254" y="2069783"/>
              <a:ext cx="1801107" cy="1000931"/>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5" descr="http://openclipart.org/image/800px/svg_to_png/163711/database_server.png"/>
            <p:cNvPicPr>
              <a:picLocks noChangeAspect="1" noChangeArrowheads="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265441" y="1551589"/>
              <a:ext cx="679303" cy="833500"/>
            </a:xfrm>
            <a:prstGeom prst="rect">
              <a:avLst/>
            </a:prstGeom>
            <a:noFill/>
            <a:extLst>
              <a:ext uri="{909E8E84-426E-40DD-AFC4-6F175D3DCCD1}">
                <a14:hiddenFill xmlns:a14="http://schemas.microsoft.com/office/drawing/2010/main">
                  <a:solidFill>
                    <a:srgbClr val="FFFFFF"/>
                  </a:solidFill>
                </a14:hiddenFill>
              </a:ext>
            </a:extLst>
          </p:spPr>
        </p:pic>
        <p:sp>
          <p:nvSpPr>
            <p:cNvPr id="16" name="AutoShape 27" descr="data:image/jpeg;base64,/9j/4AAQSkZJRgABAQAAAQABAAD/2wCEAAkGBhQSEBUUEhQVFBUVFx4YFxcXFxkYFxsXFhgXHRcZFB0cICYeFxkkGRYYIS8jIzMqLC4sGB4xNTAqNSYrLSkBCQoKDgwOGg8PGioiHyQvNDUpLCwpMCwpLCwsNC0sLyosLCwsLSwsLDQsLCwsLDAsLCwsLCksKSwsKSkpLCwsLP/AABEIAOgA2QMBIgACEQEDEQH/xAAcAAEAAgMBAQEAAAAAAAAAAAAABQYDBAcCAQj/xABOEAACAQMDAgMFAwcHCQUJAAABAgMABBEFEiEGMRNBUQcUImFxMoGRIzNCUmJyoSQ0Q1OCorEIFTVEY3SSsvAWk7PB0hcYVGRzg5Sj0f/EABoBAQADAQEBAAAAAAAAAAAAAAABAgMEBQb/xAAoEQEBAAICAgIABQUBAAAAAAAAAQIRAyEEMRJBIjJRYaEFgbHB8BP/2gAMAwEAAhEDEQA/AO40pSgUpSgUpSgUpSgUpSgUpSgUpSgUpSgUpSgUpSgUpSgUpSgUpSgUpSgUpSgUpSgUpSgUpWOe4VFLuwVVGWZiAAB3JJ4AoMlfC2Kp911rNcfDpdv7xk4NzLmO1XjurfanweMIMfOg9n7XHOp3Ut3/ALFSYLYY7fk0OXI9WJz6UG9qHtDsYX8M3CySZx4cIaeTI8isQYj78VrxdaTy/mdMvSM95fBtxj1xJIG/hVg03SIbdNkESRIP0UUKPvx3PzNbVBBpqF83a0gT9+6OfvCQsPl3rXuZtVP5uKwX96eduPuhWrLSgqJutZU5MGnyD0WadD/ejIrz/wBrr6P+caVNt9beaGf+78DdquFeS4zjIz3x54oKpZe1GxZxHK72sh/o7qNoD+LDZ/GrVFMrKGUhlIyCDkEHzBHcV4urNJFKSIrqeCrKGU/UHg1V5fZ1HGS1hNNYOTkiFswk/tQPmM/cBQW6lUwdT3tkcajAJIR/rdqGcDB7zw8vGMckruAP8LTpuqRXEaywSLLG32XQhlPryPMeY8qDapSlApSlApSlApSlApSlApSlApSqrrXUE00xtNPK+KOJ7hhuitwf4STkH4U8u7YHcNnqPrBLZ1giRri7kGY7ePG7Gcb5WPEUee7N92a0LbouS6ZZtVdZyDlLZARaR9u6nmdxg/E/HJwoqa0DpqGzRtmWdzmWaQ7pZG/Wkc9/pwB5AVgverUWcQRRyXEgI8XwhuEKk43SnsD57R8WAeKItkTEsqRqSxVFUckkBQPmTwBWrp+vW87MsE8UrL9oRurEfXBPnVN9qGkuix3ybpRbyK8kDndCY+xIQ5UMDj4sZ5J/RFQdl1NbJqqXksUllA9uEiYxELMWOdzlMqABjGM9gSRjFW0yy5NZaqx9Uarf2Vwtwx8axBPiJDGqyIpyAX3bi4GQcgrkjkKKz9LeDd3099ENyBI4onIPJ2BpWGTwfiRDwPsEetWu0vY5k3ROkinzVgw5HqMjsap/s9064tnuY2gZLZ53khZiqkK36Ph5JVeBjt50+k2fin6LxVY1PW5n1FbKBliIgM7yMniZG8IqINwA5JJJ9ABVnqB1PpkvdpdwS+FOqGJtyeJG8ZOdrruU5DcgqR99RF8t/TW6Z6jluBcxSqi3NrIY2I3eE2QTG+OSqnHIySMfOoHoHTDdhru5hRme4eaOYSHxAY22KigAERKFYAFiD5rzVmtOnHgt5lhkDXE7NI8so+EyPgE7V7KFGAo7YHJrL0dorWllFbvszEu3KEkNyTu5AIJJyf8AE0UmNtm01VevesUiv1szG7s0fiZjBcqM4/KqBlR25Ge/IHGZHW9chtImlncIoBxkgFiATtT9ZjjgDmuf9JQXaLLqrpHKbkF3iYlJEhUkp4TnKkbcfC2AQqfEKSJyy1ZI6crg5wc44OPI+h+dVnVOiQJWuLGQ2lyTliuTBKR5XEWdrZ/WGGHfNQnQVs17cz6m/iRJIwSGNWKgpHxumC8Sdsc55DfI1ZJOtbdL42buqybVKkkbSWz8Gf0X7HB77himkzOWbrFovVbGUW17H7tdEEqM5imA7tbP+nxyUOHHmPOrJWhrWhw3cRinQOucjyZWHZ0Yco48iOarljrM2nyJb6hJ4kLnbBeEYySfhiu/JJPR/stjnBzULrlSlKBSlKBSlKBSlKBSlQ/U+um2hyi+JNIwjgj/AF5WztB9FABZj5KrGgj+odXkmmFjZsVlIDTzAZFvEexGRgzOMhF8uWPA5mtG0aK1hWKFdqL95JPLM57sxPJJ5JrU6V0D3SDazeJNIxknkPeSZ8b2+S8AAeSgCo32h6s0FvGSXWF5lS4eMHekJDbipHK5IVcjkbuMHBoi3U2leoYZZrVhaybXbbh1I+zuG/a3YEpuAbyJFUzWNIbRp/fbRWa1bC3UO5mIGRiZcnlvUse5PkxK4dG67tLaMpp1nezxA7jtV2jXgbtpcsV9SOBnJ86vun6hHe2gkj5jmQ43r65Uhl88HII88d/OremXWfr29wXUV3bhlIkimT7mVhgg57cZGD25qt9C9HzW1qYLt45YiSUhKhwgY5IdiPjPJ4AxknvxiX6T6Sh0+Hw4RycF3JyzsBjJ8gPQDA/jWvq/W0ccpt7dGu7kd4oiMR+huJD8MI+uW9AarllMZbfS8x3q32nLHT44ECQxpGg7KihRz34FRGqde2Nu2yS5jMnbw48yyZ9NkYZv4Vzvr7TtQlFol1dDF1eRwtb2yFY1RtxYlz+UlwACc4A547V1TSNDgtI9lvEkKDyQAfex7sfmaz4+THknyxu4vrXSCTr1nbEWnai4/WMCxD7vFdDXodUX2f8ARM+3Hf3m0zn6eJ/5/dWSx6JEMokivL4KG3eE0/ixN6qRIrNtx6HPoQeas1aCpt1vMn57TL9fnGsU47j+rkJ/AVnsvaLYSP4ZnEUn9XOrQPn0xKFyfpmrLitXUtKiuIzHPGkqHurqGH8ex+dB7uLZJUKuqyIw5DAMpHzB4Iqv9U9KyzWJtbOVYF27NpUsCnGE3ZLIuMjgHg4xitRegXtedLuWth3MEoM9s2MnAVjviz2yh7eVbVh1mVlWC/iNrMxwjE7raVv9hLxye+x9rc+dEWStPX+oF0+3itLWMm5dVjt4gCVyRjcXICsFxk+eSCcA5qL0PSfcD7teQe9yX7ZaVMPvOAZEnDkYRMltwyDycA8G9atpEdzHskB4IZWU7XR1+y8bd1YHz+45BIqHS/mtCWv7q3EA+CN/DZJHJGQZTu2K3wnhRgnnj7NSzuPe6lNA0x4IfDeQy4ZthPJWMsfDQk8ttTA3NknmtnUdOjnieKZA8bjaysMgg/8AXfy71ASddK5cW0MknhoHd5MW8Soc/GTLhyvwtyqMODWXobXZ7y294nRI1dj4SruJ2DjcxPfJzjgcDPnTS0ynqNLRtQksbhbK6cvFJxZ3DnJbHe3nbsZlH2T+mo9Qc3CovqTQUvLd4ZMjOCjr9pJFOUkT9pWAP8OxrT6Q1ySZHhucC7tiI5wOzZGUmT9iRfiHodw8qhdYKUpQKUpQKUpQCaqXTie+3b37cxJuhsx3GwNiacfORlwD+og/Wrb63vHFusEJ2zXbi3QjuocEyyD9yJXb6hfXBmrCySGJIoxtSNQij0VQAB+AoMGuTTLA/uyB5iMICQFDHgM5P6I7kdzjFVPp/r4IVtNSRra4Chd0pBjlx8O5X7ZbH0yTz5VNTTXsdzJII0mtyFCxJJiZQucuoYBGLFj8JYcKvPlWI3tjqaNBKFZgfiglBSZGHf4ThlPP2l4+dSztu+q2NXW93qtr7uInIBdlYvFwcuE3BZB6DIwSOCM1IaLpKWtvHBHnZGuBnufMk/Mkk/fUf0d0stjAYwSzMxLMSScZIRAT+iqYHl5nAzUL1fPLfytptpK0O0B7udc5iRgfDiUAjLydzyMKp75otJ917vNcmv5WhsnMVvGxSe7H2mYfajs85GQeGkPA/Ryeam9J0aG1j8OBAi5yfNmY92cnl2PmTkmuedM6VrEKyW1pc2MqWj+BtmjdCPgR+PDGSMOOSck7q3bTQNT1JCbm/jigDMjJZI6O7ROySKXlCsnxKV8wcdq8fyfG8jyM9WyY/wDfy2lkbqMNR1qMoA0Gmhy8gI2m6lAART5lFGTjse/ztvUeqwwRfylC0Eh8ORtm+NFYHmceUZ+ySQQNwzgZNR/RNnbnTIls1aCN4zjBUyK5yHZm5DSBgeTnkenFbHS0lw0Tw3q5khbwzLjCTpgFZQOwJU4ZfJgfXA9Lh4pxYTCfSlu3zp7pC0tXMtopQOuNqSuYSDghlQsUB4HIHr6mp+sVtbJGipGqoijCqoAUAdgoHAHyFZa1QUpSgVralpsdxE0UyLJG4wysMgj/AK8+4rZpQUtbmXSmCzO02nkhVlb4pLYnAVZ2/pIM8CQ8rwGyMGrfJEki4YK6nB5AI4IKn7iAQfkK9TQh1KsAysCCCMggjBBB4IxVR0uQ6bcrZvn3SckWjnJ8J8Em1cny4Jjz5ZXyFBG+0qI3NxbWaRyJJMxHj9k8HaTOgIbLcKCVYY4Bq+2dosUaxoNqooVR6KowB+ArzewFkO3bvAJjZl3BXKkBsff5Y4JHnVAtNFvdWBa9uPAhV2ja2tsglkJR1lY9wSM4O4ENnjNSy/Ld+7V003qGGeaaKJwzQFQ+CCPiGRjB8jkH0IIqD60hNrLHqUYOYBsuQucvaufiOB3MbHxB8t1S+i9I2tptNvCkbKpXcM7iCQTvY8tyo757cYqUnhV1KsAysCCDyCCMEH5EVDSb+3qOQMAykEEZBHYg9iPlXqqr0G5iWaxckmycJGT3a2cbrdvnhcp9YjVqokpSlApSlBVol941h27rZQKi8ceNdEs5HHcRRxj6SfWpvWjN4D+7BfGIwm84QEkDc3fIUEtjzxjzqF9n5EkE1zwTdXM0mQQQUVzFEAQACBHCv17+deup+rzaTxIIJp0ZGaTwULumCojJHbafyncj7PyorlZJ2pj6VO0rJrN9cxKThDERHauD2HiKNqnuNrqp+Zq6aH0Lp9u4aCFDIoDB2YyOM5ww3E7ScHkY861LX2padKdjy+E3YpMjJ38jkbf41LdK2FvHCXtQBHO7S8AAHdwCoAAC4UY+WKtbWeGOO+u/8snVOue6Wks23cyjCJ+tI5Cxp97so++sfSXT3uluFY75pCZJ5P6yZ+Xb6Z4A8gBUdqw961W3g7x2ie9SDy8ViUtgfmMSv/ZU/WxajqUVvG0k0iRRr3Z2CqPTk+fyqrZGxwx2ktzPNNGi3Do3xlUClIkjxuY4YnZny71H6dqVnYRyNJew+HcTyTxl5UwBKQzLH8R3qHLH4f1vvPG+vteh1LU5HR1mghjRIsBgvIzIecZO8kZ8wB6ZqCj0mJSSI159RkfcD2rk5fKx48rjZXDzebhxZXGy7fpXpiC2WA+5uskLyPICrh03SOXYJg4VdzH4R2qXr8xaVqV3aFxZ3LW6OdzIqqy7wMZAYEDjHb0+ldI6E9r25/d9TZUkLARThNscmfJ8cI+T8l+nnpx8+HJ1L214vJ4+XrG9/o6rSlK3dJSlKBSlKBUb1Foi3dtJC5I3D4WH2kdTlHX0ZWAI+lSVKCD6P1prm1BlAWeNmhnUeU0R2vj5NgOPk4r62hSrdmaGfw45MGaExhg7rgb1bI2MUAU4znaPStHBttXGOIr6I5HkLm3A5+rwZ/7genG/1boj3VsY4nMUoZWjkDMpVlPJBXkZUsv9qiuXpk6i1CCOIie592BHDCRUfjn4M5J9OAaj/Z/rS3FodsrT+FK8XiNnc6qx8NmyAcmMr/HzzWvpnsusom3yRtcyHu9wxkJ+oPw/wqS0bR3iurh9sUcMgRUjjBz+SDDe3AVSVKjaAeEXnjmelZ8t7rW1S1MOpW9yCAsym1lBwOeZIG8uQyunn+dXA9LLVY9o0bf5vklT7dsyXC8nvBIrkfDzyisPvqyQyhlDDswBH0IyKho90pSgVo67feDazS5A8OJ3yeQNiE5PqOK3qgevf9FX3+6Tf+E9Bk6LthHp1og7LbxD/wDWta117QLGKZ4pZ1jkjbawcEdlB4OMEYNWGMYAAqtdT9KWUhNxMI4XUczER49PyokBSQeXxAn0IqYrlvXTFqHVOl3CiN5becuQip8LsS5CjaD55P3VZLGyWGJI0ztjRUXJycIoAyfM4Fc36a1S1uLnwBZwzhGUrd2tt4SKysGXxAw3RkEDlWYH0xmun0quF+XapdIzBpNRu3Iw1yyAgkgRWiLGPLP2hI2Bn7Vcg6063m1aSPMaR2kbl41OTI/BCvJ5duQB23Hvwa6Hp3U623TvvNwhzMZisYOC7XNxMUVSfIh85/VGea5BYQskaqxBIGOPTyHzxXH5fLcMOvtyedzXjw1j7rYApSleK+fK09aXNu/GeOPrnvW/b2k8oJt7W5nCkqWiiZk3DuN2MZHyrZs+ltRdhvsrmFMfaWESv/ws8Y/E11cXj8u5lI7eDxua5TKY/wCneeitbS6sIJUkEuY1DtnnxFUBw3mG3Zzn6+dberdR21qM3E8UPGfjdVJ/dBOWPyFco6e6VNpAY5IdVdJCWZPeLW0hZmxklUuAwyoAILHt244mrG/t7QZi0mCA9g73VkHP1fxGY/ia9t9EsMftMtXP5KO7lT+tjtJ3j/ELk/cDWxD7SNPJwbpIj6TBoD+EoX0qGPtMYY3JYIT5PqkIx9cIePpmsF57STyDJpGMcg6g0n4BbfnigvdlqkUwzFLHIPVHV/8AlJrazXE7zU7aVh/J9FOSOY4rqSTJ5BBjt1JJwPxHrWtOJFBMV9JZogLEwwavIqqvfcspMYXHc4GMUHdaVx3Ttf1JYTLFe3V38O6NTo8mx8jK/lAUwDxzk8V1yykZokZxtYqCw9GIGRz6GgrvtAGyCG45HutzDKSFLfAZBHKeOcCKVz59qs4qA9oEIbSr0EkYtpGGO+URmH8VFTdq2Y1J7lR/hQUCfX9aCSultbiOMyYeUlXZEZwDsDjB2qO+Ae44Nbej2+qvNbzTz27wE7mSFWXKPE21iWUE4JHHzz5cfdTuNVkluIYIrdoNxRZJ96Eq6KSAEI3Bd5XcBzt9Qc61poOsKkKvcW5jhaLMcYIZ0jZcqzlR5DywDjFWc/e/td9UsxNBLE2dskbIcd8OpBx88GonoC6Mml2bNnd4CK27k7kUIxP1ZSanzVV9l6sNMjWTIZJZ0IPcbLmZdv3Yx91VdC10pSgVA9e/6Kvv90m/8J6nq0NesfGtZ4sbvEidNucZ3oRjPlnNBur2qhat7NZLq8e4muAyB8xwSI8kQUAAZAkTzycDjnnPNWjo+58TT7Rxk7reI5PfmNe9S9TvSuWMy9quuj30caJHLaBVdMrHbvCdm9TJsPisqkru/R/DvVnr7Q1CZNOVS9Mz3nTkMKBWuLaQ7FDBVZrWeWLbk+qKeeOcdu1cx2yLJJHNE0MkbBWRiCQSAR2+RH413zokeG17b+cV27AZJ+C4CzKeewzIw8+VatTqr2VWl9MZmMsMxADPC4XdjgbwQQTjjPeufn4Jyz93L5PjTmn7/TiGKVN+0H2czaTE09s/jWxYZ8T87GzcZYjAdScDPHJAx51QbfqN1HxgP/db7+MYrz8vC5J67eZl/TuWb+OqnktgM4LgMckB3CknucAgVZvZToNtc6lNHNEkqLb7tj5ZQ5kUZwT32n+NanT/ALPdTvII54hbJFMNyF3O5VyQCQAc5xnz7jt5Xvozo1NL1WKJWaWSezlaaQ8Auk0RBVedo+LH3Cuvx+Hkxy3nf5dvi8HNhlvky/ttch0Dpw/1G04/+Xi/9NbEPSdmhylpbKe2VhjBx9y1LUrtei1IdJhQ5SKNT+yij/AVtBa5/wC1L2jy6XJaLFGj+Ox378/YQoCFwRhjv7nIGOxroAoPtR/UA/klx/8ARk/5GrW6u6gWysppyyK0cbFA5wGkCkoncElmAGBzVc9lPtE/znbETFBcxnDovGU42yKCTxzg+hHlkUE70E2dKsieSbWLJPJ/Nr3qfqp+ym6aTRrMtyRFt7Y4RmRf7qirZQQPXsgXSr0k4Husw+8xMB+JIH31MWX5tP3R/gKrvtGbdZeADhrmaK3Hw7uJJU3nGRnEYc/dVnUcUH2lKUHw1WPZvdeLYCTGPEuLl+2PtXc57ZOO/qfrViu7gRxu7EAIpYk8ABQSSfQcVBezqNhpVpuxloVfjt+UG8fwYUFjpSlAoaUoKx7Pl8O1e37e63E0OOeFEheLv5eFJGR34Iqz1V7Ui31iVMYW8hWZewHi258OXHHJMbwn+yT51aKBSlKCq3f8m1eKTtHexGFu2PHg3PET55aNpV/sKPSrVUP1ZoZurVkU7ZVIkhf9SaM7om/4hg/IkedfOlOpEvbZZBhXHwyx5+KOVeHRx5EMDjPcYNBvarpyXEEkMg3JIhRh8mGDX5HubQpvjcfHEzRnIwdyEqeDyDkV+vby7WKNpJGCoilmY8AKBkk/dX5Lv9Q8eeefG0TTSShfQSOzAH8ax5upt6f9Nly5Lj9WP050FIp0uzKYx7tF27ZEahv7wNR+suE1uwY5zLBcxADsCvgyZPywrD8KrHsI6oD272Lt8cBLR5IyYXJOB5na5IPoGWrB1ZIF1nSCTjJugPq0CgD8a1l3NvOzxuGVxvuLrSvmaxyXaLwzKp+ZA/xqVXDf8ovW0aa1tlI3x5kc/q79oT+Ck/h61L9W9c3Vppk1tqCMs8kRSC6g5hm3fpZGDE+0kkH5kdwK5x7RtFd9acPc27e8y7kkEo2JGzlUEzdk2oACPl51evaz1JbSaJFAt5b3M6vEGMTKclFYM+1Sdo//ALj5UFIHT91daE15PcZgtDstosjOXmUSFif3zjuxwBwAAbZ/k5dOkyT3hPCjwFHqW2u5PpgBMfU+lVmLraGPpk2KufeJZjuUBhtj3h8lsbSDtC4z+lzVj6B9oOm6ZcXypJJ7rIYmgHhszZCESg5AIwSMZ4wPxDqHsxn3acuVCbZZ0wDkDbcS9uBx5fdVrrivS3tv0+1hkjMdzg3E0ibUQ/BLM7pnMmc7WGfnWbVf8o+Dwz7tbTNIe3i7FQHyJ2Mxb6cfWgvF83vOrwxDmOyjNxJ2I8aYNHCpz5iMyv8AetWyqz7P9EkgtN9w265uWM9w3H25MYT5BFCrjsMHHFWagUpSgrXtFuymmzqv25gIIxkDL3DCMYzx+mT9Aan7K1WKNI1GFRQoAAHCgAcDgcCq31DmfUbK2B+GIteSjJ/osJADj1lk3YPfwjxxVqoFKUoFKUoKx15bssKXcQJkspPGwvdosbbhMHvmIsfqoqxW1wsiK6EMrKGUjsQwyCPqDWR1BBB5Bqq9Iv7rNLpzcCIeLaknO61dvsjnOYnOzn9Ex+tBa6Voa9qwtbaWdgWESFyB3O0dvlVMn6ovrYxy3ZjxMY/DgjjZgS7gNEJM58ZVYMM/C2GA7ZE6VyymPt0KuPe1np65sZjqumu0RIAulTkHH2ZGU5V18mB7HB82I7AK+SRhgQwBBGCCMgg9wR5ioWfkTqH2j6hex+Fc3DNHnJQKiKcHI3BFG4A9gc1Ae/P+sa6l7VvY49qzXNkrPbnLPGBlofMkY5MWPvXHPHNcmqLJfa+OeWH5bY2rfVJY3DxyOjjgMjFWGeDgggjg17udbnkYPJPK7KcqzSOzA8cgk5B4H4VpUqVbbbus9zfSSHMju5/aYt/jWHNfKUQV9zXylApSlArrXsP9nHvMovZ1/Iwt+TUj85Kvn+4h/FhjyNRvsx9kUuoMJrgNFajnPZpcHtF6L6v9wyc4/SllZJDGkcahERQqqOwVRgAfdQZiaqesXeoxTma3SK5tdo/IBgsuMZMkbbcEkk/Dk8AY78WW/jRopFkO1CjBzu24Ughju/R4zz5VR7DSpbZPF0edbq2yc2ryh147i3l58M/snj1zUxTNYtE62tbkEB/DkX85DL+TlQ+YZW9D5jIqdJqpaR7rqbpcNbMk1tJg+IgVllUEGMnu4UkN8jt7HIrP1rdM4jsYSVlu8qzDvHbrjx5fkdpCL+1IPSlTjbYxdEgzyXN+2f5TJsh/3aDKxEem9jJJ/aFWysNnaLFGkcYCoihVUdgqgBQPkAAKzVCxSlKBSlKBUD1Zo0kqJLbkC5t28SEnhW4w8Tn9SRfhPodp/RqepQRGn30OoWmduUkUpJG/2lbtJFIPJ1OQfmM+lV7XkktUtrS3ZppZ5NsL3ASQQLEuWkHwAsyqeNxJ+fHO1rMDWFy19EGa3kH8siQEkEYC3SKOSyjhwO6jPJWsPXV8ZbeFYIPHM7L7vOGAjjkYEpJvU70O05Urwe2fIzFM/W2WHWWtbuC1aeS8kmBLqUj3RjylOwKEj7ja2T2IPGDblbIyK5/LanS4I4oSZtQvm2eM5yWcDmRy2fgjDcLznjPc1vaDfC1mg06Hdcuqs91IT+bL/EGJPALOxwnfBB+rSuOWuquRFcq9oPsMhui01ltt5jyY8Yhc/Qfm2J8xkfLkmuoQXaPnY6vg4O1gcH0OOxrIsgJIBBI7jPbPIz6cVDV+N+oukLuxbbdQPFnsxwUb91xlW+gOahq/bt1ZpKhSRFdT3VlDKfqDwaoXUHsL065O6NGtm8zCcKf7DAqP7OKD8v0rtl7/AJNL8+FeqfQPEV+mSrH/AArQ/wDduvM/zm2x/wDc7/TbQcipXZ7P/JqmP528jUfsRs/+JXHnVy0H2B6dBzMJLlv9o21OPRUxn+0TQfnjROnbi8k8O2heV/RRwPm5PCD5sQK7Z0D7AkhYTaiVlYYKwLkxg9/yp/pP3R8PruFdcsNNigjEcMaRovZUUKo+4Uv9SigTfNIkSdtzsFXPpkkDNBnjjCgBQAAMADgADsB6CvVa8+oxJH4jyIicfGzKq89viJxzVM6u6hfxrbLvFYO6lruBxy/O1HKk7IScZbz+malXLKRZ+otLe4h2RuqEOjfGgdGCOrFXXzBx5Y8q51Y27HUHTT5JLW5aaX3qNo90AiDN4UgUgKWI2bccneT2Bz1gGvMjhQWJAAGSTwAB5k+QpKjLDd207+9itIJJZCERAXcgAZJOSQB9pmJ7dyT6monpHS5C0l5cgrcXOMIf6GBc+FD8mAJZ/V2PoK0rEHVLlbhh/IYGzbqf6eZT/OCP6pMYQHuct+rVyFQuUpSgUpSgUpSgUpSgEVT5rZtLZpYg8lizF5IVG5rYk5aSADloSclox9nJZeMirhQigjLmzt72FG+GRDh45EbkEjh4nXlTjzFVa7tW0i2iS3HiNNcAXFzKrSFQ5P5WYKQWwMDuBx6mt+86fms5Gn04Blc7prIkJG7eclu3aGU+Y+w3ng81LaF1NDdhhGWWROJYZBsmjJHaRDyO/BGVPkTU7VuO1R6NjDXcksPgxWVojQq8SGJZmJDOXyzbkj5w2e7EjuRUj0NCbmefUnXb4+I4ARgi3jPDH5uwzz6DyxW71H0k0llJb2brbiRmLghmDbzlwDnMe45zgHueOasVrbLGiogCqihVA7BVGAB9AKWqY46vaL6l6jFmsR8MyGWZYVVWUEs+cY3d+1TNUfqK3N5q9vbrI8a20TXDsmAQ7kJFgkEZ7nseCceeNLRutpYrLfIxuDJePBbOyklo1PDyeGhLYCufhXJwO3JDR89W7dFpVU0XrN5EuvEiZmtRnMSSASqVJ/JLIA2/KspXnnHPNZ9L6naa492ngETtbicL4gk+AnaySjapRxuXjkHJ54ppf5xY1cHsc1qLrEJuDbiRTME3mMH4guQMn07jg885rnWmSSWmkaj7qyh4LqcAnjCIyglQB9vaOBwM49K2uofFL6ZdiVEeY+A8sSEgJdLmMoGBPHkW4DEHGCRTSn/p06PVG9ot7JBLazrGHiQvHMZADCFnMahn53ZDKDwO2RkZ52+kruWK8urKaZ5vDCSwvIQZDFIMMCQBu2uMZ+f3Cxavp6TwSRSLuWRCpHGSCPLPY+h9cU9LX8WKqdS6jHBe2pu1RrWSIxiRlBijnJBDEHIUMgxk5wM843Vh6d6fhae/gi2SWMqodoO6NZnD+IkZBwMAIxA5GU7YFTnSWk3CWSQ3xilKqFwAW+FRwJC3DtjAyABx5962dX122sIkD4QH4Yoo0y7t5JDGoyx+nAzyRTasx33WTSNNSytVjMjFIl5klfJwo5LE8KoA7DAAFQCu+rseCmnA9zkNdkHy81tsj6v+7nPuHRJ9QYSagoitwQ0dkG3ZI7NekcSHOCIx8I4zuIq3qoAwOAKhrOnyOMKAFAAAwAOAAOwA8hXqlKBSlKBSlKBSlKBSlKBSlKBUNrvSsN1hm3RzIMRzxN4cyfJWHdf2Wyp9KmaUFTXUr2yGLlPfYR/TwKBOo9ZoOz4/WiOePsVM6H1LbXiFraVZQOGAyGU+jqcMh+TAVJ1Caz0ba3TB5IgJR9maMtFMDjHEiEN28iSPlQe26XhDTvFuhkuF2ySIeT3wcNlMjJwceZqIueh2S0tYraRVlsn3xM6/A32gRKF5+IOckc55+mT/ALPX8H82v/FUDiO8iEnn/WxlH/4g1ev886lHgSWEc3q1vcrz6kJMqY48txqdq3GVmvrG+ks5wJo0uHTEYjBEcZ8yGbLliCfi4A+HAGCTDdO9PXMV9BM1tDEnuphk2Sgvv3KxeT4R4jEr5Z7klqkz1wynD6dqKn5QxyD58xyNxX3/ANoEf/wmo/8A4Nx/6abRcJWHQ+mZFXUElQRpdyyOu195CyptJPHDZy3mOceVYU6MuJdNSzuZYg0fhhJI0LFVhI2kbiPjIAGcYAz3zmtoddM2fD07UW9MwLHn0P5WRT/5/Kh1vUpMiLT0iHk1zdJ/ywrIf402fCJSLpyMXAuWZ3mEYi3Fio2gknKphTliTyDz2xWbWuoILSMyXMqRIPNjyfkoHLH5AE1Cf5g1Cf8AnF8IV80s4gh/72Uu34Ba3tI6Jtbd/EWPfN5zTM003bHDyEsv9nAqFpNNCLXLy9UG0h91ib/WLpfjKnODDADk54IMhUfsmpDQukorZjIS89www9xMd8pH6oPZE/YUAVOUokpSlApSlApSlApSlApSlApSlApSlApSlApSlApSlAxTFKUClKUClKUClKUClKUClKUClKUClKUClKUClKUClKUClKUClKUClKUClKUClKUClKUClKUClKUClKUClKUClKUH/9k="/>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defTabSz="914400" fontAlgn="auto">
                <a:spcBef>
                  <a:spcPts val="0"/>
                </a:spcBef>
                <a:spcAft>
                  <a:spcPts val="0"/>
                </a:spcAft>
              </a:pPr>
              <a:endParaRPr lang="en-US">
                <a:solidFill>
                  <a:prstClr val="black"/>
                </a:solidFill>
                <a:latin typeface="Gill Sans MT"/>
                <a:ea typeface="+mn-ea"/>
              </a:endParaRPr>
            </a:p>
          </p:txBody>
        </p:sp>
        <p:pic>
          <p:nvPicPr>
            <p:cNvPr id="17" name="Picture 29" descr="http://new.paho.org/blz/images/stories/mohcol3.jpg"/>
            <p:cNvPicPr>
              <a:picLocks noChangeAspect="1" noChangeArrowheads="1"/>
            </p:cNvPicPr>
            <p:nvPr/>
          </p:nvPicPr>
          <p:blipFill>
            <a:blip r:embed="rId9" cstate="screen">
              <a:extLst>
                <a:ext uri="{28A0092B-C50C-407E-A947-70E740481C1C}">
                  <a14:useLocalDpi xmlns:a14="http://schemas.microsoft.com/office/drawing/2010/main"/>
                </a:ext>
              </a:extLst>
            </a:blip>
            <a:srcRect/>
            <a:stretch>
              <a:fillRect/>
            </a:stretch>
          </p:blipFill>
          <p:spPr bwMode="auto">
            <a:xfrm>
              <a:off x="3831364" y="32151"/>
              <a:ext cx="1425496" cy="1527317"/>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33" descr="http://images.mylot.com/userImages/images/postphotos/2130011.jpg"/>
            <p:cNvPicPr>
              <a:picLocks noChangeAspect="1" noChangeArrowheads="1"/>
            </p:cNvPicPr>
            <p:nvPr/>
          </p:nvPicPr>
          <p:blipFill>
            <a:blip r:embed="rId10" cstate="screen">
              <a:extLst>
                <a:ext uri="{28A0092B-C50C-407E-A947-70E740481C1C}">
                  <a14:useLocalDpi xmlns:a14="http://schemas.microsoft.com/office/drawing/2010/main"/>
                </a:ext>
              </a:extLst>
            </a:blip>
            <a:srcRect/>
            <a:stretch>
              <a:fillRect/>
            </a:stretch>
          </p:blipFill>
          <p:spPr bwMode="auto">
            <a:xfrm>
              <a:off x="7994245" y="3324028"/>
              <a:ext cx="895365" cy="956240"/>
            </a:xfrm>
            <a:prstGeom prst="rect">
              <a:avLst/>
            </a:prstGeom>
            <a:noFill/>
            <a:extLst>
              <a:ext uri="{909E8E84-426E-40DD-AFC4-6F175D3DCCD1}">
                <a14:hiddenFill xmlns:a14="http://schemas.microsoft.com/office/drawing/2010/main">
                  <a:solidFill>
                    <a:srgbClr val="FFFFFF"/>
                  </a:solidFill>
                </a14:hiddenFill>
              </a:ext>
            </a:extLst>
          </p:spPr>
        </p:pic>
        <p:pic>
          <p:nvPicPr>
            <p:cNvPr id="19" name="Picture 35" descr="http://photos3.fotosearch.com/bthumb/UNC/UNC227/u25168327.jpg"/>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4207366" y="5022743"/>
              <a:ext cx="740967" cy="740968"/>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37" descr="http://t1.gstatic.com/images?q=tbn:ANd9GcRyoCy0bTI_Yl-NOgkRWMy5o9elNEZNJfzK9HCJWU4ZgnCrnKWKuA"/>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flipH="1">
              <a:off x="7043332" y="3143579"/>
              <a:ext cx="672595" cy="101998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39" descr="Radio/wireless Tower Clip Art"/>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4328915" y="2892813"/>
              <a:ext cx="552357" cy="647666"/>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41" descr="Desktop Pc Clip Art"/>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347042" y="3216646"/>
              <a:ext cx="907106" cy="87384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p:cNvSpPr txBox="1"/>
            <p:nvPr/>
          </p:nvSpPr>
          <p:spPr>
            <a:xfrm>
              <a:off x="155575" y="1108465"/>
              <a:ext cx="1901824" cy="261611"/>
            </a:xfrm>
            <a:prstGeom prst="rect">
              <a:avLst/>
            </a:prstGeom>
            <a:noFill/>
          </p:spPr>
          <p:txBody>
            <a:bodyPr wrap="square" rtlCol="0">
              <a:spAutoFit/>
            </a:bodyPr>
            <a:lstStyle/>
            <a:p>
              <a:pPr algn="ctr" defTabSz="914400" fontAlgn="auto">
                <a:spcBef>
                  <a:spcPts val="0"/>
                </a:spcBef>
                <a:spcAft>
                  <a:spcPts val="0"/>
                </a:spcAft>
              </a:pPr>
              <a:r>
                <a:rPr lang="en-US" sz="1100" b="1" dirty="0">
                  <a:solidFill>
                    <a:prstClr val="black"/>
                  </a:solidFill>
                  <a:latin typeface="Gill Sans MT"/>
                  <a:ea typeface="+mn-ea"/>
                </a:rPr>
                <a:t>National Level</a:t>
              </a:r>
            </a:p>
          </p:txBody>
        </p:sp>
        <p:sp>
          <p:nvSpPr>
            <p:cNvPr id="24" name="TextBox 23"/>
            <p:cNvSpPr txBox="1"/>
            <p:nvPr/>
          </p:nvSpPr>
          <p:spPr>
            <a:xfrm>
              <a:off x="7043331" y="1262912"/>
              <a:ext cx="1901824" cy="261611"/>
            </a:xfrm>
            <a:prstGeom prst="rect">
              <a:avLst/>
            </a:prstGeom>
            <a:noFill/>
          </p:spPr>
          <p:txBody>
            <a:bodyPr wrap="square" rtlCol="0">
              <a:spAutoFit/>
            </a:bodyPr>
            <a:lstStyle/>
            <a:p>
              <a:pPr algn="ctr" defTabSz="914400" fontAlgn="auto">
                <a:spcBef>
                  <a:spcPts val="0"/>
                </a:spcBef>
                <a:spcAft>
                  <a:spcPts val="0"/>
                </a:spcAft>
              </a:pPr>
              <a:r>
                <a:rPr lang="en-US" sz="1100" b="1" dirty="0">
                  <a:solidFill>
                    <a:prstClr val="black"/>
                  </a:solidFill>
                  <a:latin typeface="Gill Sans MT"/>
                  <a:ea typeface="+mn-ea"/>
                </a:rPr>
                <a:t>District Level</a:t>
              </a:r>
            </a:p>
          </p:txBody>
        </p:sp>
        <p:sp>
          <p:nvSpPr>
            <p:cNvPr id="25" name="TextBox 24"/>
            <p:cNvSpPr txBox="1"/>
            <p:nvPr/>
          </p:nvSpPr>
          <p:spPr>
            <a:xfrm>
              <a:off x="3470657" y="5943600"/>
              <a:ext cx="2268869" cy="261610"/>
            </a:xfrm>
            <a:prstGeom prst="rect">
              <a:avLst/>
            </a:prstGeom>
            <a:noFill/>
          </p:spPr>
          <p:txBody>
            <a:bodyPr wrap="square" rtlCol="0">
              <a:spAutoFit/>
            </a:bodyPr>
            <a:lstStyle/>
            <a:p>
              <a:pPr algn="ctr" defTabSz="914400" fontAlgn="auto">
                <a:spcBef>
                  <a:spcPts val="0"/>
                </a:spcBef>
                <a:spcAft>
                  <a:spcPts val="0"/>
                </a:spcAft>
              </a:pPr>
              <a:r>
                <a:rPr lang="en-US" sz="1100" b="1" dirty="0">
                  <a:solidFill>
                    <a:prstClr val="black"/>
                  </a:solidFill>
                  <a:latin typeface="Gill Sans MT"/>
                  <a:ea typeface="+mn-ea"/>
                </a:rPr>
                <a:t>Community Level</a:t>
              </a:r>
            </a:p>
          </p:txBody>
        </p:sp>
        <p:pic>
          <p:nvPicPr>
            <p:cNvPr id="26" name="Picture 43" descr="http://cliparts101.com/files/871/2A45C0A137584BA64218F8CE2F05F289/lrg_mobile_phone.png"/>
            <p:cNvPicPr>
              <a:picLocks noChangeAspect="1" noChangeArrowheads="1"/>
            </p:cNvPicPr>
            <p:nvPr/>
          </p:nvPicPr>
          <p:blipFill>
            <a:blip r:embed="rId15" cstate="screen">
              <a:extLst>
                <a:ext uri="{28A0092B-C50C-407E-A947-70E740481C1C}">
                  <a14:useLocalDpi xmlns:a14="http://schemas.microsoft.com/office/drawing/2010/main"/>
                </a:ext>
              </a:extLst>
            </a:blip>
            <a:srcRect/>
            <a:stretch>
              <a:fillRect/>
            </a:stretch>
          </p:blipFill>
          <p:spPr bwMode="auto">
            <a:xfrm>
              <a:off x="1254148" y="3171477"/>
              <a:ext cx="928838" cy="928838"/>
            </a:xfrm>
            <a:prstGeom prst="rect">
              <a:avLst/>
            </a:prstGeom>
            <a:noFill/>
            <a:extLst>
              <a:ext uri="{909E8E84-426E-40DD-AFC4-6F175D3DCCD1}">
                <a14:hiddenFill xmlns:a14="http://schemas.microsoft.com/office/drawing/2010/main">
                  <a:solidFill>
                    <a:srgbClr val="FFFFFF"/>
                  </a:solidFill>
                </a14:hiddenFill>
              </a:ext>
            </a:extLst>
          </p:spPr>
        </p:pic>
        <p:cxnSp>
          <p:nvCxnSpPr>
            <p:cNvPr id="27" name="Straight Arrow Connector 26"/>
            <p:cNvCxnSpPr/>
            <p:nvPr/>
          </p:nvCxnSpPr>
          <p:spPr>
            <a:xfrm>
              <a:off x="5029200" y="3171477"/>
              <a:ext cx="2014132" cy="482092"/>
            </a:xfrm>
            <a:prstGeom prst="straightConnector1">
              <a:avLst/>
            </a:prstGeom>
            <a:ln w="28575">
              <a:prstDash val="solid"/>
              <a:headEnd type="arrow"/>
              <a:tailEnd type="arrow"/>
            </a:ln>
          </p:spPr>
          <p:style>
            <a:lnRef idx="1">
              <a:schemeClr val="accent1"/>
            </a:lnRef>
            <a:fillRef idx="0">
              <a:schemeClr val="accent1"/>
            </a:fillRef>
            <a:effectRef idx="0">
              <a:schemeClr val="accent1"/>
            </a:effectRef>
            <a:fontRef idx="minor">
              <a:schemeClr val="tx1"/>
            </a:fontRef>
          </p:style>
        </p:cxnSp>
        <p:cxnSp>
          <p:nvCxnSpPr>
            <p:cNvPr id="28" name="Straight Arrow Connector 27"/>
            <p:cNvCxnSpPr/>
            <p:nvPr/>
          </p:nvCxnSpPr>
          <p:spPr>
            <a:xfrm flipV="1">
              <a:off x="2182986" y="3143579"/>
              <a:ext cx="1931814" cy="50999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29" name="Straight Arrow Connector 28"/>
            <p:cNvCxnSpPr/>
            <p:nvPr/>
          </p:nvCxnSpPr>
          <p:spPr>
            <a:xfrm>
              <a:off x="4577850" y="2506550"/>
              <a:ext cx="0" cy="319258"/>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30" name="Straight Arrow Connector 29"/>
            <p:cNvCxnSpPr/>
            <p:nvPr/>
          </p:nvCxnSpPr>
          <p:spPr>
            <a:xfrm>
              <a:off x="4605091" y="3765788"/>
              <a:ext cx="2" cy="1034812"/>
            </a:xfrm>
            <a:prstGeom prst="straightConnector1">
              <a:avLst/>
            </a:prstGeom>
            <a:ln w="28575">
              <a:prstDash val="solid"/>
              <a:headEnd type="arrow"/>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6186416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 name="Rounded Rectangle 33"/>
          <p:cNvSpPr>
            <a:spLocks noChangeArrowheads="1"/>
          </p:cNvSpPr>
          <p:nvPr/>
        </p:nvSpPr>
        <p:spPr bwMode="auto">
          <a:xfrm>
            <a:off x="3657600" y="4800600"/>
            <a:ext cx="1016000" cy="933449"/>
          </a:xfrm>
          <a:prstGeom prst="roundRect">
            <a:avLst>
              <a:gd name="adj" fmla="val 16667"/>
            </a:avLst>
          </a:prstGeom>
          <a:gradFill flip="none" rotWithShape="1">
            <a:gsLst>
              <a:gs pos="0">
                <a:srgbClr val="95897D">
                  <a:tint val="66000"/>
                  <a:satMod val="160000"/>
                </a:srgbClr>
              </a:gs>
              <a:gs pos="50000">
                <a:srgbClr val="95897D">
                  <a:tint val="44500"/>
                  <a:satMod val="160000"/>
                </a:srgbClr>
              </a:gs>
              <a:gs pos="100000">
                <a:srgbClr val="95897D">
                  <a:tint val="23500"/>
                  <a:satMod val="160000"/>
                </a:srgbClr>
              </a:gs>
            </a:gsLst>
            <a:lin ang="16200000" scaled="1"/>
            <a:tileRect/>
          </a:gradFill>
          <a:ln>
            <a:noFill/>
          </a:ln>
          <a:effectLst>
            <a:outerShdw dist="20000" dir="5400000" rotWithShape="0">
              <a:srgbClr val="000000">
                <a:alpha val="37999"/>
              </a:srgbClr>
            </a:outerShdw>
          </a:effectLst>
          <a:extLst/>
        </p:spPr>
        <p:txBody>
          <a:bodyPr anchor="ctr"/>
          <a:lstStyle/>
          <a:p>
            <a:pPr algn="ctr" defTabSz="914400" fontAlgn="auto">
              <a:spcBef>
                <a:spcPts val="0"/>
              </a:spcBef>
              <a:spcAft>
                <a:spcPts val="0"/>
              </a:spcAft>
            </a:pPr>
            <a:r>
              <a:rPr lang="en-US" sz="1100" dirty="0">
                <a:solidFill>
                  <a:prstClr val="black"/>
                </a:solidFill>
                <a:latin typeface="Gill Sans MT"/>
                <a:ea typeface="+mn-ea"/>
              </a:rPr>
              <a:t>Ensure client expectations were met</a:t>
            </a:r>
          </a:p>
        </p:txBody>
      </p:sp>
      <p:sp>
        <p:nvSpPr>
          <p:cNvPr id="3" name="Title 2"/>
          <p:cNvSpPr>
            <a:spLocks noGrp="1"/>
          </p:cNvSpPr>
          <p:nvPr>
            <p:ph type="title"/>
          </p:nvPr>
        </p:nvSpPr>
        <p:spPr/>
        <p:txBody>
          <a:bodyPr/>
          <a:lstStyle/>
          <a:p>
            <a:r>
              <a:rPr lang="en-GB" dirty="0" err="1" smtClean="0"/>
              <a:t>mHealth</a:t>
            </a:r>
            <a:r>
              <a:rPr lang="en-GB" dirty="0" smtClean="0"/>
              <a:t> Theory of Change</a:t>
            </a:r>
            <a:endParaRPr lang="en-GB" dirty="0"/>
          </a:p>
        </p:txBody>
      </p:sp>
      <p:sp>
        <p:nvSpPr>
          <p:cNvPr id="4" name="Rectangle 83"/>
          <p:cNvSpPr>
            <a:spLocks noChangeArrowheads="1"/>
          </p:cNvSpPr>
          <p:nvPr/>
        </p:nvSpPr>
        <p:spPr bwMode="auto">
          <a:xfrm>
            <a:off x="0" y="0"/>
            <a:ext cx="9144000" cy="1981200"/>
          </a:xfrm>
          <a:prstGeom prst="rect">
            <a:avLst/>
          </a:prstGeom>
          <a:gradFill flip="none" rotWithShape="1">
            <a:gsLst>
              <a:gs pos="0">
                <a:srgbClr val="AEB921">
                  <a:tint val="66000"/>
                  <a:satMod val="160000"/>
                </a:srgbClr>
              </a:gs>
              <a:gs pos="50000">
                <a:srgbClr val="AEB921">
                  <a:tint val="44500"/>
                  <a:satMod val="160000"/>
                </a:srgbClr>
              </a:gs>
              <a:gs pos="100000">
                <a:srgbClr val="AEB921">
                  <a:tint val="23500"/>
                  <a:satMod val="160000"/>
                </a:srgbClr>
              </a:gs>
            </a:gsLst>
            <a:lin ang="16200000" scaled="1"/>
            <a:tileRect/>
          </a:gradFill>
          <a:ln>
            <a:noFill/>
          </a:ln>
          <a:extLst/>
        </p:spPr>
        <p:txBody>
          <a:bodyPr wrap="none" anchor="ctr"/>
          <a:lstStyle/>
          <a:p>
            <a:pPr defTabSz="914400" fontAlgn="auto">
              <a:spcBef>
                <a:spcPts val="0"/>
              </a:spcBef>
              <a:spcAft>
                <a:spcPts val="0"/>
              </a:spcAft>
            </a:pPr>
            <a:endParaRPr lang="en-AU" dirty="0">
              <a:solidFill>
                <a:prstClr val="black"/>
              </a:solidFill>
              <a:latin typeface="Arial" charset="0"/>
              <a:ea typeface="+mn-ea"/>
            </a:endParaRPr>
          </a:p>
        </p:txBody>
      </p:sp>
      <p:sp>
        <p:nvSpPr>
          <p:cNvPr id="5" name="TextBox 28"/>
          <p:cNvSpPr txBox="1">
            <a:spLocks noChangeArrowheads="1"/>
          </p:cNvSpPr>
          <p:nvPr/>
        </p:nvSpPr>
        <p:spPr bwMode="auto">
          <a:xfrm>
            <a:off x="0" y="1828800"/>
            <a:ext cx="137160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Gill Sans MT" pitchFamily="34" charset="0"/>
                <a:cs typeface="Arial" charset="0"/>
              </a:defRPr>
            </a:lvl1pPr>
            <a:lvl2pPr marL="742950" indent="-285750" eaLnBrk="0" hangingPunct="0">
              <a:defRPr>
                <a:solidFill>
                  <a:schemeClr val="tx1"/>
                </a:solidFill>
                <a:latin typeface="Gill Sans MT" pitchFamily="34" charset="0"/>
                <a:cs typeface="Arial" charset="0"/>
              </a:defRPr>
            </a:lvl2pPr>
            <a:lvl3pPr marL="1143000" indent="-228600" eaLnBrk="0" hangingPunct="0">
              <a:defRPr>
                <a:solidFill>
                  <a:schemeClr val="tx1"/>
                </a:solidFill>
                <a:latin typeface="Gill Sans MT" pitchFamily="34" charset="0"/>
                <a:cs typeface="Arial" charset="0"/>
              </a:defRPr>
            </a:lvl3pPr>
            <a:lvl4pPr marL="1600200" indent="-228600" eaLnBrk="0" hangingPunct="0">
              <a:defRPr>
                <a:solidFill>
                  <a:schemeClr val="tx1"/>
                </a:solidFill>
                <a:latin typeface="Gill Sans MT" pitchFamily="34" charset="0"/>
                <a:cs typeface="Arial" charset="0"/>
              </a:defRPr>
            </a:lvl4pPr>
            <a:lvl5pPr marL="2057400" indent="-228600" eaLnBrk="0" hangingPunct="0">
              <a:defRPr>
                <a:solidFill>
                  <a:schemeClr val="tx1"/>
                </a:solidFill>
                <a:latin typeface="Gill Sans MT" pitchFamily="34" charset="0"/>
                <a:cs typeface="Arial" charset="0"/>
              </a:defRPr>
            </a:lvl5pPr>
            <a:lvl6pPr marL="2514600" indent="-228600" algn="ctr" eaLnBrk="0" fontAlgn="base" hangingPunct="0">
              <a:spcBef>
                <a:spcPct val="0"/>
              </a:spcBef>
              <a:spcAft>
                <a:spcPct val="0"/>
              </a:spcAft>
              <a:defRPr>
                <a:solidFill>
                  <a:schemeClr val="tx1"/>
                </a:solidFill>
                <a:latin typeface="Gill Sans MT" pitchFamily="34" charset="0"/>
                <a:cs typeface="Arial" charset="0"/>
              </a:defRPr>
            </a:lvl6pPr>
            <a:lvl7pPr marL="2971800" indent="-228600" algn="ctr" eaLnBrk="0" fontAlgn="base" hangingPunct="0">
              <a:spcBef>
                <a:spcPct val="0"/>
              </a:spcBef>
              <a:spcAft>
                <a:spcPct val="0"/>
              </a:spcAft>
              <a:defRPr>
                <a:solidFill>
                  <a:schemeClr val="tx1"/>
                </a:solidFill>
                <a:latin typeface="Gill Sans MT" pitchFamily="34" charset="0"/>
                <a:cs typeface="Arial" charset="0"/>
              </a:defRPr>
            </a:lvl7pPr>
            <a:lvl8pPr marL="3429000" indent="-228600" algn="ctr" eaLnBrk="0" fontAlgn="base" hangingPunct="0">
              <a:spcBef>
                <a:spcPct val="0"/>
              </a:spcBef>
              <a:spcAft>
                <a:spcPct val="0"/>
              </a:spcAft>
              <a:defRPr>
                <a:solidFill>
                  <a:schemeClr val="tx1"/>
                </a:solidFill>
                <a:latin typeface="Gill Sans MT" pitchFamily="34" charset="0"/>
                <a:cs typeface="Arial" charset="0"/>
              </a:defRPr>
            </a:lvl8pPr>
            <a:lvl9pPr marL="3886200" indent="-228600" algn="ctr" eaLnBrk="0" fontAlgn="base" hangingPunct="0">
              <a:spcBef>
                <a:spcPct val="0"/>
              </a:spcBef>
              <a:spcAft>
                <a:spcPct val="0"/>
              </a:spcAft>
              <a:defRPr>
                <a:solidFill>
                  <a:schemeClr val="tx1"/>
                </a:solidFill>
                <a:latin typeface="Gill Sans MT" pitchFamily="34" charset="0"/>
                <a:cs typeface="Arial" charset="0"/>
              </a:defRPr>
            </a:lvl9pPr>
          </a:lstStyle>
          <a:p>
            <a:pPr defTabSz="914400" eaLnBrk="1" fontAlgn="auto" hangingPunct="1">
              <a:spcBef>
                <a:spcPts val="0"/>
              </a:spcBef>
              <a:spcAft>
                <a:spcPts val="0"/>
              </a:spcAft>
            </a:pPr>
            <a:r>
              <a:rPr lang="en-US" sz="1100" b="1" i="1" dirty="0" err="1" smtClean="0">
                <a:solidFill>
                  <a:prstClr val="black"/>
                </a:solidFill>
                <a:ea typeface="+mn-ea"/>
              </a:rPr>
              <a:t>Natl</a:t>
            </a:r>
            <a:r>
              <a:rPr lang="en-US" sz="1100" b="1" i="1" dirty="0" smtClean="0">
                <a:solidFill>
                  <a:prstClr val="black"/>
                </a:solidFill>
                <a:ea typeface="+mn-ea"/>
              </a:rPr>
              <a:t> </a:t>
            </a:r>
            <a:r>
              <a:rPr lang="en-US" sz="1100" b="1" i="1" dirty="0">
                <a:solidFill>
                  <a:prstClr val="black"/>
                </a:solidFill>
                <a:ea typeface="+mn-ea"/>
              </a:rPr>
              <a:t>&amp; Intl Goals </a:t>
            </a:r>
            <a:r>
              <a:rPr lang="en-US" sz="1100" i="1" dirty="0">
                <a:solidFill>
                  <a:prstClr val="black"/>
                </a:solidFill>
                <a:ea typeface="+mn-ea"/>
              </a:rPr>
              <a:t>to </a:t>
            </a:r>
          </a:p>
          <a:p>
            <a:pPr defTabSz="914400" eaLnBrk="1" fontAlgn="auto" hangingPunct="1">
              <a:spcBef>
                <a:spcPts val="0"/>
              </a:spcBef>
              <a:spcAft>
                <a:spcPts val="0"/>
              </a:spcAft>
            </a:pPr>
            <a:r>
              <a:rPr lang="en-US" sz="1100" i="1" dirty="0">
                <a:solidFill>
                  <a:prstClr val="black"/>
                </a:solidFill>
                <a:ea typeface="+mn-ea"/>
              </a:rPr>
              <a:t>which project contributes</a:t>
            </a:r>
          </a:p>
        </p:txBody>
      </p:sp>
      <p:cxnSp>
        <p:nvCxnSpPr>
          <p:cNvPr id="6" name="Straight Connector 42"/>
          <p:cNvCxnSpPr>
            <a:cxnSpLocks noChangeShapeType="1"/>
          </p:cNvCxnSpPr>
          <p:nvPr/>
        </p:nvCxnSpPr>
        <p:spPr bwMode="auto">
          <a:xfrm>
            <a:off x="0" y="3581400"/>
            <a:ext cx="9144000" cy="1588"/>
          </a:xfrm>
          <a:prstGeom prst="line">
            <a:avLst/>
          </a:prstGeom>
          <a:noFill/>
          <a:ln w="12700" cap="rnd">
            <a:solidFill>
              <a:schemeClr val="tx1"/>
            </a:solidFill>
            <a:prstDash val="sysDot"/>
            <a:round/>
            <a:headEnd/>
            <a:tailEnd/>
          </a:ln>
          <a:extLst>
            <a:ext uri="{909E8E84-426E-40DD-AFC4-6F175D3DCCD1}">
              <a14:hiddenFill xmlns:a14="http://schemas.microsoft.com/office/drawing/2010/main">
                <a:noFill/>
              </a14:hiddenFill>
            </a:ext>
          </a:extLst>
        </p:spPr>
      </p:cxnSp>
      <p:cxnSp>
        <p:nvCxnSpPr>
          <p:cNvPr id="7" name="Straight Connector 37"/>
          <p:cNvCxnSpPr>
            <a:cxnSpLocks noChangeShapeType="1"/>
          </p:cNvCxnSpPr>
          <p:nvPr/>
        </p:nvCxnSpPr>
        <p:spPr bwMode="auto">
          <a:xfrm flipV="1">
            <a:off x="0" y="2487612"/>
            <a:ext cx="9144000" cy="26988"/>
          </a:xfrm>
          <a:prstGeom prst="line">
            <a:avLst/>
          </a:prstGeom>
          <a:noFill/>
          <a:ln w="38100">
            <a:solidFill>
              <a:schemeClr val="bg2"/>
            </a:solidFill>
            <a:prstDash val="sysDot"/>
            <a:round/>
            <a:headEnd/>
            <a:tailEnd/>
          </a:ln>
          <a:extLst>
            <a:ext uri="{909E8E84-426E-40DD-AFC4-6F175D3DCCD1}">
              <a14:hiddenFill xmlns:a14="http://schemas.microsoft.com/office/drawing/2010/main">
                <a:noFill/>
              </a14:hiddenFill>
            </a:ext>
          </a:extLst>
        </p:spPr>
      </p:cxnSp>
      <p:sp>
        <p:nvSpPr>
          <p:cNvPr id="8" name="Rectangle 83"/>
          <p:cNvSpPr>
            <a:spLocks noChangeArrowheads="1"/>
          </p:cNvSpPr>
          <p:nvPr/>
        </p:nvSpPr>
        <p:spPr bwMode="auto">
          <a:xfrm>
            <a:off x="76200" y="3048000"/>
            <a:ext cx="8915400" cy="2362200"/>
          </a:xfrm>
          <a:prstGeom prst="rect">
            <a:avLst/>
          </a:prstGeom>
          <a:grpFill/>
          <a:ln w="9525">
            <a:noFill/>
            <a:round/>
            <a:headEnd/>
            <a:tailEnd/>
          </a:ln>
          <a:effectLst>
            <a:outerShdw blurRad="63500" dist="20000" dir="5400000" rotWithShape="0">
              <a:srgbClr val="000000">
                <a:alpha val="37999"/>
              </a:srgbClr>
            </a:outerShdw>
          </a:effectLst>
        </p:spPr>
        <p:txBody>
          <a:bodyPr anchor="ctr"/>
          <a:lstStyle/>
          <a:p>
            <a:pPr defTabSz="914400" fontAlgn="auto">
              <a:lnSpc>
                <a:spcPct val="90000"/>
              </a:lnSpc>
              <a:spcBef>
                <a:spcPts val="0"/>
              </a:spcBef>
              <a:spcAft>
                <a:spcPts val="0"/>
              </a:spcAft>
              <a:buClr>
                <a:srgbClr val="0B1F65"/>
              </a:buClr>
              <a:defRPr/>
            </a:pPr>
            <a:endParaRPr lang="en-AU" sz="900">
              <a:solidFill>
                <a:prstClr val="black"/>
              </a:solidFill>
              <a:latin typeface="Gill Sans MT"/>
              <a:ea typeface="+mn-ea"/>
            </a:endParaRPr>
          </a:p>
        </p:txBody>
      </p:sp>
      <p:sp>
        <p:nvSpPr>
          <p:cNvPr id="9" name="Rectangle 72"/>
          <p:cNvSpPr>
            <a:spLocks noChangeArrowheads="1"/>
          </p:cNvSpPr>
          <p:nvPr/>
        </p:nvSpPr>
        <p:spPr bwMode="auto">
          <a:xfrm>
            <a:off x="4602163" y="5792788"/>
            <a:ext cx="4554537" cy="1217612"/>
          </a:xfrm>
          <a:prstGeom prst="rect">
            <a:avLst/>
          </a:prstGeom>
          <a:gradFill flip="none" rotWithShape="1">
            <a:gsLst>
              <a:gs pos="0">
                <a:srgbClr val="2E77AA">
                  <a:tint val="66000"/>
                  <a:satMod val="160000"/>
                </a:srgbClr>
              </a:gs>
              <a:gs pos="50000">
                <a:srgbClr val="2E77AA">
                  <a:tint val="44500"/>
                  <a:satMod val="160000"/>
                </a:srgbClr>
              </a:gs>
              <a:gs pos="100000">
                <a:srgbClr val="2E77AA">
                  <a:tint val="23500"/>
                  <a:satMod val="160000"/>
                </a:srgbClr>
              </a:gs>
            </a:gsLst>
            <a:lin ang="16200000" scaled="1"/>
            <a:tileRect/>
          </a:gradFill>
          <a:ln>
            <a:noFill/>
          </a:ln>
          <a:extLst/>
        </p:spPr>
        <p:txBody>
          <a:bodyPr wrap="none" anchor="ctr"/>
          <a:lstStyle/>
          <a:p>
            <a:pPr defTabSz="914400" fontAlgn="auto">
              <a:spcBef>
                <a:spcPts val="0"/>
              </a:spcBef>
              <a:spcAft>
                <a:spcPts val="0"/>
              </a:spcAft>
            </a:pPr>
            <a:endParaRPr lang="en-AU">
              <a:solidFill>
                <a:prstClr val="black"/>
              </a:solidFill>
              <a:latin typeface="Arial" charset="0"/>
              <a:ea typeface="+mn-ea"/>
            </a:endParaRPr>
          </a:p>
        </p:txBody>
      </p:sp>
      <p:sp>
        <p:nvSpPr>
          <p:cNvPr id="10" name="Rectangle 70"/>
          <p:cNvSpPr>
            <a:spLocks noChangeArrowheads="1"/>
          </p:cNvSpPr>
          <p:nvPr/>
        </p:nvSpPr>
        <p:spPr bwMode="auto">
          <a:xfrm>
            <a:off x="0" y="5791200"/>
            <a:ext cx="4597400" cy="1219200"/>
          </a:xfrm>
          <a:prstGeom prst="rect">
            <a:avLst/>
          </a:prstGeom>
          <a:gradFill flip="none" rotWithShape="1">
            <a:gsLst>
              <a:gs pos="0">
                <a:srgbClr val="2E77AA">
                  <a:tint val="66000"/>
                  <a:satMod val="160000"/>
                </a:srgbClr>
              </a:gs>
              <a:gs pos="50000">
                <a:srgbClr val="2E77AA">
                  <a:tint val="44500"/>
                  <a:satMod val="160000"/>
                </a:srgbClr>
              </a:gs>
              <a:gs pos="100000">
                <a:srgbClr val="2E77AA">
                  <a:tint val="23500"/>
                  <a:satMod val="160000"/>
                </a:srgbClr>
              </a:gs>
            </a:gsLst>
            <a:lin ang="16200000" scaled="1"/>
            <a:tileRect/>
          </a:gradFill>
          <a:ln>
            <a:noFill/>
          </a:ln>
          <a:extLst/>
        </p:spPr>
        <p:txBody>
          <a:bodyPr wrap="none" anchor="ctr"/>
          <a:lstStyle/>
          <a:p>
            <a:pPr defTabSz="914400" fontAlgn="auto">
              <a:spcBef>
                <a:spcPts val="0"/>
              </a:spcBef>
              <a:spcAft>
                <a:spcPts val="0"/>
              </a:spcAft>
            </a:pPr>
            <a:endParaRPr lang="en-AU">
              <a:solidFill>
                <a:prstClr val="black"/>
              </a:solidFill>
              <a:latin typeface="Arial" charset="0"/>
              <a:ea typeface="+mn-ea"/>
            </a:endParaRPr>
          </a:p>
        </p:txBody>
      </p:sp>
      <p:sp>
        <p:nvSpPr>
          <p:cNvPr id="11" name="Rounded Rectangle 10"/>
          <p:cNvSpPr>
            <a:spLocks noChangeArrowheads="1"/>
          </p:cNvSpPr>
          <p:nvPr/>
        </p:nvSpPr>
        <p:spPr bwMode="auto">
          <a:xfrm>
            <a:off x="7158831" y="2514600"/>
            <a:ext cx="1756569" cy="1001713"/>
          </a:xfrm>
          <a:prstGeom prst="roundRect">
            <a:avLst>
              <a:gd name="adj" fmla="val 16667"/>
            </a:avLst>
          </a:prstGeom>
          <a:gradFill flip="none" rotWithShape="1">
            <a:gsLst>
              <a:gs pos="0">
                <a:srgbClr val="AEB921">
                  <a:tint val="66000"/>
                  <a:satMod val="160000"/>
                </a:srgbClr>
              </a:gs>
              <a:gs pos="50000">
                <a:srgbClr val="AEB921">
                  <a:tint val="44500"/>
                  <a:satMod val="160000"/>
                </a:srgbClr>
              </a:gs>
              <a:gs pos="100000">
                <a:srgbClr val="AEB921">
                  <a:tint val="23500"/>
                  <a:satMod val="160000"/>
                </a:srgbClr>
              </a:gs>
            </a:gsLst>
            <a:lin ang="16200000" scaled="1"/>
            <a:tileRect/>
          </a:gradFill>
          <a:ln w="9525">
            <a:noFill/>
            <a:round/>
            <a:headEnd/>
            <a:tailEnd/>
          </a:ln>
          <a:effectLst>
            <a:outerShdw blurRad="63500" dist="23000" dir="5400000" rotWithShape="0">
              <a:srgbClr val="000000">
                <a:alpha val="34999"/>
              </a:srgbClr>
            </a:outerShdw>
          </a:effectLst>
        </p:spPr>
        <p:txBody>
          <a:bodyPr anchor="ctr"/>
          <a:lstStyle/>
          <a:p>
            <a:pPr algn="ctr" defTabSz="914400" fontAlgn="auto">
              <a:spcBef>
                <a:spcPts val="0"/>
              </a:spcBef>
              <a:spcAft>
                <a:spcPts val="0"/>
              </a:spcAft>
            </a:pPr>
            <a:r>
              <a:rPr lang="en-GB" sz="1100" b="1" dirty="0">
                <a:solidFill>
                  <a:prstClr val="black"/>
                </a:solidFill>
                <a:latin typeface="Gill Sans MT"/>
                <a:ea typeface="+mn-ea"/>
              </a:rPr>
              <a:t>Improved </a:t>
            </a:r>
            <a:r>
              <a:rPr lang="en-GB" sz="1100" b="1" dirty="0">
                <a:solidFill>
                  <a:srgbClr val="C00000"/>
                </a:solidFill>
                <a:latin typeface="Gill Sans MT"/>
                <a:ea typeface="+mn-ea"/>
              </a:rPr>
              <a:t>linkages between facility and community</a:t>
            </a:r>
            <a:r>
              <a:rPr lang="en-GB" sz="1100" b="1" dirty="0">
                <a:solidFill>
                  <a:prstClr val="black"/>
                </a:solidFill>
                <a:latin typeface="Gill Sans MT"/>
                <a:ea typeface="+mn-ea"/>
              </a:rPr>
              <a:t> services for quality improvement</a:t>
            </a:r>
            <a:endParaRPr lang="en-US" sz="1400" b="1" dirty="0">
              <a:solidFill>
                <a:srgbClr val="000000"/>
              </a:solidFill>
              <a:latin typeface="Gill Sans MT"/>
              <a:ea typeface="+mn-ea"/>
            </a:endParaRPr>
          </a:p>
        </p:txBody>
      </p:sp>
      <p:sp>
        <p:nvSpPr>
          <p:cNvPr id="12" name="Rounded Rectangle 23"/>
          <p:cNvSpPr>
            <a:spLocks noChangeArrowheads="1"/>
          </p:cNvSpPr>
          <p:nvPr/>
        </p:nvSpPr>
        <p:spPr bwMode="auto">
          <a:xfrm>
            <a:off x="990600" y="5791200"/>
            <a:ext cx="990600" cy="990600"/>
          </a:xfrm>
          <a:prstGeom prst="roundRect">
            <a:avLst>
              <a:gd name="adj" fmla="val 16667"/>
            </a:avLst>
          </a:prstGeom>
          <a:solidFill>
            <a:srgbClr val="95897D"/>
          </a:solidFill>
          <a:ln w="9525">
            <a:noFill/>
            <a:round/>
            <a:headEnd/>
            <a:tailEnd/>
          </a:ln>
          <a:effectLst>
            <a:outerShdw blurRad="63500" dist="20000" dir="5400000" rotWithShape="0">
              <a:srgbClr val="000000">
                <a:alpha val="37999"/>
              </a:srgbClr>
            </a:outerShdw>
          </a:effectLst>
        </p:spPr>
        <p:txBody>
          <a:bodyPr anchor="ctr"/>
          <a:lstStyle/>
          <a:p>
            <a:pPr algn="ctr" defTabSz="914400" fontAlgn="auto">
              <a:spcBef>
                <a:spcPts val="0"/>
              </a:spcBef>
              <a:spcAft>
                <a:spcPts val="0"/>
              </a:spcAft>
            </a:pPr>
            <a:r>
              <a:rPr lang="en-US" sz="1100" dirty="0">
                <a:solidFill>
                  <a:prstClr val="black"/>
                </a:solidFill>
                <a:latin typeface="Gill Sans MT"/>
                <a:ea typeface="+mn-ea"/>
              </a:rPr>
              <a:t>Develop Operating Plan</a:t>
            </a:r>
          </a:p>
        </p:txBody>
      </p:sp>
      <p:sp>
        <p:nvSpPr>
          <p:cNvPr id="13" name="Rounded Rectangle 31"/>
          <p:cNvSpPr>
            <a:spLocks noChangeArrowheads="1"/>
          </p:cNvSpPr>
          <p:nvPr/>
        </p:nvSpPr>
        <p:spPr bwMode="auto">
          <a:xfrm>
            <a:off x="2057400" y="5791200"/>
            <a:ext cx="1155700" cy="990600"/>
          </a:xfrm>
          <a:prstGeom prst="roundRect">
            <a:avLst>
              <a:gd name="adj" fmla="val 16667"/>
            </a:avLst>
          </a:prstGeom>
          <a:solidFill>
            <a:srgbClr val="95897D"/>
          </a:solidFill>
          <a:ln w="9525">
            <a:noFill/>
            <a:round/>
            <a:headEnd/>
            <a:tailEnd/>
          </a:ln>
          <a:effectLst>
            <a:outerShdw blurRad="63500" dist="20000" dir="5400000" rotWithShape="0">
              <a:srgbClr val="000000">
                <a:alpha val="37999"/>
              </a:srgbClr>
            </a:outerShdw>
          </a:effectLst>
        </p:spPr>
        <p:txBody>
          <a:bodyPr anchor="ctr"/>
          <a:lstStyle/>
          <a:p>
            <a:pPr algn="ctr" defTabSz="914400" fontAlgn="auto">
              <a:spcBef>
                <a:spcPts val="0"/>
              </a:spcBef>
              <a:spcAft>
                <a:spcPts val="0"/>
              </a:spcAft>
            </a:pPr>
            <a:r>
              <a:rPr lang="en-US" sz="1100" dirty="0">
                <a:solidFill>
                  <a:prstClr val="black"/>
                </a:solidFill>
                <a:latin typeface="Gill Sans MT"/>
                <a:ea typeface="+mn-ea"/>
              </a:rPr>
              <a:t>Refine </a:t>
            </a:r>
            <a:r>
              <a:rPr lang="en-GB" sz="1100" dirty="0">
                <a:solidFill>
                  <a:prstClr val="black"/>
                </a:solidFill>
                <a:latin typeface="Gill Sans MT"/>
                <a:ea typeface="+mn-ea"/>
              </a:rPr>
              <a:t>business needs &amp; requirements</a:t>
            </a:r>
            <a:endParaRPr lang="en-US" dirty="0">
              <a:solidFill>
                <a:prstClr val="black"/>
              </a:solidFill>
              <a:latin typeface="Gill Sans MT"/>
              <a:ea typeface="+mn-ea"/>
            </a:endParaRPr>
          </a:p>
        </p:txBody>
      </p:sp>
      <p:sp>
        <p:nvSpPr>
          <p:cNvPr id="14" name="Rounded Rectangle 32"/>
          <p:cNvSpPr>
            <a:spLocks noChangeArrowheads="1"/>
          </p:cNvSpPr>
          <p:nvPr/>
        </p:nvSpPr>
        <p:spPr bwMode="auto">
          <a:xfrm>
            <a:off x="838200" y="3657600"/>
            <a:ext cx="1285875" cy="990600"/>
          </a:xfrm>
          <a:prstGeom prst="roundRect">
            <a:avLst>
              <a:gd name="adj" fmla="val 16667"/>
            </a:avLst>
          </a:prstGeom>
          <a:solidFill>
            <a:srgbClr val="AEB921"/>
          </a:solidFill>
          <a:ln w="9525">
            <a:noFill/>
            <a:round/>
            <a:headEnd/>
            <a:tailEnd/>
          </a:ln>
          <a:effectLst>
            <a:outerShdw blurRad="63500" dist="20000" dir="5400000" rotWithShape="0">
              <a:srgbClr val="000000">
                <a:alpha val="37999"/>
              </a:srgbClr>
            </a:outerShdw>
          </a:effectLst>
        </p:spPr>
        <p:txBody>
          <a:bodyPr anchor="ctr"/>
          <a:lstStyle/>
          <a:p>
            <a:pPr algn="ctr" defTabSz="914400" fontAlgn="auto">
              <a:spcBef>
                <a:spcPts val="0"/>
              </a:spcBef>
              <a:spcAft>
                <a:spcPts val="0"/>
              </a:spcAft>
            </a:pPr>
            <a:r>
              <a:rPr lang="en-US" sz="1100" dirty="0">
                <a:solidFill>
                  <a:prstClr val="black"/>
                </a:solidFill>
                <a:latin typeface="Gill Sans MT"/>
                <a:ea typeface="+mn-ea"/>
              </a:rPr>
              <a:t>CHW/V adherence to behavior change communications protocols</a:t>
            </a:r>
          </a:p>
        </p:txBody>
      </p:sp>
      <p:sp>
        <p:nvSpPr>
          <p:cNvPr id="15" name="Rounded Rectangle 35"/>
          <p:cNvSpPr>
            <a:spLocks noChangeArrowheads="1"/>
          </p:cNvSpPr>
          <p:nvPr/>
        </p:nvSpPr>
        <p:spPr bwMode="auto">
          <a:xfrm>
            <a:off x="2209800" y="3670038"/>
            <a:ext cx="1160780" cy="990600"/>
          </a:xfrm>
          <a:prstGeom prst="roundRect">
            <a:avLst>
              <a:gd name="adj" fmla="val 16667"/>
            </a:avLst>
          </a:prstGeom>
          <a:solidFill>
            <a:srgbClr val="AEB921"/>
          </a:solidFill>
          <a:ln w="9525">
            <a:noFill/>
            <a:round/>
            <a:headEnd/>
            <a:tailEnd/>
          </a:ln>
          <a:effectLst>
            <a:outerShdw blurRad="63500" dist="20000" dir="5400000" rotWithShape="0">
              <a:srgbClr val="000000">
                <a:alpha val="37999"/>
              </a:srgbClr>
            </a:outerShdw>
          </a:effectLst>
        </p:spPr>
        <p:txBody>
          <a:bodyPr anchor="ctr"/>
          <a:lstStyle/>
          <a:p>
            <a:pPr algn="ctr" defTabSz="914400" fontAlgn="auto">
              <a:spcBef>
                <a:spcPts val="0"/>
              </a:spcBef>
              <a:spcAft>
                <a:spcPts val="0"/>
              </a:spcAft>
            </a:pPr>
            <a:r>
              <a:rPr lang="en-US" sz="1100" dirty="0">
                <a:solidFill>
                  <a:prstClr val="black"/>
                </a:solidFill>
                <a:latin typeface="Gill Sans MT"/>
                <a:ea typeface="+mn-ea"/>
              </a:rPr>
              <a:t>CHW/V adherence to case management protocols*</a:t>
            </a:r>
          </a:p>
        </p:txBody>
      </p:sp>
      <p:sp>
        <p:nvSpPr>
          <p:cNvPr id="16" name="TextBox 40"/>
          <p:cNvSpPr txBox="1">
            <a:spLocks noChangeArrowheads="1"/>
          </p:cNvSpPr>
          <p:nvPr/>
        </p:nvSpPr>
        <p:spPr bwMode="auto">
          <a:xfrm>
            <a:off x="0" y="6505575"/>
            <a:ext cx="100012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ill Sans MT" pitchFamily="34" charset="0"/>
                <a:cs typeface="Arial" charset="0"/>
              </a:defRPr>
            </a:lvl1pPr>
            <a:lvl2pPr marL="742950" indent="-285750" eaLnBrk="0" hangingPunct="0">
              <a:defRPr>
                <a:solidFill>
                  <a:schemeClr val="tx1"/>
                </a:solidFill>
                <a:latin typeface="Gill Sans MT" pitchFamily="34" charset="0"/>
                <a:cs typeface="Arial" charset="0"/>
              </a:defRPr>
            </a:lvl2pPr>
            <a:lvl3pPr marL="1143000" indent="-228600" eaLnBrk="0" hangingPunct="0">
              <a:defRPr>
                <a:solidFill>
                  <a:schemeClr val="tx1"/>
                </a:solidFill>
                <a:latin typeface="Gill Sans MT" pitchFamily="34" charset="0"/>
                <a:cs typeface="Arial" charset="0"/>
              </a:defRPr>
            </a:lvl3pPr>
            <a:lvl4pPr marL="1600200" indent="-228600" eaLnBrk="0" hangingPunct="0">
              <a:defRPr>
                <a:solidFill>
                  <a:schemeClr val="tx1"/>
                </a:solidFill>
                <a:latin typeface="Gill Sans MT" pitchFamily="34" charset="0"/>
                <a:cs typeface="Arial" charset="0"/>
              </a:defRPr>
            </a:lvl4pPr>
            <a:lvl5pPr marL="2057400" indent="-228600" eaLnBrk="0" hangingPunct="0">
              <a:defRPr>
                <a:solidFill>
                  <a:schemeClr val="tx1"/>
                </a:solidFill>
                <a:latin typeface="Gill Sans MT" pitchFamily="34" charset="0"/>
                <a:cs typeface="Arial" charset="0"/>
              </a:defRPr>
            </a:lvl5pPr>
            <a:lvl6pPr marL="2514600" indent="-228600" algn="ctr" eaLnBrk="0" fontAlgn="base" hangingPunct="0">
              <a:spcBef>
                <a:spcPct val="0"/>
              </a:spcBef>
              <a:spcAft>
                <a:spcPct val="0"/>
              </a:spcAft>
              <a:defRPr>
                <a:solidFill>
                  <a:schemeClr val="tx1"/>
                </a:solidFill>
                <a:latin typeface="Gill Sans MT" pitchFamily="34" charset="0"/>
                <a:cs typeface="Arial" charset="0"/>
              </a:defRPr>
            </a:lvl6pPr>
            <a:lvl7pPr marL="2971800" indent="-228600" algn="ctr" eaLnBrk="0" fontAlgn="base" hangingPunct="0">
              <a:spcBef>
                <a:spcPct val="0"/>
              </a:spcBef>
              <a:spcAft>
                <a:spcPct val="0"/>
              </a:spcAft>
              <a:defRPr>
                <a:solidFill>
                  <a:schemeClr val="tx1"/>
                </a:solidFill>
                <a:latin typeface="Gill Sans MT" pitchFamily="34" charset="0"/>
                <a:cs typeface="Arial" charset="0"/>
              </a:defRPr>
            </a:lvl7pPr>
            <a:lvl8pPr marL="3429000" indent="-228600" algn="ctr" eaLnBrk="0" fontAlgn="base" hangingPunct="0">
              <a:spcBef>
                <a:spcPct val="0"/>
              </a:spcBef>
              <a:spcAft>
                <a:spcPct val="0"/>
              </a:spcAft>
              <a:defRPr>
                <a:solidFill>
                  <a:schemeClr val="tx1"/>
                </a:solidFill>
                <a:latin typeface="Gill Sans MT" pitchFamily="34" charset="0"/>
                <a:cs typeface="Arial" charset="0"/>
              </a:defRPr>
            </a:lvl8pPr>
            <a:lvl9pPr marL="3886200" indent="-228600" algn="ctr" eaLnBrk="0" fontAlgn="base" hangingPunct="0">
              <a:spcBef>
                <a:spcPct val="0"/>
              </a:spcBef>
              <a:spcAft>
                <a:spcPct val="0"/>
              </a:spcAft>
              <a:defRPr>
                <a:solidFill>
                  <a:schemeClr val="tx1"/>
                </a:solidFill>
                <a:latin typeface="Gill Sans MT" pitchFamily="34" charset="0"/>
                <a:cs typeface="Arial" charset="0"/>
              </a:defRPr>
            </a:lvl9pPr>
          </a:lstStyle>
          <a:p>
            <a:pPr defTabSz="914400" eaLnBrk="1" fontAlgn="auto" hangingPunct="1">
              <a:spcBef>
                <a:spcPts val="0"/>
              </a:spcBef>
              <a:spcAft>
                <a:spcPts val="0"/>
              </a:spcAft>
            </a:pPr>
            <a:r>
              <a:rPr lang="en-US" sz="1100" b="1" i="1" dirty="0">
                <a:solidFill>
                  <a:srgbClr val="000000"/>
                </a:solidFill>
                <a:ea typeface="+mn-ea"/>
              </a:rPr>
              <a:t>Foundational activities </a:t>
            </a:r>
          </a:p>
        </p:txBody>
      </p:sp>
      <p:cxnSp>
        <p:nvCxnSpPr>
          <p:cNvPr id="17" name="Straight Connector 42"/>
          <p:cNvCxnSpPr>
            <a:cxnSpLocks noChangeShapeType="1"/>
          </p:cNvCxnSpPr>
          <p:nvPr/>
        </p:nvCxnSpPr>
        <p:spPr bwMode="auto">
          <a:xfrm>
            <a:off x="0" y="4721225"/>
            <a:ext cx="9144000" cy="1587"/>
          </a:xfrm>
          <a:prstGeom prst="line">
            <a:avLst/>
          </a:prstGeom>
          <a:noFill/>
          <a:ln w="12700" cap="rnd">
            <a:solidFill>
              <a:schemeClr val="tx1"/>
            </a:solidFill>
            <a:prstDash val="sysDot"/>
            <a:round/>
            <a:headEnd/>
            <a:tailEnd/>
          </a:ln>
          <a:extLst>
            <a:ext uri="{909E8E84-426E-40DD-AFC4-6F175D3DCCD1}">
              <a14:hiddenFill xmlns:a14="http://schemas.microsoft.com/office/drawing/2010/main">
                <a:noFill/>
              </a14:hiddenFill>
            </a:ext>
          </a:extLst>
        </p:spPr>
      </p:cxnSp>
      <p:sp>
        <p:nvSpPr>
          <p:cNvPr id="18" name="TextBox 43"/>
          <p:cNvSpPr txBox="1">
            <a:spLocks noChangeArrowheads="1"/>
          </p:cNvSpPr>
          <p:nvPr/>
        </p:nvSpPr>
        <p:spPr bwMode="auto">
          <a:xfrm>
            <a:off x="0" y="4294188"/>
            <a:ext cx="1012826"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Gill Sans MT" pitchFamily="34" charset="0"/>
                <a:cs typeface="Arial" charset="0"/>
              </a:defRPr>
            </a:lvl1pPr>
            <a:lvl2pPr marL="742950" indent="-285750" eaLnBrk="0" hangingPunct="0">
              <a:defRPr>
                <a:solidFill>
                  <a:schemeClr val="tx1"/>
                </a:solidFill>
                <a:latin typeface="Gill Sans MT" pitchFamily="34" charset="0"/>
                <a:cs typeface="Arial" charset="0"/>
              </a:defRPr>
            </a:lvl2pPr>
            <a:lvl3pPr marL="1143000" indent="-228600" eaLnBrk="0" hangingPunct="0">
              <a:defRPr>
                <a:solidFill>
                  <a:schemeClr val="tx1"/>
                </a:solidFill>
                <a:latin typeface="Gill Sans MT" pitchFamily="34" charset="0"/>
                <a:cs typeface="Arial" charset="0"/>
              </a:defRPr>
            </a:lvl3pPr>
            <a:lvl4pPr marL="1600200" indent="-228600" eaLnBrk="0" hangingPunct="0">
              <a:defRPr>
                <a:solidFill>
                  <a:schemeClr val="tx1"/>
                </a:solidFill>
                <a:latin typeface="Gill Sans MT" pitchFamily="34" charset="0"/>
                <a:cs typeface="Arial" charset="0"/>
              </a:defRPr>
            </a:lvl4pPr>
            <a:lvl5pPr marL="2057400" indent="-228600" eaLnBrk="0" hangingPunct="0">
              <a:defRPr>
                <a:solidFill>
                  <a:schemeClr val="tx1"/>
                </a:solidFill>
                <a:latin typeface="Gill Sans MT" pitchFamily="34" charset="0"/>
                <a:cs typeface="Arial" charset="0"/>
              </a:defRPr>
            </a:lvl5pPr>
            <a:lvl6pPr marL="2514600" indent="-228600" algn="ctr" eaLnBrk="0" fontAlgn="base" hangingPunct="0">
              <a:spcBef>
                <a:spcPct val="0"/>
              </a:spcBef>
              <a:spcAft>
                <a:spcPct val="0"/>
              </a:spcAft>
              <a:defRPr>
                <a:solidFill>
                  <a:schemeClr val="tx1"/>
                </a:solidFill>
                <a:latin typeface="Gill Sans MT" pitchFamily="34" charset="0"/>
                <a:cs typeface="Arial" charset="0"/>
              </a:defRPr>
            </a:lvl6pPr>
            <a:lvl7pPr marL="2971800" indent="-228600" algn="ctr" eaLnBrk="0" fontAlgn="base" hangingPunct="0">
              <a:spcBef>
                <a:spcPct val="0"/>
              </a:spcBef>
              <a:spcAft>
                <a:spcPct val="0"/>
              </a:spcAft>
              <a:defRPr>
                <a:solidFill>
                  <a:schemeClr val="tx1"/>
                </a:solidFill>
                <a:latin typeface="Gill Sans MT" pitchFamily="34" charset="0"/>
                <a:cs typeface="Arial" charset="0"/>
              </a:defRPr>
            </a:lvl7pPr>
            <a:lvl8pPr marL="3429000" indent="-228600" algn="ctr" eaLnBrk="0" fontAlgn="base" hangingPunct="0">
              <a:spcBef>
                <a:spcPct val="0"/>
              </a:spcBef>
              <a:spcAft>
                <a:spcPct val="0"/>
              </a:spcAft>
              <a:defRPr>
                <a:solidFill>
                  <a:schemeClr val="tx1"/>
                </a:solidFill>
                <a:latin typeface="Gill Sans MT" pitchFamily="34" charset="0"/>
                <a:cs typeface="Arial" charset="0"/>
              </a:defRPr>
            </a:lvl8pPr>
            <a:lvl9pPr marL="3886200" indent="-228600" algn="ctr" eaLnBrk="0" fontAlgn="base" hangingPunct="0">
              <a:spcBef>
                <a:spcPct val="0"/>
              </a:spcBef>
              <a:spcAft>
                <a:spcPct val="0"/>
              </a:spcAft>
              <a:defRPr>
                <a:solidFill>
                  <a:schemeClr val="tx1"/>
                </a:solidFill>
                <a:latin typeface="Gill Sans MT" pitchFamily="34" charset="0"/>
                <a:cs typeface="Arial" charset="0"/>
              </a:defRPr>
            </a:lvl9pPr>
          </a:lstStyle>
          <a:p>
            <a:pPr defTabSz="914400" eaLnBrk="1" fontAlgn="auto" hangingPunct="1">
              <a:spcBef>
                <a:spcPts val="0"/>
              </a:spcBef>
              <a:spcAft>
                <a:spcPts val="0"/>
              </a:spcAft>
            </a:pPr>
            <a:r>
              <a:rPr lang="en-US" sz="1100" b="1" i="1" dirty="0" smtClean="0">
                <a:solidFill>
                  <a:prstClr val="black"/>
                </a:solidFill>
                <a:ea typeface="+mn-ea"/>
              </a:rPr>
              <a:t>Outputs &amp; immediate outcomes</a:t>
            </a:r>
            <a:endParaRPr lang="en-US" sz="1100" b="1" i="1" dirty="0">
              <a:solidFill>
                <a:prstClr val="black"/>
              </a:solidFill>
              <a:ea typeface="+mn-ea"/>
            </a:endParaRPr>
          </a:p>
        </p:txBody>
      </p:sp>
      <p:sp>
        <p:nvSpPr>
          <p:cNvPr id="19" name="TextBox 44"/>
          <p:cNvSpPr txBox="1">
            <a:spLocks noChangeArrowheads="1"/>
          </p:cNvSpPr>
          <p:nvPr/>
        </p:nvSpPr>
        <p:spPr bwMode="auto">
          <a:xfrm>
            <a:off x="-38100" y="2971800"/>
            <a:ext cx="1447800" cy="600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ill Sans MT" pitchFamily="34" charset="0"/>
                <a:cs typeface="Arial" charset="0"/>
              </a:defRPr>
            </a:lvl1pPr>
            <a:lvl2pPr marL="742950" indent="-285750" eaLnBrk="0" hangingPunct="0">
              <a:defRPr>
                <a:solidFill>
                  <a:schemeClr val="tx1"/>
                </a:solidFill>
                <a:latin typeface="Gill Sans MT" pitchFamily="34" charset="0"/>
                <a:cs typeface="Arial" charset="0"/>
              </a:defRPr>
            </a:lvl2pPr>
            <a:lvl3pPr marL="1143000" indent="-228600" eaLnBrk="0" hangingPunct="0">
              <a:defRPr>
                <a:solidFill>
                  <a:schemeClr val="tx1"/>
                </a:solidFill>
                <a:latin typeface="Gill Sans MT" pitchFamily="34" charset="0"/>
                <a:cs typeface="Arial" charset="0"/>
              </a:defRPr>
            </a:lvl3pPr>
            <a:lvl4pPr marL="1600200" indent="-228600" eaLnBrk="0" hangingPunct="0">
              <a:defRPr>
                <a:solidFill>
                  <a:schemeClr val="tx1"/>
                </a:solidFill>
                <a:latin typeface="Gill Sans MT" pitchFamily="34" charset="0"/>
                <a:cs typeface="Arial" charset="0"/>
              </a:defRPr>
            </a:lvl4pPr>
            <a:lvl5pPr marL="2057400" indent="-228600" eaLnBrk="0" hangingPunct="0">
              <a:defRPr>
                <a:solidFill>
                  <a:schemeClr val="tx1"/>
                </a:solidFill>
                <a:latin typeface="Gill Sans MT" pitchFamily="34" charset="0"/>
                <a:cs typeface="Arial" charset="0"/>
              </a:defRPr>
            </a:lvl5pPr>
            <a:lvl6pPr marL="2514600" indent="-228600" algn="ctr" eaLnBrk="0" fontAlgn="base" hangingPunct="0">
              <a:spcBef>
                <a:spcPct val="0"/>
              </a:spcBef>
              <a:spcAft>
                <a:spcPct val="0"/>
              </a:spcAft>
              <a:defRPr>
                <a:solidFill>
                  <a:schemeClr val="tx1"/>
                </a:solidFill>
                <a:latin typeface="Gill Sans MT" pitchFamily="34" charset="0"/>
                <a:cs typeface="Arial" charset="0"/>
              </a:defRPr>
            </a:lvl6pPr>
            <a:lvl7pPr marL="2971800" indent="-228600" algn="ctr" eaLnBrk="0" fontAlgn="base" hangingPunct="0">
              <a:spcBef>
                <a:spcPct val="0"/>
              </a:spcBef>
              <a:spcAft>
                <a:spcPct val="0"/>
              </a:spcAft>
              <a:defRPr>
                <a:solidFill>
                  <a:schemeClr val="tx1"/>
                </a:solidFill>
                <a:latin typeface="Gill Sans MT" pitchFamily="34" charset="0"/>
                <a:cs typeface="Arial" charset="0"/>
              </a:defRPr>
            </a:lvl7pPr>
            <a:lvl8pPr marL="3429000" indent="-228600" algn="ctr" eaLnBrk="0" fontAlgn="base" hangingPunct="0">
              <a:spcBef>
                <a:spcPct val="0"/>
              </a:spcBef>
              <a:spcAft>
                <a:spcPct val="0"/>
              </a:spcAft>
              <a:defRPr>
                <a:solidFill>
                  <a:schemeClr val="tx1"/>
                </a:solidFill>
                <a:latin typeface="Gill Sans MT" pitchFamily="34" charset="0"/>
                <a:cs typeface="Arial" charset="0"/>
              </a:defRPr>
            </a:lvl8pPr>
            <a:lvl9pPr marL="3886200" indent="-228600" algn="ctr" eaLnBrk="0" fontAlgn="base" hangingPunct="0">
              <a:spcBef>
                <a:spcPct val="0"/>
              </a:spcBef>
              <a:spcAft>
                <a:spcPct val="0"/>
              </a:spcAft>
              <a:defRPr>
                <a:solidFill>
                  <a:schemeClr val="tx1"/>
                </a:solidFill>
                <a:latin typeface="Gill Sans MT" pitchFamily="34" charset="0"/>
                <a:cs typeface="Arial" charset="0"/>
              </a:defRPr>
            </a:lvl9pPr>
          </a:lstStyle>
          <a:p>
            <a:pPr defTabSz="914400" eaLnBrk="1" fontAlgn="auto" hangingPunct="1">
              <a:spcBef>
                <a:spcPts val="0"/>
              </a:spcBef>
              <a:spcAft>
                <a:spcPts val="0"/>
              </a:spcAft>
            </a:pPr>
            <a:r>
              <a:rPr lang="en-US" sz="1100" b="1" i="1" dirty="0" smtClean="0">
                <a:solidFill>
                  <a:prstClr val="black"/>
                </a:solidFill>
                <a:ea typeface="+mn-ea"/>
              </a:rPr>
              <a:t>Outcomes </a:t>
            </a:r>
            <a:r>
              <a:rPr lang="en-US" sz="1100" i="1" dirty="0">
                <a:solidFill>
                  <a:prstClr val="black"/>
                </a:solidFill>
                <a:ea typeface="+mn-ea"/>
              </a:rPr>
              <a:t>to which project primarily contribute</a:t>
            </a:r>
          </a:p>
        </p:txBody>
      </p:sp>
      <p:sp>
        <p:nvSpPr>
          <p:cNvPr id="20" name="Rounded Rectangle 46"/>
          <p:cNvSpPr>
            <a:spLocks noChangeArrowheads="1"/>
          </p:cNvSpPr>
          <p:nvPr/>
        </p:nvSpPr>
        <p:spPr bwMode="auto">
          <a:xfrm>
            <a:off x="7988300" y="5791200"/>
            <a:ext cx="1079500" cy="990600"/>
          </a:xfrm>
          <a:prstGeom prst="roundRect">
            <a:avLst>
              <a:gd name="adj" fmla="val 16667"/>
            </a:avLst>
          </a:prstGeom>
          <a:solidFill>
            <a:srgbClr val="95897D"/>
          </a:solidFill>
          <a:ln w="9525">
            <a:noFill/>
            <a:round/>
            <a:headEnd/>
            <a:tailEnd/>
          </a:ln>
          <a:effectLst>
            <a:outerShdw blurRad="63500" dist="20000" dir="5400000" rotWithShape="0">
              <a:srgbClr val="000000">
                <a:alpha val="37999"/>
              </a:srgbClr>
            </a:outerShdw>
          </a:effectLst>
        </p:spPr>
        <p:txBody>
          <a:bodyPr anchor="ctr"/>
          <a:lstStyle/>
          <a:p>
            <a:pPr algn="ctr" defTabSz="914400" fontAlgn="auto">
              <a:spcBef>
                <a:spcPts val="0"/>
              </a:spcBef>
              <a:spcAft>
                <a:spcPts val="0"/>
              </a:spcAft>
            </a:pPr>
            <a:r>
              <a:rPr lang="en-US" sz="1000" dirty="0">
                <a:solidFill>
                  <a:prstClr val="black"/>
                </a:solidFill>
                <a:latin typeface="Gill Sans MT"/>
                <a:ea typeface="+mn-ea"/>
              </a:rPr>
              <a:t>Develop M&amp;E plan and conduct baseline</a:t>
            </a:r>
          </a:p>
        </p:txBody>
      </p:sp>
      <p:sp>
        <p:nvSpPr>
          <p:cNvPr id="21" name="Rounded Rectangle 68"/>
          <p:cNvSpPr>
            <a:spLocks noChangeArrowheads="1"/>
          </p:cNvSpPr>
          <p:nvPr/>
        </p:nvSpPr>
        <p:spPr bwMode="auto">
          <a:xfrm>
            <a:off x="6832600" y="5791200"/>
            <a:ext cx="1092200" cy="990600"/>
          </a:xfrm>
          <a:prstGeom prst="roundRect">
            <a:avLst>
              <a:gd name="adj" fmla="val 16667"/>
            </a:avLst>
          </a:prstGeom>
          <a:solidFill>
            <a:srgbClr val="95897D"/>
          </a:solidFill>
          <a:ln w="9525">
            <a:noFill/>
            <a:round/>
            <a:headEnd/>
            <a:tailEnd/>
          </a:ln>
          <a:effectLst>
            <a:outerShdw blurRad="63500" dist="20000" dir="5400000" rotWithShape="0">
              <a:srgbClr val="000000">
                <a:alpha val="37999"/>
              </a:srgbClr>
            </a:outerShdw>
          </a:effectLst>
        </p:spPr>
        <p:txBody>
          <a:bodyPr anchor="ctr"/>
          <a:lstStyle/>
          <a:p>
            <a:pPr algn="ctr" defTabSz="914400" fontAlgn="auto">
              <a:spcBef>
                <a:spcPts val="0"/>
              </a:spcBef>
              <a:spcAft>
                <a:spcPts val="0"/>
              </a:spcAft>
            </a:pPr>
            <a:r>
              <a:rPr lang="en-US" sz="1100" dirty="0">
                <a:solidFill>
                  <a:prstClr val="black"/>
                </a:solidFill>
                <a:latin typeface="Gill Sans MT"/>
                <a:ea typeface="+mn-ea"/>
              </a:rPr>
              <a:t>Consolidate sustainability plan and relationships w partners</a:t>
            </a:r>
            <a:endParaRPr lang="en-US" sz="1000" dirty="0">
              <a:solidFill>
                <a:prstClr val="black"/>
              </a:solidFill>
              <a:latin typeface="Gill Sans MT"/>
              <a:ea typeface="+mn-ea"/>
            </a:endParaRPr>
          </a:p>
        </p:txBody>
      </p:sp>
      <p:sp>
        <p:nvSpPr>
          <p:cNvPr id="22" name="Rounded Rectangle 35"/>
          <p:cNvSpPr>
            <a:spLocks noChangeArrowheads="1"/>
          </p:cNvSpPr>
          <p:nvPr/>
        </p:nvSpPr>
        <p:spPr bwMode="auto">
          <a:xfrm>
            <a:off x="3289300" y="5791200"/>
            <a:ext cx="1130300" cy="990600"/>
          </a:xfrm>
          <a:prstGeom prst="roundRect">
            <a:avLst>
              <a:gd name="adj" fmla="val 16667"/>
            </a:avLst>
          </a:prstGeom>
          <a:solidFill>
            <a:srgbClr val="95897D"/>
          </a:solidFill>
          <a:ln w="9525">
            <a:noFill/>
            <a:round/>
            <a:headEnd/>
            <a:tailEnd/>
          </a:ln>
          <a:effectLst>
            <a:outerShdw blurRad="63500" dist="20000" dir="5400000" rotWithShape="0">
              <a:srgbClr val="000000">
                <a:alpha val="37999"/>
              </a:srgbClr>
            </a:outerShdw>
          </a:effectLst>
        </p:spPr>
        <p:txBody>
          <a:bodyPr anchor="ctr"/>
          <a:lstStyle/>
          <a:p>
            <a:pPr algn="ctr" defTabSz="914400" fontAlgn="auto">
              <a:spcBef>
                <a:spcPts val="0"/>
              </a:spcBef>
              <a:spcAft>
                <a:spcPts val="0"/>
              </a:spcAft>
            </a:pPr>
            <a:r>
              <a:rPr lang="en-US" sz="1100" dirty="0">
                <a:solidFill>
                  <a:prstClr val="black"/>
                </a:solidFill>
                <a:latin typeface="Gill Sans MT"/>
                <a:ea typeface="+mn-ea"/>
              </a:rPr>
              <a:t>Establish </a:t>
            </a:r>
            <a:r>
              <a:rPr lang="en-US" sz="1100" dirty="0" err="1">
                <a:solidFill>
                  <a:prstClr val="black"/>
                </a:solidFill>
                <a:latin typeface="Gill Sans MT"/>
                <a:ea typeface="+mn-ea"/>
              </a:rPr>
              <a:t>programme</a:t>
            </a:r>
            <a:r>
              <a:rPr lang="en-US" sz="1100" dirty="0">
                <a:solidFill>
                  <a:prstClr val="black"/>
                </a:solidFill>
                <a:latin typeface="Gill Sans MT"/>
                <a:ea typeface="+mn-ea"/>
              </a:rPr>
              <a:t> management</a:t>
            </a:r>
          </a:p>
          <a:p>
            <a:pPr algn="ctr" defTabSz="914400" fontAlgn="auto">
              <a:spcBef>
                <a:spcPts val="0"/>
              </a:spcBef>
              <a:spcAft>
                <a:spcPts val="0"/>
              </a:spcAft>
            </a:pPr>
            <a:r>
              <a:rPr lang="en-US" sz="1100" dirty="0">
                <a:solidFill>
                  <a:prstClr val="black"/>
                </a:solidFill>
                <a:latin typeface="Gill Sans MT"/>
                <a:ea typeface="+mn-ea"/>
              </a:rPr>
              <a:t>team</a:t>
            </a:r>
          </a:p>
        </p:txBody>
      </p:sp>
      <p:sp>
        <p:nvSpPr>
          <p:cNvPr id="23" name="Rounded Rectangle 35"/>
          <p:cNvSpPr>
            <a:spLocks noChangeArrowheads="1"/>
          </p:cNvSpPr>
          <p:nvPr/>
        </p:nvSpPr>
        <p:spPr bwMode="auto">
          <a:xfrm>
            <a:off x="5524500" y="5791200"/>
            <a:ext cx="1257300" cy="990600"/>
          </a:xfrm>
          <a:prstGeom prst="roundRect">
            <a:avLst>
              <a:gd name="adj" fmla="val 16667"/>
            </a:avLst>
          </a:prstGeom>
          <a:solidFill>
            <a:srgbClr val="95897D"/>
          </a:solidFill>
          <a:ln w="9525">
            <a:noFill/>
            <a:round/>
            <a:headEnd/>
            <a:tailEnd/>
          </a:ln>
          <a:effectLst>
            <a:outerShdw blurRad="63500" dist="20000" dir="5400000" rotWithShape="0">
              <a:srgbClr val="000000">
                <a:alpha val="37999"/>
              </a:srgbClr>
            </a:outerShdw>
          </a:effectLst>
        </p:spPr>
        <p:txBody>
          <a:bodyPr anchor="ctr"/>
          <a:lstStyle/>
          <a:p>
            <a:pPr algn="ctr" defTabSz="914400" fontAlgn="auto">
              <a:spcBef>
                <a:spcPts val="0"/>
              </a:spcBef>
              <a:spcAft>
                <a:spcPts val="0"/>
              </a:spcAft>
            </a:pPr>
            <a:r>
              <a:rPr lang="en-AU" sz="1100" dirty="0">
                <a:solidFill>
                  <a:prstClr val="black"/>
                </a:solidFill>
                <a:latin typeface="Gill Sans MT"/>
                <a:ea typeface="+mn-ea"/>
              </a:rPr>
              <a:t>Training, curriculum and partner development</a:t>
            </a:r>
            <a:endParaRPr lang="en-US" sz="1000" dirty="0">
              <a:solidFill>
                <a:prstClr val="black"/>
              </a:solidFill>
              <a:latin typeface="Gill Sans MT"/>
              <a:ea typeface="+mn-ea"/>
            </a:endParaRPr>
          </a:p>
        </p:txBody>
      </p:sp>
      <p:sp>
        <p:nvSpPr>
          <p:cNvPr id="26" name="Rounded Rectangle 24"/>
          <p:cNvSpPr>
            <a:spLocks noChangeArrowheads="1"/>
          </p:cNvSpPr>
          <p:nvPr/>
        </p:nvSpPr>
        <p:spPr bwMode="auto">
          <a:xfrm>
            <a:off x="1219200" y="2514600"/>
            <a:ext cx="1751179" cy="1017588"/>
          </a:xfrm>
          <a:prstGeom prst="roundRect">
            <a:avLst>
              <a:gd name="adj" fmla="val 16667"/>
            </a:avLst>
          </a:prstGeom>
          <a:gradFill flip="none" rotWithShape="1">
            <a:gsLst>
              <a:gs pos="0">
                <a:srgbClr val="AEB921">
                  <a:tint val="66000"/>
                  <a:satMod val="160000"/>
                </a:srgbClr>
              </a:gs>
              <a:gs pos="50000">
                <a:srgbClr val="AEB921">
                  <a:tint val="44500"/>
                  <a:satMod val="160000"/>
                </a:srgbClr>
              </a:gs>
              <a:gs pos="100000">
                <a:srgbClr val="AEB921">
                  <a:tint val="23500"/>
                  <a:satMod val="160000"/>
                </a:srgbClr>
              </a:gs>
            </a:gsLst>
            <a:lin ang="16200000" scaled="1"/>
            <a:tileRect/>
          </a:gradFill>
          <a:ln w="9525">
            <a:noFill/>
            <a:round/>
            <a:headEnd/>
            <a:tailEnd/>
          </a:ln>
          <a:effectLst>
            <a:outerShdw blurRad="63500" dist="23000" dir="5400000" rotWithShape="0">
              <a:srgbClr val="000000">
                <a:alpha val="34999"/>
              </a:srgbClr>
            </a:outerShdw>
          </a:effectLst>
        </p:spPr>
        <p:txBody>
          <a:bodyPr lIns="0" rIns="0" anchor="ctr"/>
          <a:lstStyle/>
          <a:p>
            <a:pPr algn="ctr" defTabSz="914400" fontAlgn="auto">
              <a:spcBef>
                <a:spcPts val="0"/>
              </a:spcBef>
              <a:spcAft>
                <a:spcPts val="0"/>
              </a:spcAft>
            </a:pPr>
            <a:r>
              <a:rPr lang="en-US" sz="1100" b="1" dirty="0">
                <a:solidFill>
                  <a:prstClr val="black"/>
                </a:solidFill>
                <a:latin typeface="Gill Sans MT"/>
                <a:ea typeface="+mn-ea"/>
              </a:rPr>
              <a:t>Improved </a:t>
            </a:r>
            <a:r>
              <a:rPr lang="en-US" sz="1100" b="1" dirty="0">
                <a:solidFill>
                  <a:srgbClr val="C00000"/>
                </a:solidFill>
                <a:latin typeface="Gill Sans MT"/>
                <a:ea typeface="+mn-ea"/>
              </a:rPr>
              <a:t>preventive health behavior </a:t>
            </a:r>
            <a:r>
              <a:rPr lang="en-US" sz="1100" b="1" dirty="0">
                <a:solidFill>
                  <a:prstClr val="black"/>
                </a:solidFill>
                <a:latin typeface="Gill Sans MT"/>
                <a:ea typeface="+mn-ea"/>
              </a:rPr>
              <a:t>among pregnant women and caregivers at the household level</a:t>
            </a:r>
            <a:endParaRPr lang="en-US" sz="1100" b="1" dirty="0">
              <a:solidFill>
                <a:srgbClr val="000000"/>
              </a:solidFill>
              <a:latin typeface="Gill Sans MT"/>
              <a:ea typeface="+mn-ea"/>
            </a:endParaRPr>
          </a:p>
        </p:txBody>
      </p:sp>
      <p:sp>
        <p:nvSpPr>
          <p:cNvPr id="27" name="Rounded Rectangle 309"/>
          <p:cNvSpPr>
            <a:spLocks noChangeArrowheads="1"/>
          </p:cNvSpPr>
          <p:nvPr/>
        </p:nvSpPr>
        <p:spPr bwMode="auto">
          <a:xfrm>
            <a:off x="7848600" y="3679870"/>
            <a:ext cx="1219200" cy="990600"/>
          </a:xfrm>
          <a:prstGeom prst="roundRect">
            <a:avLst>
              <a:gd name="adj" fmla="val 16667"/>
            </a:avLst>
          </a:prstGeom>
          <a:solidFill>
            <a:srgbClr val="AEB921"/>
          </a:solidFill>
          <a:ln w="9525">
            <a:noFill/>
            <a:round/>
            <a:headEnd/>
            <a:tailEnd/>
          </a:ln>
          <a:effectLst>
            <a:outerShdw blurRad="63500" dist="20000" dir="5400000" rotWithShape="0">
              <a:srgbClr val="000000">
                <a:alpha val="37999"/>
              </a:srgbClr>
            </a:outerShdw>
          </a:effectLst>
        </p:spPr>
        <p:txBody>
          <a:bodyPr anchor="ctr"/>
          <a:lstStyle/>
          <a:p>
            <a:pPr algn="ctr" defTabSz="914400" fontAlgn="auto">
              <a:spcBef>
                <a:spcPts val="0"/>
              </a:spcBef>
              <a:spcAft>
                <a:spcPts val="0"/>
              </a:spcAft>
            </a:pPr>
            <a:r>
              <a:rPr lang="en-US" sz="1100" dirty="0">
                <a:solidFill>
                  <a:srgbClr val="000000"/>
                </a:solidFill>
                <a:latin typeface="Gill Sans MT"/>
                <a:ea typeface="+mn-ea"/>
              </a:rPr>
              <a:t>Access to health information and complementary social services</a:t>
            </a:r>
            <a:endParaRPr lang="en-US" sz="1100" dirty="0">
              <a:solidFill>
                <a:prstClr val="black"/>
              </a:solidFill>
              <a:latin typeface="Gill Sans MT"/>
              <a:ea typeface="+mn-ea"/>
            </a:endParaRPr>
          </a:p>
        </p:txBody>
      </p:sp>
      <p:sp>
        <p:nvSpPr>
          <p:cNvPr id="28" name="Rounded Rectangle 33"/>
          <p:cNvSpPr>
            <a:spLocks noChangeArrowheads="1"/>
          </p:cNvSpPr>
          <p:nvPr/>
        </p:nvSpPr>
        <p:spPr bwMode="auto">
          <a:xfrm>
            <a:off x="6832600" y="4789488"/>
            <a:ext cx="1092200" cy="923924"/>
          </a:xfrm>
          <a:prstGeom prst="roundRect">
            <a:avLst>
              <a:gd name="adj" fmla="val 16667"/>
            </a:avLst>
          </a:prstGeom>
          <a:gradFill flip="none" rotWithShape="1">
            <a:gsLst>
              <a:gs pos="0">
                <a:srgbClr val="95897D">
                  <a:tint val="66000"/>
                  <a:satMod val="160000"/>
                </a:srgbClr>
              </a:gs>
              <a:gs pos="50000">
                <a:srgbClr val="95897D">
                  <a:tint val="44500"/>
                  <a:satMod val="160000"/>
                </a:srgbClr>
              </a:gs>
              <a:gs pos="100000">
                <a:srgbClr val="95897D">
                  <a:tint val="23500"/>
                  <a:satMod val="160000"/>
                </a:srgbClr>
              </a:gs>
            </a:gsLst>
            <a:lin ang="16200000" scaled="1"/>
            <a:tileRect/>
          </a:gradFill>
          <a:ln>
            <a:noFill/>
          </a:ln>
          <a:effectLst>
            <a:outerShdw dist="20000" dir="5400000" rotWithShape="0">
              <a:srgbClr val="000000">
                <a:alpha val="37999"/>
              </a:srgbClr>
            </a:outerShdw>
          </a:effectLst>
          <a:extLst/>
        </p:spPr>
        <p:txBody>
          <a:bodyPr anchor="ctr"/>
          <a:lstStyle/>
          <a:p>
            <a:pPr algn="ctr" defTabSz="914400" fontAlgn="auto">
              <a:spcBef>
                <a:spcPts val="0"/>
              </a:spcBef>
              <a:spcAft>
                <a:spcPts val="0"/>
              </a:spcAft>
            </a:pPr>
            <a:r>
              <a:rPr lang="en-US" sz="1100" dirty="0">
                <a:solidFill>
                  <a:prstClr val="black"/>
                </a:solidFill>
                <a:latin typeface="Gill Sans MT"/>
                <a:ea typeface="+mn-ea"/>
              </a:rPr>
              <a:t>Build and sustain user capacity &amp; ownership</a:t>
            </a:r>
            <a:endParaRPr lang="en-US" sz="1000" dirty="0">
              <a:solidFill>
                <a:prstClr val="black"/>
              </a:solidFill>
              <a:latin typeface="Gill Sans MT"/>
              <a:ea typeface="+mn-ea"/>
            </a:endParaRPr>
          </a:p>
        </p:txBody>
      </p:sp>
      <p:sp>
        <p:nvSpPr>
          <p:cNvPr id="29" name="Rounded Rectangle 47"/>
          <p:cNvSpPr>
            <a:spLocks noChangeArrowheads="1"/>
          </p:cNvSpPr>
          <p:nvPr/>
        </p:nvSpPr>
        <p:spPr bwMode="auto">
          <a:xfrm>
            <a:off x="1055688" y="4799012"/>
            <a:ext cx="1306512" cy="914400"/>
          </a:xfrm>
          <a:prstGeom prst="roundRect">
            <a:avLst>
              <a:gd name="adj" fmla="val 16667"/>
            </a:avLst>
          </a:prstGeom>
          <a:gradFill flip="none" rotWithShape="1">
            <a:gsLst>
              <a:gs pos="0">
                <a:srgbClr val="95897D">
                  <a:tint val="66000"/>
                  <a:satMod val="160000"/>
                </a:srgbClr>
              </a:gs>
              <a:gs pos="50000">
                <a:srgbClr val="95897D">
                  <a:tint val="44500"/>
                  <a:satMod val="160000"/>
                </a:srgbClr>
              </a:gs>
              <a:gs pos="100000">
                <a:srgbClr val="95897D">
                  <a:tint val="23500"/>
                  <a:satMod val="160000"/>
                </a:srgbClr>
              </a:gs>
            </a:gsLst>
            <a:lin ang="16200000" scaled="1"/>
            <a:tileRect/>
          </a:gradFill>
          <a:ln>
            <a:noFill/>
          </a:ln>
          <a:effectLst>
            <a:outerShdw dist="20000" dir="5400000" rotWithShape="0">
              <a:srgbClr val="000000">
                <a:alpha val="37999"/>
              </a:srgbClr>
            </a:outerShdw>
          </a:effectLst>
          <a:extLst/>
        </p:spPr>
        <p:txBody>
          <a:bodyPr anchor="ctr"/>
          <a:lstStyle/>
          <a:p>
            <a:pPr algn="ctr" defTabSz="914400" fontAlgn="auto">
              <a:spcBef>
                <a:spcPts val="0"/>
              </a:spcBef>
              <a:spcAft>
                <a:spcPts val="0"/>
              </a:spcAft>
            </a:pPr>
            <a:r>
              <a:rPr lang="en-US" sz="1100" dirty="0">
                <a:solidFill>
                  <a:prstClr val="black"/>
                </a:solidFill>
                <a:latin typeface="Gill Sans MT"/>
                <a:ea typeface="+mn-ea"/>
              </a:rPr>
              <a:t>Communicate project- </a:t>
            </a:r>
            <a:r>
              <a:rPr lang="en-US" sz="1000" dirty="0">
                <a:solidFill>
                  <a:prstClr val="black"/>
                </a:solidFill>
                <a:latin typeface="Gill Sans MT"/>
                <a:ea typeface="+mn-ea"/>
              </a:rPr>
              <a:t>roadmap, benefits, project management</a:t>
            </a:r>
          </a:p>
        </p:txBody>
      </p:sp>
      <p:sp>
        <p:nvSpPr>
          <p:cNvPr id="30" name="Up Arrow 277"/>
          <p:cNvSpPr>
            <a:spLocks noChangeArrowheads="1"/>
          </p:cNvSpPr>
          <p:nvPr/>
        </p:nvSpPr>
        <p:spPr bwMode="auto">
          <a:xfrm>
            <a:off x="98424" y="4809080"/>
            <a:ext cx="358775" cy="561431"/>
          </a:xfrm>
          <a:prstGeom prst="upArrow">
            <a:avLst>
              <a:gd name="adj1" fmla="val 50000"/>
              <a:gd name="adj2" fmla="val 50000"/>
            </a:avLst>
          </a:prstGeom>
          <a:gradFill flip="none" rotWithShape="1">
            <a:gsLst>
              <a:gs pos="0">
                <a:srgbClr val="95897D">
                  <a:shade val="30000"/>
                  <a:satMod val="115000"/>
                </a:srgbClr>
              </a:gs>
              <a:gs pos="50000">
                <a:srgbClr val="95897D">
                  <a:shade val="67500"/>
                  <a:satMod val="115000"/>
                </a:srgbClr>
              </a:gs>
              <a:gs pos="100000">
                <a:srgbClr val="95897D">
                  <a:shade val="100000"/>
                  <a:satMod val="115000"/>
                </a:srgbClr>
              </a:gs>
            </a:gsLst>
            <a:lin ang="16200000" scaled="1"/>
            <a:tileRect/>
          </a:gradFill>
          <a:ln w="9525">
            <a:noFill/>
            <a:round/>
            <a:headEnd/>
            <a:tailEnd/>
          </a:ln>
          <a:effectLst>
            <a:outerShdw blurRad="63500" dist="20000" dir="5400000" rotWithShape="0">
              <a:srgbClr val="000000">
                <a:alpha val="37999"/>
              </a:srgbClr>
            </a:outerShdw>
          </a:effectLst>
        </p:spPr>
        <p:txBody>
          <a:bodyPr anchor="ctr"/>
          <a:lstStyle/>
          <a:p>
            <a:pPr defTabSz="914400" fontAlgn="auto">
              <a:spcBef>
                <a:spcPts val="0"/>
              </a:spcBef>
              <a:spcAft>
                <a:spcPts val="0"/>
              </a:spcAft>
              <a:defRPr/>
            </a:pPr>
            <a:endParaRPr lang="en-US" sz="1100" b="1" dirty="0">
              <a:solidFill>
                <a:prstClr val="black"/>
              </a:solidFill>
              <a:latin typeface="Gill Sans MT" charset="0"/>
              <a:ea typeface="+mn-ea"/>
            </a:endParaRPr>
          </a:p>
        </p:txBody>
      </p:sp>
      <p:sp>
        <p:nvSpPr>
          <p:cNvPr id="31" name="Rounded Rectangle 24"/>
          <p:cNvSpPr>
            <a:spLocks noChangeArrowheads="1"/>
          </p:cNvSpPr>
          <p:nvPr/>
        </p:nvSpPr>
        <p:spPr bwMode="auto">
          <a:xfrm>
            <a:off x="3124200" y="2514600"/>
            <a:ext cx="1860924" cy="1001713"/>
          </a:xfrm>
          <a:prstGeom prst="roundRect">
            <a:avLst>
              <a:gd name="adj" fmla="val 16667"/>
            </a:avLst>
          </a:prstGeom>
          <a:gradFill flip="none" rotWithShape="1">
            <a:gsLst>
              <a:gs pos="0">
                <a:srgbClr val="AEB921">
                  <a:tint val="66000"/>
                  <a:satMod val="160000"/>
                </a:srgbClr>
              </a:gs>
              <a:gs pos="50000">
                <a:srgbClr val="AEB921">
                  <a:tint val="44500"/>
                  <a:satMod val="160000"/>
                </a:srgbClr>
              </a:gs>
              <a:gs pos="100000">
                <a:srgbClr val="AEB921">
                  <a:tint val="23500"/>
                  <a:satMod val="160000"/>
                </a:srgbClr>
              </a:gs>
            </a:gsLst>
            <a:lin ang="16200000" scaled="1"/>
            <a:tileRect/>
          </a:gradFill>
          <a:ln w="9525">
            <a:noFill/>
            <a:round/>
            <a:headEnd/>
            <a:tailEnd/>
          </a:ln>
          <a:effectLst>
            <a:outerShdw blurRad="63500" dist="23000" dir="5400000" rotWithShape="0">
              <a:srgbClr val="000000">
                <a:alpha val="34999"/>
              </a:srgbClr>
            </a:outerShdw>
          </a:effectLst>
        </p:spPr>
        <p:txBody>
          <a:bodyPr lIns="0" rIns="0" anchor="ctr"/>
          <a:lstStyle/>
          <a:p>
            <a:pPr algn="ctr" defTabSz="914400" fontAlgn="auto">
              <a:spcBef>
                <a:spcPts val="0"/>
              </a:spcBef>
              <a:spcAft>
                <a:spcPts val="0"/>
              </a:spcAft>
              <a:defRPr/>
            </a:pPr>
            <a:r>
              <a:rPr lang="en-US" sz="1100" b="1" dirty="0">
                <a:solidFill>
                  <a:srgbClr val="000000"/>
                </a:solidFill>
                <a:latin typeface="Gill Sans MT"/>
                <a:ea typeface="+mn-ea"/>
              </a:rPr>
              <a:t>More </a:t>
            </a:r>
            <a:r>
              <a:rPr lang="en-US" sz="1100" b="1" dirty="0">
                <a:solidFill>
                  <a:srgbClr val="C00000"/>
                </a:solidFill>
                <a:latin typeface="Gill Sans MT"/>
                <a:ea typeface="+mn-ea"/>
              </a:rPr>
              <a:t>timely and effective use of health services </a:t>
            </a:r>
            <a:r>
              <a:rPr lang="en-US" sz="1100" b="1" dirty="0">
                <a:solidFill>
                  <a:prstClr val="black"/>
                </a:solidFill>
                <a:latin typeface="Gill Sans MT"/>
                <a:ea typeface="+mn-ea"/>
              </a:rPr>
              <a:t>on the part of pregnant women and caregivers</a:t>
            </a:r>
          </a:p>
        </p:txBody>
      </p:sp>
      <p:sp>
        <p:nvSpPr>
          <p:cNvPr id="34" name="Up Arrow 277"/>
          <p:cNvSpPr>
            <a:spLocks noChangeArrowheads="1"/>
          </p:cNvSpPr>
          <p:nvPr/>
        </p:nvSpPr>
        <p:spPr bwMode="auto">
          <a:xfrm>
            <a:off x="100013" y="3695700"/>
            <a:ext cx="357187" cy="571500"/>
          </a:xfrm>
          <a:prstGeom prst="upArrow">
            <a:avLst>
              <a:gd name="adj1" fmla="val 50000"/>
              <a:gd name="adj2" fmla="val 50000"/>
            </a:avLst>
          </a:prstGeom>
          <a:gradFill flip="none" rotWithShape="1">
            <a:gsLst>
              <a:gs pos="0">
                <a:srgbClr val="2E77AA">
                  <a:shade val="30000"/>
                  <a:satMod val="115000"/>
                </a:srgbClr>
              </a:gs>
              <a:gs pos="50000">
                <a:srgbClr val="2E77AA">
                  <a:shade val="67500"/>
                  <a:satMod val="115000"/>
                </a:srgbClr>
              </a:gs>
              <a:gs pos="100000">
                <a:srgbClr val="2E77AA">
                  <a:shade val="100000"/>
                  <a:satMod val="115000"/>
                </a:srgbClr>
              </a:gs>
            </a:gsLst>
            <a:lin ang="16200000" scaled="1"/>
            <a:tileRect/>
          </a:gradFill>
          <a:ln w="9525">
            <a:noFill/>
            <a:round/>
            <a:headEnd/>
            <a:tailEnd/>
          </a:ln>
          <a:effectLst>
            <a:outerShdw blurRad="63500" dist="20000" dir="5400000" rotWithShape="0">
              <a:srgbClr val="000000">
                <a:alpha val="37999"/>
              </a:srgbClr>
            </a:outerShdw>
          </a:effectLst>
        </p:spPr>
        <p:txBody>
          <a:bodyPr anchor="ctr"/>
          <a:lstStyle/>
          <a:p>
            <a:pPr defTabSz="914400" fontAlgn="auto">
              <a:spcBef>
                <a:spcPts val="0"/>
              </a:spcBef>
              <a:spcAft>
                <a:spcPts val="0"/>
              </a:spcAft>
              <a:defRPr/>
            </a:pPr>
            <a:endParaRPr lang="en-US" sz="1100" b="1" dirty="0">
              <a:solidFill>
                <a:prstClr val="black"/>
              </a:solidFill>
              <a:latin typeface="Gill Sans MT" charset="0"/>
              <a:ea typeface="+mn-ea"/>
            </a:endParaRPr>
          </a:p>
        </p:txBody>
      </p:sp>
      <p:sp>
        <p:nvSpPr>
          <p:cNvPr id="35" name="Up Arrow 277"/>
          <p:cNvSpPr>
            <a:spLocks noChangeArrowheads="1"/>
          </p:cNvSpPr>
          <p:nvPr/>
        </p:nvSpPr>
        <p:spPr bwMode="auto">
          <a:xfrm>
            <a:off x="100013" y="2400300"/>
            <a:ext cx="357187" cy="571500"/>
          </a:xfrm>
          <a:prstGeom prst="upArrow">
            <a:avLst>
              <a:gd name="adj1" fmla="val 50000"/>
              <a:gd name="adj2" fmla="val 50000"/>
            </a:avLst>
          </a:prstGeom>
          <a:gradFill flip="none" rotWithShape="1">
            <a:gsLst>
              <a:gs pos="0">
                <a:srgbClr val="AEB921">
                  <a:shade val="30000"/>
                  <a:satMod val="115000"/>
                </a:srgbClr>
              </a:gs>
              <a:gs pos="50000">
                <a:srgbClr val="AEB921">
                  <a:shade val="67500"/>
                  <a:satMod val="115000"/>
                </a:srgbClr>
              </a:gs>
              <a:gs pos="100000">
                <a:srgbClr val="AEB921">
                  <a:shade val="100000"/>
                  <a:satMod val="115000"/>
                </a:srgbClr>
              </a:gs>
            </a:gsLst>
            <a:lin ang="16200000" scaled="1"/>
            <a:tileRect/>
          </a:gradFill>
          <a:ln w="9525">
            <a:noFill/>
            <a:round/>
            <a:headEnd/>
            <a:tailEnd/>
          </a:ln>
          <a:effectLst>
            <a:outerShdw blurRad="63500" dist="20000" dir="5400000" rotWithShape="0">
              <a:srgbClr val="000000">
                <a:alpha val="37999"/>
              </a:srgbClr>
            </a:outerShdw>
          </a:effectLst>
        </p:spPr>
        <p:txBody>
          <a:bodyPr anchor="ctr"/>
          <a:lstStyle/>
          <a:p>
            <a:pPr defTabSz="914400" fontAlgn="auto">
              <a:spcBef>
                <a:spcPts val="0"/>
              </a:spcBef>
              <a:spcAft>
                <a:spcPts val="0"/>
              </a:spcAft>
              <a:defRPr/>
            </a:pPr>
            <a:endParaRPr lang="en-US" sz="1100" b="1" dirty="0">
              <a:solidFill>
                <a:prstClr val="black"/>
              </a:solidFill>
              <a:latin typeface="Gill Sans MT" charset="0"/>
              <a:ea typeface="+mn-ea"/>
            </a:endParaRPr>
          </a:p>
        </p:txBody>
      </p:sp>
      <p:cxnSp>
        <p:nvCxnSpPr>
          <p:cNvPr id="36" name="Straight Connector 42"/>
          <p:cNvCxnSpPr>
            <a:cxnSpLocks noChangeShapeType="1"/>
          </p:cNvCxnSpPr>
          <p:nvPr/>
        </p:nvCxnSpPr>
        <p:spPr bwMode="auto">
          <a:xfrm>
            <a:off x="0" y="5791200"/>
            <a:ext cx="9144000" cy="1588"/>
          </a:xfrm>
          <a:prstGeom prst="line">
            <a:avLst/>
          </a:prstGeom>
          <a:noFill/>
          <a:ln w="12700" cap="rnd">
            <a:solidFill>
              <a:schemeClr val="tx1"/>
            </a:solidFill>
            <a:prstDash val="sysDot"/>
            <a:round/>
            <a:headEnd/>
            <a:tailEnd/>
          </a:ln>
          <a:extLst>
            <a:ext uri="{909E8E84-426E-40DD-AFC4-6F175D3DCCD1}">
              <a14:hiddenFill xmlns:a14="http://schemas.microsoft.com/office/drawing/2010/main">
                <a:noFill/>
              </a14:hiddenFill>
            </a:ext>
          </a:extLst>
        </p:spPr>
      </p:cxnSp>
      <p:sp>
        <p:nvSpPr>
          <p:cNvPr id="37" name="Up Arrow 36"/>
          <p:cNvSpPr>
            <a:spLocks noChangeArrowheads="1"/>
          </p:cNvSpPr>
          <p:nvPr/>
        </p:nvSpPr>
        <p:spPr bwMode="auto">
          <a:xfrm>
            <a:off x="100013" y="5905500"/>
            <a:ext cx="357187" cy="571500"/>
          </a:xfrm>
          <a:prstGeom prst="upArrow">
            <a:avLst>
              <a:gd name="adj1" fmla="val 50000"/>
              <a:gd name="adj2" fmla="val 50000"/>
            </a:avLst>
          </a:prstGeom>
          <a:gradFill flip="none" rotWithShape="1">
            <a:gsLst>
              <a:gs pos="0">
                <a:srgbClr val="AEB921">
                  <a:shade val="30000"/>
                  <a:satMod val="115000"/>
                </a:srgbClr>
              </a:gs>
              <a:gs pos="50000">
                <a:srgbClr val="AEB921">
                  <a:shade val="67500"/>
                  <a:satMod val="115000"/>
                </a:srgbClr>
              </a:gs>
              <a:gs pos="100000">
                <a:srgbClr val="AEB921">
                  <a:shade val="100000"/>
                  <a:satMod val="115000"/>
                </a:srgbClr>
              </a:gs>
            </a:gsLst>
            <a:lin ang="16200000" scaled="1"/>
            <a:tileRect/>
          </a:gradFill>
          <a:ln w="9525">
            <a:noFill/>
            <a:round/>
            <a:headEnd/>
            <a:tailEnd/>
          </a:ln>
          <a:effectLst>
            <a:outerShdw blurRad="63500" dist="20000" dir="5400000" rotWithShape="0">
              <a:srgbClr val="000000">
                <a:alpha val="37999"/>
              </a:srgbClr>
            </a:outerShdw>
          </a:effectLst>
        </p:spPr>
        <p:txBody>
          <a:bodyPr anchor="ctr"/>
          <a:lstStyle/>
          <a:p>
            <a:pPr defTabSz="914400" fontAlgn="auto">
              <a:spcBef>
                <a:spcPts val="0"/>
              </a:spcBef>
              <a:spcAft>
                <a:spcPts val="0"/>
              </a:spcAft>
              <a:defRPr/>
            </a:pPr>
            <a:endParaRPr lang="en-US" sz="1100" b="1" dirty="0">
              <a:solidFill>
                <a:prstClr val="black"/>
              </a:solidFill>
              <a:latin typeface="Gill Sans MT" charset="0"/>
              <a:ea typeface="+mn-ea"/>
            </a:endParaRPr>
          </a:p>
        </p:txBody>
      </p:sp>
      <p:sp>
        <p:nvSpPr>
          <p:cNvPr id="38" name="TextBox 40"/>
          <p:cNvSpPr txBox="1">
            <a:spLocks noChangeArrowheads="1"/>
          </p:cNvSpPr>
          <p:nvPr/>
        </p:nvSpPr>
        <p:spPr bwMode="auto">
          <a:xfrm>
            <a:off x="12700" y="5410200"/>
            <a:ext cx="1000125"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ill Sans MT" pitchFamily="34" charset="0"/>
                <a:cs typeface="Arial" charset="0"/>
              </a:defRPr>
            </a:lvl1pPr>
            <a:lvl2pPr marL="742950" indent="-285750" eaLnBrk="0" hangingPunct="0">
              <a:defRPr>
                <a:solidFill>
                  <a:schemeClr val="tx1"/>
                </a:solidFill>
                <a:latin typeface="Gill Sans MT" pitchFamily="34" charset="0"/>
                <a:cs typeface="Arial" charset="0"/>
              </a:defRPr>
            </a:lvl2pPr>
            <a:lvl3pPr marL="1143000" indent="-228600" eaLnBrk="0" hangingPunct="0">
              <a:defRPr>
                <a:solidFill>
                  <a:schemeClr val="tx1"/>
                </a:solidFill>
                <a:latin typeface="Gill Sans MT" pitchFamily="34" charset="0"/>
                <a:cs typeface="Arial" charset="0"/>
              </a:defRPr>
            </a:lvl3pPr>
            <a:lvl4pPr marL="1600200" indent="-228600" eaLnBrk="0" hangingPunct="0">
              <a:defRPr>
                <a:solidFill>
                  <a:schemeClr val="tx1"/>
                </a:solidFill>
                <a:latin typeface="Gill Sans MT" pitchFamily="34" charset="0"/>
                <a:cs typeface="Arial" charset="0"/>
              </a:defRPr>
            </a:lvl4pPr>
            <a:lvl5pPr marL="2057400" indent="-228600" eaLnBrk="0" hangingPunct="0">
              <a:defRPr>
                <a:solidFill>
                  <a:schemeClr val="tx1"/>
                </a:solidFill>
                <a:latin typeface="Gill Sans MT" pitchFamily="34" charset="0"/>
                <a:cs typeface="Arial" charset="0"/>
              </a:defRPr>
            </a:lvl5pPr>
            <a:lvl6pPr marL="2514600" indent="-228600" algn="ctr" eaLnBrk="0" fontAlgn="base" hangingPunct="0">
              <a:spcBef>
                <a:spcPct val="0"/>
              </a:spcBef>
              <a:spcAft>
                <a:spcPct val="0"/>
              </a:spcAft>
              <a:defRPr>
                <a:solidFill>
                  <a:schemeClr val="tx1"/>
                </a:solidFill>
                <a:latin typeface="Gill Sans MT" pitchFamily="34" charset="0"/>
                <a:cs typeface="Arial" charset="0"/>
              </a:defRPr>
            </a:lvl6pPr>
            <a:lvl7pPr marL="2971800" indent="-228600" algn="ctr" eaLnBrk="0" fontAlgn="base" hangingPunct="0">
              <a:spcBef>
                <a:spcPct val="0"/>
              </a:spcBef>
              <a:spcAft>
                <a:spcPct val="0"/>
              </a:spcAft>
              <a:defRPr>
                <a:solidFill>
                  <a:schemeClr val="tx1"/>
                </a:solidFill>
                <a:latin typeface="Gill Sans MT" pitchFamily="34" charset="0"/>
                <a:cs typeface="Arial" charset="0"/>
              </a:defRPr>
            </a:lvl7pPr>
            <a:lvl8pPr marL="3429000" indent="-228600" algn="ctr" eaLnBrk="0" fontAlgn="base" hangingPunct="0">
              <a:spcBef>
                <a:spcPct val="0"/>
              </a:spcBef>
              <a:spcAft>
                <a:spcPct val="0"/>
              </a:spcAft>
              <a:defRPr>
                <a:solidFill>
                  <a:schemeClr val="tx1"/>
                </a:solidFill>
                <a:latin typeface="Gill Sans MT" pitchFamily="34" charset="0"/>
                <a:cs typeface="Arial" charset="0"/>
              </a:defRPr>
            </a:lvl8pPr>
            <a:lvl9pPr marL="3886200" indent="-228600" algn="ctr" eaLnBrk="0" fontAlgn="base" hangingPunct="0">
              <a:spcBef>
                <a:spcPct val="0"/>
              </a:spcBef>
              <a:spcAft>
                <a:spcPct val="0"/>
              </a:spcAft>
              <a:defRPr>
                <a:solidFill>
                  <a:schemeClr val="tx1"/>
                </a:solidFill>
                <a:latin typeface="Gill Sans MT" pitchFamily="34" charset="0"/>
                <a:cs typeface="Arial" charset="0"/>
              </a:defRPr>
            </a:lvl9pPr>
          </a:lstStyle>
          <a:p>
            <a:pPr defTabSz="914400" eaLnBrk="1" fontAlgn="auto" hangingPunct="1">
              <a:spcBef>
                <a:spcPts val="0"/>
              </a:spcBef>
              <a:spcAft>
                <a:spcPts val="0"/>
              </a:spcAft>
            </a:pPr>
            <a:r>
              <a:rPr lang="en-US" sz="1100" b="1" i="1" dirty="0">
                <a:solidFill>
                  <a:srgbClr val="000000"/>
                </a:solidFill>
                <a:ea typeface="+mn-ea"/>
              </a:rPr>
              <a:t>Deployment activities </a:t>
            </a:r>
          </a:p>
        </p:txBody>
      </p:sp>
      <p:pic>
        <p:nvPicPr>
          <p:cNvPr id="39" name="Picture 5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71599" y="794530"/>
            <a:ext cx="3710641" cy="783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0" name="Picture 5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5150224" y="803058"/>
            <a:ext cx="3377826" cy="7971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2" name="AutoShape 55"/>
          <p:cNvSpPr>
            <a:spLocks noChangeArrowheads="1"/>
          </p:cNvSpPr>
          <p:nvPr/>
        </p:nvSpPr>
        <p:spPr bwMode="auto">
          <a:xfrm>
            <a:off x="5511800" y="1600200"/>
            <a:ext cx="152400" cy="152400"/>
          </a:xfrm>
          <a:prstGeom prst="upArrow">
            <a:avLst>
              <a:gd name="adj1" fmla="val 50000"/>
              <a:gd name="adj2" fmla="val 25000"/>
            </a:avLst>
          </a:prstGeom>
          <a:solidFill>
            <a:srgbClr val="575757"/>
          </a:solidFill>
          <a:ln w="9525">
            <a:solidFill>
              <a:schemeClr val="tx1"/>
            </a:solidFill>
            <a:miter lim="800000"/>
            <a:headEnd/>
            <a:tailEnd/>
          </a:ln>
        </p:spPr>
        <p:txBody>
          <a:bodyPr vert="eaVert" wrap="none" anchor="ctr"/>
          <a:lstStyle/>
          <a:p>
            <a:pPr defTabSz="914400" fontAlgn="auto">
              <a:spcBef>
                <a:spcPts val="0"/>
              </a:spcBef>
              <a:spcAft>
                <a:spcPts val="0"/>
              </a:spcAft>
            </a:pPr>
            <a:endParaRPr lang="en-US" sz="2400" i="1">
              <a:solidFill>
                <a:prstClr val="black"/>
              </a:solidFill>
              <a:latin typeface="Times" pitchFamily="18" charset="0"/>
              <a:ea typeface="+mn-ea"/>
            </a:endParaRPr>
          </a:p>
        </p:txBody>
      </p:sp>
      <p:sp>
        <p:nvSpPr>
          <p:cNvPr id="43" name="AutoShape 56"/>
          <p:cNvSpPr>
            <a:spLocks noChangeArrowheads="1"/>
          </p:cNvSpPr>
          <p:nvPr/>
        </p:nvSpPr>
        <p:spPr bwMode="auto">
          <a:xfrm>
            <a:off x="4648200" y="1600200"/>
            <a:ext cx="152400" cy="152400"/>
          </a:xfrm>
          <a:prstGeom prst="upArrow">
            <a:avLst>
              <a:gd name="adj1" fmla="val 50000"/>
              <a:gd name="adj2" fmla="val 25000"/>
            </a:avLst>
          </a:prstGeom>
          <a:solidFill>
            <a:srgbClr val="575757"/>
          </a:solidFill>
          <a:ln w="9525">
            <a:solidFill>
              <a:schemeClr val="tx1"/>
            </a:solidFill>
            <a:miter lim="800000"/>
            <a:headEnd/>
            <a:tailEnd/>
          </a:ln>
        </p:spPr>
        <p:txBody>
          <a:bodyPr vert="eaVert" wrap="none" anchor="ctr"/>
          <a:lstStyle/>
          <a:p>
            <a:pPr defTabSz="914400" fontAlgn="auto">
              <a:spcBef>
                <a:spcPts val="0"/>
              </a:spcBef>
              <a:spcAft>
                <a:spcPts val="0"/>
              </a:spcAft>
            </a:pPr>
            <a:endParaRPr lang="en-US" sz="2400" i="1">
              <a:solidFill>
                <a:prstClr val="black"/>
              </a:solidFill>
              <a:latin typeface="Times" pitchFamily="18" charset="0"/>
              <a:ea typeface="+mn-ea"/>
            </a:endParaRPr>
          </a:p>
        </p:txBody>
      </p:sp>
      <p:sp>
        <p:nvSpPr>
          <p:cNvPr id="46" name="Rounded Rectangle 33"/>
          <p:cNvSpPr>
            <a:spLocks noChangeArrowheads="1"/>
          </p:cNvSpPr>
          <p:nvPr/>
        </p:nvSpPr>
        <p:spPr bwMode="auto">
          <a:xfrm>
            <a:off x="2413000" y="4799012"/>
            <a:ext cx="1168400" cy="933449"/>
          </a:xfrm>
          <a:prstGeom prst="roundRect">
            <a:avLst>
              <a:gd name="adj" fmla="val 16667"/>
            </a:avLst>
          </a:prstGeom>
          <a:gradFill flip="none" rotWithShape="1">
            <a:gsLst>
              <a:gs pos="0">
                <a:srgbClr val="95897D">
                  <a:tint val="66000"/>
                  <a:satMod val="160000"/>
                </a:srgbClr>
              </a:gs>
              <a:gs pos="50000">
                <a:srgbClr val="95897D">
                  <a:tint val="44500"/>
                  <a:satMod val="160000"/>
                </a:srgbClr>
              </a:gs>
              <a:gs pos="100000">
                <a:srgbClr val="95897D">
                  <a:tint val="23500"/>
                  <a:satMod val="160000"/>
                </a:srgbClr>
              </a:gs>
            </a:gsLst>
            <a:lin ang="16200000" scaled="1"/>
            <a:tileRect/>
          </a:gradFill>
          <a:ln>
            <a:noFill/>
          </a:ln>
          <a:effectLst>
            <a:outerShdw dist="20000" dir="5400000" rotWithShape="0">
              <a:srgbClr val="000000">
                <a:alpha val="37999"/>
              </a:srgbClr>
            </a:outerShdw>
          </a:effectLst>
          <a:extLst/>
        </p:spPr>
        <p:txBody>
          <a:bodyPr anchor="ctr"/>
          <a:lstStyle/>
          <a:p>
            <a:pPr algn="ctr" defTabSz="914400" fontAlgn="auto">
              <a:spcBef>
                <a:spcPts val="0"/>
              </a:spcBef>
              <a:spcAft>
                <a:spcPts val="0"/>
              </a:spcAft>
            </a:pPr>
            <a:r>
              <a:rPr lang="en-US" sz="1100" dirty="0">
                <a:solidFill>
                  <a:prstClr val="black"/>
                </a:solidFill>
                <a:latin typeface="Gill Sans MT"/>
                <a:ea typeface="+mn-ea"/>
              </a:rPr>
              <a:t>Develop solution based on user needs</a:t>
            </a:r>
          </a:p>
        </p:txBody>
      </p:sp>
      <p:sp>
        <p:nvSpPr>
          <p:cNvPr id="47" name="Rounded Rectangle 33"/>
          <p:cNvSpPr>
            <a:spLocks noChangeArrowheads="1"/>
          </p:cNvSpPr>
          <p:nvPr/>
        </p:nvSpPr>
        <p:spPr bwMode="auto">
          <a:xfrm>
            <a:off x="7988300" y="4799012"/>
            <a:ext cx="1079500" cy="923924"/>
          </a:xfrm>
          <a:prstGeom prst="roundRect">
            <a:avLst>
              <a:gd name="adj" fmla="val 16667"/>
            </a:avLst>
          </a:prstGeom>
          <a:gradFill flip="none" rotWithShape="1">
            <a:gsLst>
              <a:gs pos="0">
                <a:srgbClr val="95897D">
                  <a:tint val="66000"/>
                  <a:satMod val="160000"/>
                </a:srgbClr>
              </a:gs>
              <a:gs pos="50000">
                <a:srgbClr val="95897D">
                  <a:tint val="44500"/>
                  <a:satMod val="160000"/>
                </a:srgbClr>
              </a:gs>
              <a:gs pos="100000">
                <a:srgbClr val="95897D">
                  <a:tint val="23500"/>
                  <a:satMod val="160000"/>
                </a:srgbClr>
              </a:gs>
            </a:gsLst>
            <a:lin ang="16200000" scaled="1"/>
            <a:tileRect/>
          </a:gradFill>
          <a:ln>
            <a:noFill/>
          </a:ln>
          <a:effectLst>
            <a:outerShdw dist="20000" dir="5400000" rotWithShape="0">
              <a:srgbClr val="000000">
                <a:alpha val="37999"/>
              </a:srgbClr>
            </a:outerShdw>
          </a:effectLst>
          <a:extLst/>
        </p:spPr>
        <p:txBody>
          <a:bodyPr anchor="ctr"/>
          <a:lstStyle/>
          <a:p>
            <a:pPr algn="ctr" defTabSz="914400" fontAlgn="auto">
              <a:spcBef>
                <a:spcPts val="0"/>
              </a:spcBef>
              <a:spcAft>
                <a:spcPts val="0"/>
              </a:spcAft>
            </a:pPr>
            <a:r>
              <a:rPr lang="en-US" sz="1100" dirty="0">
                <a:solidFill>
                  <a:prstClr val="black"/>
                </a:solidFill>
                <a:latin typeface="Gill Sans MT"/>
                <a:ea typeface="+mn-ea"/>
              </a:rPr>
              <a:t>Activity tracking, as part of M&amp;E</a:t>
            </a:r>
            <a:endParaRPr lang="en-US" sz="1000" dirty="0">
              <a:solidFill>
                <a:prstClr val="black"/>
              </a:solidFill>
              <a:latin typeface="Gill Sans MT"/>
              <a:ea typeface="+mn-ea"/>
            </a:endParaRPr>
          </a:p>
        </p:txBody>
      </p:sp>
      <p:sp>
        <p:nvSpPr>
          <p:cNvPr id="48" name="AutoShape 55"/>
          <p:cNvSpPr>
            <a:spLocks noChangeArrowheads="1"/>
          </p:cNvSpPr>
          <p:nvPr/>
        </p:nvSpPr>
        <p:spPr bwMode="auto">
          <a:xfrm>
            <a:off x="6400800" y="1600200"/>
            <a:ext cx="152400" cy="152400"/>
          </a:xfrm>
          <a:prstGeom prst="upArrow">
            <a:avLst>
              <a:gd name="adj1" fmla="val 50000"/>
              <a:gd name="adj2" fmla="val 25000"/>
            </a:avLst>
          </a:prstGeom>
          <a:solidFill>
            <a:srgbClr val="575757"/>
          </a:solidFill>
          <a:ln w="9525">
            <a:solidFill>
              <a:schemeClr val="tx1"/>
            </a:solidFill>
            <a:miter lim="800000"/>
            <a:headEnd/>
            <a:tailEnd/>
          </a:ln>
        </p:spPr>
        <p:txBody>
          <a:bodyPr vert="eaVert" wrap="none" anchor="ctr"/>
          <a:lstStyle/>
          <a:p>
            <a:pPr defTabSz="914400" fontAlgn="auto">
              <a:spcBef>
                <a:spcPts val="0"/>
              </a:spcBef>
              <a:spcAft>
                <a:spcPts val="0"/>
              </a:spcAft>
            </a:pPr>
            <a:endParaRPr lang="en-US" sz="2400" i="1">
              <a:solidFill>
                <a:prstClr val="black"/>
              </a:solidFill>
              <a:latin typeface="Times" pitchFamily="18" charset="0"/>
              <a:ea typeface="+mn-ea"/>
            </a:endParaRPr>
          </a:p>
        </p:txBody>
      </p:sp>
      <p:sp>
        <p:nvSpPr>
          <p:cNvPr id="49" name="Rounded Rectangle 32"/>
          <p:cNvSpPr>
            <a:spLocks noChangeArrowheads="1"/>
          </p:cNvSpPr>
          <p:nvPr/>
        </p:nvSpPr>
        <p:spPr bwMode="auto">
          <a:xfrm>
            <a:off x="6629400" y="3657600"/>
            <a:ext cx="1143000" cy="990600"/>
          </a:xfrm>
          <a:prstGeom prst="roundRect">
            <a:avLst>
              <a:gd name="adj" fmla="val 16667"/>
            </a:avLst>
          </a:prstGeom>
          <a:solidFill>
            <a:srgbClr val="AEB921"/>
          </a:solidFill>
          <a:ln w="9525">
            <a:noFill/>
            <a:round/>
            <a:headEnd/>
            <a:tailEnd/>
          </a:ln>
          <a:effectLst>
            <a:outerShdw blurRad="63500" dist="20000" dir="5400000" rotWithShape="0">
              <a:srgbClr val="000000">
                <a:alpha val="37999"/>
              </a:srgbClr>
            </a:outerShdw>
          </a:effectLst>
        </p:spPr>
        <p:txBody>
          <a:bodyPr anchor="ctr"/>
          <a:lstStyle/>
          <a:p>
            <a:pPr algn="ctr" defTabSz="914400" fontAlgn="auto">
              <a:spcBef>
                <a:spcPts val="0"/>
              </a:spcBef>
              <a:spcAft>
                <a:spcPts val="0"/>
              </a:spcAft>
            </a:pPr>
            <a:r>
              <a:rPr lang="en-US" sz="1100" dirty="0">
                <a:solidFill>
                  <a:prstClr val="black"/>
                </a:solidFill>
                <a:latin typeface="Gill Sans MT"/>
                <a:ea typeface="+mn-ea"/>
              </a:rPr>
              <a:t>Appropriate and timely use of program monitoring information</a:t>
            </a:r>
          </a:p>
        </p:txBody>
      </p:sp>
      <p:sp>
        <p:nvSpPr>
          <p:cNvPr id="50" name="Rounded Rectangle 23"/>
          <p:cNvSpPr>
            <a:spLocks noChangeArrowheads="1"/>
          </p:cNvSpPr>
          <p:nvPr/>
        </p:nvSpPr>
        <p:spPr bwMode="auto">
          <a:xfrm>
            <a:off x="4459288" y="5791200"/>
            <a:ext cx="1027112" cy="990600"/>
          </a:xfrm>
          <a:prstGeom prst="roundRect">
            <a:avLst>
              <a:gd name="adj" fmla="val 16667"/>
            </a:avLst>
          </a:prstGeom>
          <a:solidFill>
            <a:srgbClr val="95897D"/>
          </a:solidFill>
          <a:ln w="9525">
            <a:noFill/>
            <a:round/>
            <a:headEnd/>
            <a:tailEnd/>
          </a:ln>
          <a:effectLst>
            <a:outerShdw blurRad="63500" dist="20000" dir="5400000" rotWithShape="0">
              <a:srgbClr val="000000">
                <a:alpha val="37999"/>
              </a:srgbClr>
            </a:outerShdw>
          </a:effectLst>
        </p:spPr>
        <p:txBody>
          <a:bodyPr anchor="ctr"/>
          <a:lstStyle/>
          <a:p>
            <a:pPr algn="ctr" defTabSz="914400" fontAlgn="auto">
              <a:spcBef>
                <a:spcPts val="0"/>
              </a:spcBef>
              <a:spcAft>
                <a:spcPts val="0"/>
              </a:spcAft>
            </a:pPr>
            <a:r>
              <a:rPr lang="en-US" sz="1100" dirty="0">
                <a:solidFill>
                  <a:prstClr val="black"/>
                </a:solidFill>
                <a:latin typeface="Gill Sans MT"/>
                <a:ea typeface="+mn-ea"/>
              </a:rPr>
              <a:t>Design  budget &amp; sustainable financial model</a:t>
            </a:r>
          </a:p>
        </p:txBody>
      </p:sp>
      <p:sp>
        <p:nvSpPr>
          <p:cNvPr id="51" name="Rounded Rectangle 33"/>
          <p:cNvSpPr>
            <a:spLocks noChangeArrowheads="1"/>
          </p:cNvSpPr>
          <p:nvPr/>
        </p:nvSpPr>
        <p:spPr bwMode="auto">
          <a:xfrm>
            <a:off x="4724400" y="4796019"/>
            <a:ext cx="1016000" cy="933449"/>
          </a:xfrm>
          <a:prstGeom prst="roundRect">
            <a:avLst>
              <a:gd name="adj" fmla="val 16667"/>
            </a:avLst>
          </a:prstGeom>
          <a:gradFill flip="none" rotWithShape="1">
            <a:gsLst>
              <a:gs pos="0">
                <a:srgbClr val="95897D">
                  <a:tint val="66000"/>
                  <a:satMod val="160000"/>
                </a:srgbClr>
              </a:gs>
              <a:gs pos="50000">
                <a:srgbClr val="95897D">
                  <a:tint val="44500"/>
                  <a:satMod val="160000"/>
                </a:srgbClr>
              </a:gs>
              <a:gs pos="100000">
                <a:srgbClr val="95897D">
                  <a:tint val="23500"/>
                  <a:satMod val="160000"/>
                </a:srgbClr>
              </a:gs>
            </a:gsLst>
            <a:lin ang="16200000" scaled="1"/>
            <a:tileRect/>
          </a:gradFill>
          <a:ln>
            <a:noFill/>
          </a:ln>
          <a:effectLst>
            <a:outerShdw dist="20000" dir="5400000" rotWithShape="0">
              <a:srgbClr val="000000">
                <a:alpha val="37999"/>
              </a:srgbClr>
            </a:outerShdw>
          </a:effectLst>
          <a:extLst/>
        </p:spPr>
        <p:txBody>
          <a:bodyPr anchor="ctr"/>
          <a:lstStyle/>
          <a:p>
            <a:pPr algn="ctr" defTabSz="914400" fontAlgn="auto">
              <a:spcBef>
                <a:spcPts val="0"/>
              </a:spcBef>
              <a:spcAft>
                <a:spcPts val="0"/>
              </a:spcAft>
            </a:pPr>
            <a:r>
              <a:rPr lang="en-US" sz="1100" dirty="0">
                <a:solidFill>
                  <a:prstClr val="black"/>
                </a:solidFill>
                <a:latin typeface="Gill Sans MT"/>
                <a:ea typeface="+mn-ea"/>
              </a:rPr>
              <a:t>Undertake user acceptance testing</a:t>
            </a:r>
          </a:p>
        </p:txBody>
      </p:sp>
      <p:sp>
        <p:nvSpPr>
          <p:cNvPr id="52" name="Rounded Rectangle 33"/>
          <p:cNvSpPr>
            <a:spLocks noChangeArrowheads="1"/>
          </p:cNvSpPr>
          <p:nvPr/>
        </p:nvSpPr>
        <p:spPr bwMode="auto">
          <a:xfrm>
            <a:off x="5791200" y="4809081"/>
            <a:ext cx="990600" cy="933449"/>
          </a:xfrm>
          <a:prstGeom prst="roundRect">
            <a:avLst>
              <a:gd name="adj" fmla="val 16667"/>
            </a:avLst>
          </a:prstGeom>
          <a:gradFill flip="none" rotWithShape="1">
            <a:gsLst>
              <a:gs pos="0">
                <a:srgbClr val="95897D">
                  <a:tint val="66000"/>
                  <a:satMod val="160000"/>
                </a:srgbClr>
              </a:gs>
              <a:gs pos="50000">
                <a:srgbClr val="95897D">
                  <a:tint val="44500"/>
                  <a:satMod val="160000"/>
                </a:srgbClr>
              </a:gs>
              <a:gs pos="100000">
                <a:srgbClr val="95897D">
                  <a:tint val="23500"/>
                  <a:satMod val="160000"/>
                </a:srgbClr>
              </a:gs>
            </a:gsLst>
            <a:lin ang="16200000" scaled="1"/>
            <a:tileRect/>
          </a:gradFill>
          <a:ln>
            <a:noFill/>
          </a:ln>
          <a:effectLst>
            <a:outerShdw dist="20000" dir="5400000" rotWithShape="0">
              <a:srgbClr val="000000">
                <a:alpha val="37999"/>
              </a:srgbClr>
            </a:outerShdw>
          </a:effectLst>
          <a:extLst/>
        </p:spPr>
        <p:txBody>
          <a:bodyPr anchor="ctr"/>
          <a:lstStyle/>
          <a:p>
            <a:pPr algn="ctr" defTabSz="914400" fontAlgn="auto">
              <a:spcBef>
                <a:spcPts val="0"/>
              </a:spcBef>
              <a:spcAft>
                <a:spcPts val="0"/>
              </a:spcAft>
            </a:pPr>
            <a:r>
              <a:rPr lang="en-US" sz="1100" dirty="0">
                <a:solidFill>
                  <a:prstClr val="black"/>
                </a:solidFill>
                <a:latin typeface="Gill Sans MT"/>
                <a:ea typeface="+mn-ea"/>
              </a:rPr>
              <a:t>Train users on all aspects of solution</a:t>
            </a:r>
          </a:p>
        </p:txBody>
      </p:sp>
      <p:sp>
        <p:nvSpPr>
          <p:cNvPr id="53" name="Rounded Rectangle 52"/>
          <p:cNvSpPr>
            <a:spLocks noChangeArrowheads="1"/>
          </p:cNvSpPr>
          <p:nvPr/>
        </p:nvSpPr>
        <p:spPr bwMode="auto">
          <a:xfrm>
            <a:off x="1600200" y="1733550"/>
            <a:ext cx="6019800" cy="695414"/>
          </a:xfrm>
          <a:prstGeom prst="roundRect">
            <a:avLst>
              <a:gd name="adj" fmla="val 16667"/>
            </a:avLst>
          </a:prstGeom>
          <a:solidFill>
            <a:srgbClr val="2E77AA"/>
          </a:solidFill>
          <a:ln w="9525">
            <a:noFill/>
            <a:round/>
            <a:headEnd/>
            <a:tailEnd/>
          </a:ln>
          <a:effectLst>
            <a:outerShdw blurRad="63500" dist="20000" dir="5400000" rotWithShape="0">
              <a:srgbClr val="000000">
                <a:alpha val="37999"/>
              </a:srgbClr>
            </a:outerShdw>
          </a:effectLst>
        </p:spPr>
        <p:txBody>
          <a:bodyPr anchor="ctr"/>
          <a:lstStyle/>
          <a:p>
            <a:pPr marL="171450" indent="-171450" algn="ctr" defTabSz="914400" fontAlgn="auto">
              <a:spcBef>
                <a:spcPts val="0"/>
              </a:spcBef>
              <a:spcAft>
                <a:spcPts val="0"/>
              </a:spcAft>
              <a:buFont typeface="Arial" pitchFamily="34" charset="0"/>
              <a:buChar char="•"/>
            </a:pPr>
            <a:r>
              <a:rPr lang="en-US" sz="1200" b="1" dirty="0">
                <a:solidFill>
                  <a:prstClr val="white"/>
                </a:solidFill>
                <a:latin typeface="Gill Sans MT"/>
                <a:ea typeface="+mn-ea"/>
              </a:rPr>
              <a:t>Lower  maternal and child U5 mortality rates</a:t>
            </a:r>
          </a:p>
          <a:p>
            <a:pPr marL="171450" indent="-171450" algn="ctr" defTabSz="914400" fontAlgn="auto">
              <a:spcBef>
                <a:spcPts val="0"/>
              </a:spcBef>
              <a:spcAft>
                <a:spcPts val="0"/>
              </a:spcAft>
              <a:buFont typeface="Arial" pitchFamily="34" charset="0"/>
              <a:buChar char="•"/>
            </a:pPr>
            <a:r>
              <a:rPr lang="en-US" sz="1200" b="1" dirty="0">
                <a:solidFill>
                  <a:prstClr val="white"/>
                </a:solidFill>
                <a:latin typeface="Gill Sans MT"/>
                <a:ea typeface="+mn-ea"/>
              </a:rPr>
              <a:t>Lowered child U5 morbidity</a:t>
            </a:r>
          </a:p>
          <a:p>
            <a:pPr marL="171450" indent="-171450" algn="ctr" defTabSz="914400" fontAlgn="auto">
              <a:spcBef>
                <a:spcPts val="0"/>
              </a:spcBef>
              <a:spcAft>
                <a:spcPts val="0"/>
              </a:spcAft>
              <a:buFont typeface="Arial" pitchFamily="34" charset="0"/>
              <a:buChar char="•"/>
            </a:pPr>
            <a:r>
              <a:rPr lang="en-US" sz="1200" b="1" dirty="0">
                <a:solidFill>
                  <a:prstClr val="white"/>
                </a:solidFill>
                <a:latin typeface="Gill Sans MT"/>
                <a:ea typeface="+mn-ea"/>
              </a:rPr>
              <a:t>Improved maternal and child U5 nutritional status </a:t>
            </a:r>
          </a:p>
        </p:txBody>
      </p:sp>
      <p:sp>
        <p:nvSpPr>
          <p:cNvPr id="55" name="TextBox 43"/>
          <p:cNvSpPr txBox="1">
            <a:spLocks noChangeArrowheads="1"/>
          </p:cNvSpPr>
          <p:nvPr/>
        </p:nvSpPr>
        <p:spPr bwMode="auto">
          <a:xfrm>
            <a:off x="12700" y="695487"/>
            <a:ext cx="114300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Gill Sans MT" pitchFamily="34" charset="0"/>
                <a:cs typeface="Arial" charset="0"/>
              </a:defRPr>
            </a:lvl1pPr>
            <a:lvl2pPr marL="742950" indent="-285750" eaLnBrk="0" hangingPunct="0">
              <a:defRPr>
                <a:solidFill>
                  <a:schemeClr val="tx1"/>
                </a:solidFill>
                <a:latin typeface="Gill Sans MT" pitchFamily="34" charset="0"/>
                <a:cs typeface="Arial" charset="0"/>
              </a:defRPr>
            </a:lvl2pPr>
            <a:lvl3pPr marL="1143000" indent="-228600" eaLnBrk="0" hangingPunct="0">
              <a:defRPr>
                <a:solidFill>
                  <a:schemeClr val="tx1"/>
                </a:solidFill>
                <a:latin typeface="Gill Sans MT" pitchFamily="34" charset="0"/>
                <a:cs typeface="Arial" charset="0"/>
              </a:defRPr>
            </a:lvl3pPr>
            <a:lvl4pPr marL="1600200" indent="-228600" eaLnBrk="0" hangingPunct="0">
              <a:defRPr>
                <a:solidFill>
                  <a:schemeClr val="tx1"/>
                </a:solidFill>
                <a:latin typeface="Gill Sans MT" pitchFamily="34" charset="0"/>
                <a:cs typeface="Arial" charset="0"/>
              </a:defRPr>
            </a:lvl4pPr>
            <a:lvl5pPr marL="2057400" indent="-228600" eaLnBrk="0" hangingPunct="0">
              <a:defRPr>
                <a:solidFill>
                  <a:schemeClr val="tx1"/>
                </a:solidFill>
                <a:latin typeface="Gill Sans MT" pitchFamily="34" charset="0"/>
                <a:cs typeface="Arial" charset="0"/>
              </a:defRPr>
            </a:lvl5pPr>
            <a:lvl6pPr marL="2514600" indent="-228600" algn="ctr" eaLnBrk="0" fontAlgn="base" hangingPunct="0">
              <a:spcBef>
                <a:spcPct val="0"/>
              </a:spcBef>
              <a:spcAft>
                <a:spcPct val="0"/>
              </a:spcAft>
              <a:defRPr>
                <a:solidFill>
                  <a:schemeClr val="tx1"/>
                </a:solidFill>
                <a:latin typeface="Gill Sans MT" pitchFamily="34" charset="0"/>
                <a:cs typeface="Arial" charset="0"/>
              </a:defRPr>
            </a:lvl6pPr>
            <a:lvl7pPr marL="2971800" indent="-228600" algn="ctr" eaLnBrk="0" fontAlgn="base" hangingPunct="0">
              <a:spcBef>
                <a:spcPct val="0"/>
              </a:spcBef>
              <a:spcAft>
                <a:spcPct val="0"/>
              </a:spcAft>
              <a:defRPr>
                <a:solidFill>
                  <a:schemeClr val="tx1"/>
                </a:solidFill>
                <a:latin typeface="Gill Sans MT" pitchFamily="34" charset="0"/>
                <a:cs typeface="Arial" charset="0"/>
              </a:defRPr>
            </a:lvl7pPr>
            <a:lvl8pPr marL="3429000" indent="-228600" algn="ctr" eaLnBrk="0" fontAlgn="base" hangingPunct="0">
              <a:spcBef>
                <a:spcPct val="0"/>
              </a:spcBef>
              <a:spcAft>
                <a:spcPct val="0"/>
              </a:spcAft>
              <a:defRPr>
                <a:solidFill>
                  <a:schemeClr val="tx1"/>
                </a:solidFill>
                <a:latin typeface="Gill Sans MT" pitchFamily="34" charset="0"/>
                <a:cs typeface="Arial" charset="0"/>
              </a:defRPr>
            </a:lvl8pPr>
            <a:lvl9pPr marL="3886200" indent="-228600" algn="ctr" eaLnBrk="0" fontAlgn="base" hangingPunct="0">
              <a:spcBef>
                <a:spcPct val="0"/>
              </a:spcBef>
              <a:spcAft>
                <a:spcPct val="0"/>
              </a:spcAft>
              <a:defRPr>
                <a:solidFill>
                  <a:schemeClr val="tx1"/>
                </a:solidFill>
                <a:latin typeface="Gill Sans MT" pitchFamily="34" charset="0"/>
                <a:cs typeface="Arial" charset="0"/>
              </a:defRPr>
            </a:lvl9pPr>
          </a:lstStyle>
          <a:p>
            <a:pPr defTabSz="914400" eaLnBrk="1" fontAlgn="auto" hangingPunct="1">
              <a:spcBef>
                <a:spcPts val="0"/>
              </a:spcBef>
              <a:spcAft>
                <a:spcPts val="0"/>
              </a:spcAft>
            </a:pPr>
            <a:r>
              <a:rPr lang="en-US" sz="1200" b="1" i="1" dirty="0" err="1" smtClean="0">
                <a:solidFill>
                  <a:prstClr val="black"/>
                </a:solidFill>
                <a:ea typeface="+mn-ea"/>
              </a:rPr>
              <a:t>Millenium</a:t>
            </a:r>
            <a:r>
              <a:rPr lang="en-US" sz="1200" b="1" i="1" dirty="0" smtClean="0">
                <a:solidFill>
                  <a:prstClr val="black"/>
                </a:solidFill>
                <a:ea typeface="+mn-ea"/>
              </a:rPr>
              <a:t> Development Goals</a:t>
            </a:r>
            <a:endParaRPr lang="en-US" sz="1200" b="1" i="1" dirty="0">
              <a:solidFill>
                <a:prstClr val="black"/>
              </a:solidFill>
              <a:ea typeface="+mn-ea"/>
            </a:endParaRPr>
          </a:p>
        </p:txBody>
      </p:sp>
      <p:sp>
        <p:nvSpPr>
          <p:cNvPr id="56" name="Text Box 53"/>
          <p:cNvSpPr txBox="1">
            <a:spLocks noChangeArrowheads="1"/>
          </p:cNvSpPr>
          <p:nvPr/>
        </p:nvSpPr>
        <p:spPr bwMode="auto">
          <a:xfrm>
            <a:off x="100013" y="0"/>
            <a:ext cx="904398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Gill Sans MT" pitchFamily="34" charset="0"/>
                <a:cs typeface="Arial" charset="0"/>
              </a:defRPr>
            </a:lvl1pPr>
            <a:lvl2pPr marL="742950" indent="-285750" eaLnBrk="0" hangingPunct="0">
              <a:defRPr>
                <a:solidFill>
                  <a:schemeClr val="tx1"/>
                </a:solidFill>
                <a:latin typeface="Gill Sans MT" pitchFamily="34" charset="0"/>
                <a:cs typeface="Arial" charset="0"/>
              </a:defRPr>
            </a:lvl2pPr>
            <a:lvl3pPr marL="1143000" indent="-228600" eaLnBrk="0" hangingPunct="0">
              <a:defRPr>
                <a:solidFill>
                  <a:schemeClr val="tx1"/>
                </a:solidFill>
                <a:latin typeface="Gill Sans MT" pitchFamily="34" charset="0"/>
                <a:cs typeface="Arial" charset="0"/>
              </a:defRPr>
            </a:lvl3pPr>
            <a:lvl4pPr marL="1600200" indent="-228600" eaLnBrk="0" hangingPunct="0">
              <a:defRPr>
                <a:solidFill>
                  <a:schemeClr val="tx1"/>
                </a:solidFill>
                <a:latin typeface="Gill Sans MT" pitchFamily="34" charset="0"/>
                <a:cs typeface="Arial" charset="0"/>
              </a:defRPr>
            </a:lvl4pPr>
            <a:lvl5pPr marL="2057400" indent="-228600" eaLnBrk="0" hangingPunct="0">
              <a:defRPr>
                <a:solidFill>
                  <a:schemeClr val="tx1"/>
                </a:solidFill>
                <a:latin typeface="Gill Sans MT" pitchFamily="34" charset="0"/>
                <a:cs typeface="Arial" charset="0"/>
              </a:defRPr>
            </a:lvl5pPr>
            <a:lvl6pPr marL="2514600" indent="-228600" algn="ctr" eaLnBrk="0" fontAlgn="base" hangingPunct="0">
              <a:spcBef>
                <a:spcPct val="0"/>
              </a:spcBef>
              <a:spcAft>
                <a:spcPct val="0"/>
              </a:spcAft>
              <a:defRPr>
                <a:solidFill>
                  <a:schemeClr val="tx1"/>
                </a:solidFill>
                <a:latin typeface="Gill Sans MT" pitchFamily="34" charset="0"/>
                <a:cs typeface="Arial" charset="0"/>
              </a:defRPr>
            </a:lvl6pPr>
            <a:lvl7pPr marL="2971800" indent="-228600" algn="ctr" eaLnBrk="0" fontAlgn="base" hangingPunct="0">
              <a:spcBef>
                <a:spcPct val="0"/>
              </a:spcBef>
              <a:spcAft>
                <a:spcPct val="0"/>
              </a:spcAft>
              <a:defRPr>
                <a:solidFill>
                  <a:schemeClr val="tx1"/>
                </a:solidFill>
                <a:latin typeface="Gill Sans MT" pitchFamily="34" charset="0"/>
                <a:cs typeface="Arial" charset="0"/>
              </a:defRPr>
            </a:lvl7pPr>
            <a:lvl8pPr marL="3429000" indent="-228600" algn="ctr" eaLnBrk="0" fontAlgn="base" hangingPunct="0">
              <a:spcBef>
                <a:spcPct val="0"/>
              </a:spcBef>
              <a:spcAft>
                <a:spcPct val="0"/>
              </a:spcAft>
              <a:defRPr>
                <a:solidFill>
                  <a:schemeClr val="tx1"/>
                </a:solidFill>
                <a:latin typeface="Gill Sans MT" pitchFamily="34" charset="0"/>
                <a:cs typeface="Arial" charset="0"/>
              </a:defRPr>
            </a:lvl8pPr>
            <a:lvl9pPr marL="3886200" indent="-228600" algn="ctr" eaLnBrk="0" fontAlgn="base" hangingPunct="0">
              <a:spcBef>
                <a:spcPct val="0"/>
              </a:spcBef>
              <a:spcAft>
                <a:spcPct val="0"/>
              </a:spcAft>
              <a:defRPr>
                <a:solidFill>
                  <a:schemeClr val="tx1"/>
                </a:solidFill>
                <a:latin typeface="Gill Sans MT" pitchFamily="34" charset="0"/>
                <a:cs typeface="Arial" charset="0"/>
              </a:defRPr>
            </a:lvl9pPr>
          </a:lstStyle>
          <a:p>
            <a:pPr algn="ctr" defTabSz="914400" eaLnBrk="1" fontAlgn="auto" hangingPunct="1">
              <a:spcBef>
                <a:spcPts val="0"/>
              </a:spcBef>
              <a:spcAft>
                <a:spcPts val="0"/>
              </a:spcAft>
            </a:pPr>
            <a:r>
              <a:rPr lang="en-US" sz="3600" dirty="0" err="1" smtClean="0">
                <a:solidFill>
                  <a:srgbClr val="809FCF">
                    <a:lumMod val="50000"/>
                  </a:srgbClr>
                </a:solidFill>
                <a:latin typeface="Gill Sans MT"/>
                <a:ea typeface="+mn-ea"/>
              </a:rPr>
              <a:t>mHealth</a:t>
            </a:r>
            <a:r>
              <a:rPr lang="en-US" sz="3600" dirty="0" smtClean="0">
                <a:solidFill>
                  <a:srgbClr val="809FCF">
                    <a:lumMod val="50000"/>
                  </a:srgbClr>
                </a:solidFill>
                <a:latin typeface="Gill Sans MT"/>
                <a:ea typeface="+mn-ea"/>
              </a:rPr>
              <a:t> Theory of Change</a:t>
            </a:r>
            <a:endParaRPr lang="en-US" sz="3600" dirty="0">
              <a:solidFill>
                <a:srgbClr val="809FCF">
                  <a:lumMod val="50000"/>
                </a:srgbClr>
              </a:solidFill>
              <a:latin typeface="Gill Sans MT"/>
              <a:ea typeface="+mn-ea"/>
            </a:endParaRPr>
          </a:p>
        </p:txBody>
      </p:sp>
      <p:sp>
        <p:nvSpPr>
          <p:cNvPr id="57" name="Up Arrow 277"/>
          <p:cNvSpPr>
            <a:spLocks noChangeArrowheads="1"/>
          </p:cNvSpPr>
          <p:nvPr/>
        </p:nvSpPr>
        <p:spPr bwMode="auto">
          <a:xfrm>
            <a:off x="100012" y="1392193"/>
            <a:ext cx="357188" cy="416014"/>
          </a:xfrm>
          <a:prstGeom prst="upArrow">
            <a:avLst>
              <a:gd name="adj1" fmla="val 50000"/>
              <a:gd name="adj2" fmla="val 50000"/>
            </a:avLst>
          </a:prstGeom>
          <a:gradFill flip="none" rotWithShape="1">
            <a:gsLst>
              <a:gs pos="0">
                <a:srgbClr val="95897D">
                  <a:shade val="30000"/>
                  <a:satMod val="115000"/>
                </a:srgbClr>
              </a:gs>
              <a:gs pos="50000">
                <a:srgbClr val="95897D">
                  <a:shade val="67500"/>
                  <a:satMod val="115000"/>
                </a:srgbClr>
              </a:gs>
              <a:gs pos="100000">
                <a:srgbClr val="95897D">
                  <a:shade val="100000"/>
                  <a:satMod val="115000"/>
                </a:srgbClr>
              </a:gs>
            </a:gsLst>
            <a:lin ang="16200000" scaled="1"/>
            <a:tileRect/>
          </a:gradFill>
          <a:ln w="9525">
            <a:noFill/>
            <a:round/>
            <a:headEnd/>
            <a:tailEnd/>
          </a:ln>
          <a:effectLst>
            <a:outerShdw blurRad="63500" dist="20000" dir="5400000" rotWithShape="0">
              <a:srgbClr val="000000">
                <a:alpha val="37999"/>
              </a:srgbClr>
            </a:outerShdw>
          </a:effectLst>
        </p:spPr>
        <p:txBody>
          <a:bodyPr anchor="ctr"/>
          <a:lstStyle/>
          <a:p>
            <a:pPr defTabSz="914400" fontAlgn="auto">
              <a:spcBef>
                <a:spcPts val="0"/>
              </a:spcBef>
              <a:spcAft>
                <a:spcPts val="0"/>
              </a:spcAft>
              <a:defRPr/>
            </a:pPr>
            <a:endParaRPr lang="en-US" sz="1100" b="1" dirty="0">
              <a:solidFill>
                <a:prstClr val="black"/>
              </a:solidFill>
              <a:latin typeface="Gill Sans MT" charset="0"/>
              <a:ea typeface="+mn-ea"/>
            </a:endParaRPr>
          </a:p>
        </p:txBody>
      </p:sp>
      <p:sp>
        <p:nvSpPr>
          <p:cNvPr id="58" name="Rounded Rectangle 309"/>
          <p:cNvSpPr>
            <a:spLocks noChangeArrowheads="1"/>
          </p:cNvSpPr>
          <p:nvPr/>
        </p:nvSpPr>
        <p:spPr bwMode="auto">
          <a:xfrm>
            <a:off x="4572000" y="3679870"/>
            <a:ext cx="889902" cy="990600"/>
          </a:xfrm>
          <a:prstGeom prst="roundRect">
            <a:avLst>
              <a:gd name="adj" fmla="val 16667"/>
            </a:avLst>
          </a:prstGeom>
          <a:solidFill>
            <a:srgbClr val="AEB921"/>
          </a:solidFill>
          <a:ln w="9525">
            <a:noFill/>
            <a:round/>
            <a:headEnd/>
            <a:tailEnd/>
          </a:ln>
          <a:effectLst>
            <a:outerShdw blurRad="63500" dist="20000" dir="5400000" rotWithShape="0">
              <a:srgbClr val="000000">
                <a:alpha val="37999"/>
              </a:srgbClr>
            </a:outerShdw>
          </a:effectLst>
        </p:spPr>
        <p:txBody>
          <a:bodyPr anchor="ctr"/>
          <a:lstStyle/>
          <a:p>
            <a:pPr algn="ctr" defTabSz="914400" fontAlgn="auto">
              <a:spcBef>
                <a:spcPts val="0"/>
              </a:spcBef>
              <a:spcAft>
                <a:spcPts val="0"/>
              </a:spcAft>
            </a:pPr>
            <a:r>
              <a:rPr lang="en-US" sz="1100" dirty="0">
                <a:solidFill>
                  <a:srgbClr val="000000"/>
                </a:solidFill>
                <a:latin typeface="Gill Sans MT"/>
                <a:ea typeface="+mn-ea"/>
              </a:rPr>
              <a:t>CHW/V motivation &amp; retention</a:t>
            </a:r>
            <a:endParaRPr lang="en-US" sz="1100" dirty="0">
              <a:solidFill>
                <a:prstClr val="black"/>
              </a:solidFill>
              <a:latin typeface="Gill Sans MT"/>
              <a:ea typeface="+mn-ea"/>
            </a:endParaRPr>
          </a:p>
        </p:txBody>
      </p:sp>
      <p:sp>
        <p:nvSpPr>
          <p:cNvPr id="59" name="AutoShape 56"/>
          <p:cNvSpPr>
            <a:spLocks noChangeArrowheads="1"/>
          </p:cNvSpPr>
          <p:nvPr/>
        </p:nvSpPr>
        <p:spPr bwMode="auto">
          <a:xfrm>
            <a:off x="1676400" y="1600200"/>
            <a:ext cx="152400" cy="152400"/>
          </a:xfrm>
          <a:prstGeom prst="upArrow">
            <a:avLst>
              <a:gd name="adj1" fmla="val 50000"/>
              <a:gd name="adj2" fmla="val 25000"/>
            </a:avLst>
          </a:prstGeom>
          <a:solidFill>
            <a:srgbClr val="575757"/>
          </a:solidFill>
          <a:ln w="9525">
            <a:solidFill>
              <a:schemeClr val="tx1"/>
            </a:solidFill>
            <a:miter lim="800000"/>
            <a:headEnd/>
            <a:tailEnd/>
          </a:ln>
        </p:spPr>
        <p:txBody>
          <a:bodyPr vert="eaVert" wrap="none" anchor="ctr"/>
          <a:lstStyle/>
          <a:p>
            <a:pPr defTabSz="914400" fontAlgn="auto">
              <a:spcBef>
                <a:spcPts val="0"/>
              </a:spcBef>
              <a:spcAft>
                <a:spcPts val="0"/>
              </a:spcAft>
            </a:pPr>
            <a:endParaRPr lang="en-US" sz="2400" i="1">
              <a:solidFill>
                <a:prstClr val="black"/>
              </a:solidFill>
              <a:latin typeface="Times" pitchFamily="18" charset="0"/>
              <a:ea typeface="+mn-ea"/>
            </a:endParaRPr>
          </a:p>
        </p:txBody>
      </p:sp>
      <p:sp>
        <p:nvSpPr>
          <p:cNvPr id="61" name="Rounded Rectangle 60"/>
          <p:cNvSpPr>
            <a:spLocks noChangeArrowheads="1"/>
          </p:cNvSpPr>
          <p:nvPr/>
        </p:nvSpPr>
        <p:spPr bwMode="auto">
          <a:xfrm>
            <a:off x="5181600" y="2530475"/>
            <a:ext cx="1816319" cy="1001713"/>
          </a:xfrm>
          <a:prstGeom prst="roundRect">
            <a:avLst>
              <a:gd name="adj" fmla="val 16667"/>
            </a:avLst>
          </a:prstGeom>
          <a:gradFill flip="none" rotWithShape="1">
            <a:gsLst>
              <a:gs pos="0">
                <a:srgbClr val="AEB921">
                  <a:tint val="66000"/>
                  <a:satMod val="160000"/>
                </a:srgbClr>
              </a:gs>
              <a:gs pos="50000">
                <a:srgbClr val="AEB921">
                  <a:tint val="44500"/>
                  <a:satMod val="160000"/>
                </a:srgbClr>
              </a:gs>
              <a:gs pos="100000">
                <a:srgbClr val="AEB921">
                  <a:tint val="23500"/>
                  <a:satMod val="160000"/>
                </a:srgbClr>
              </a:gs>
            </a:gsLst>
            <a:lin ang="16200000" scaled="1"/>
            <a:tileRect/>
          </a:gradFill>
          <a:ln w="9525">
            <a:noFill/>
            <a:round/>
            <a:headEnd/>
            <a:tailEnd/>
          </a:ln>
          <a:effectLst>
            <a:outerShdw blurRad="63500" dist="23000" dir="5400000" rotWithShape="0">
              <a:srgbClr val="000000">
                <a:alpha val="34999"/>
              </a:srgbClr>
            </a:outerShdw>
          </a:effectLst>
        </p:spPr>
        <p:txBody>
          <a:bodyPr anchor="ctr"/>
          <a:lstStyle/>
          <a:p>
            <a:pPr algn="ctr" defTabSz="914400" fontAlgn="auto">
              <a:spcBef>
                <a:spcPts val="0"/>
              </a:spcBef>
              <a:spcAft>
                <a:spcPts val="0"/>
              </a:spcAft>
            </a:pPr>
            <a:r>
              <a:rPr lang="en-GB" sz="1100" b="1" dirty="0">
                <a:solidFill>
                  <a:prstClr val="black"/>
                </a:solidFill>
                <a:latin typeface="Gill Sans MT"/>
                <a:ea typeface="+mn-ea"/>
              </a:rPr>
              <a:t>More </a:t>
            </a:r>
            <a:r>
              <a:rPr lang="en-GB" sz="1100" b="1" dirty="0">
                <a:solidFill>
                  <a:srgbClr val="C00000"/>
                </a:solidFill>
                <a:latin typeface="Gill Sans MT"/>
                <a:ea typeface="+mn-ea"/>
              </a:rPr>
              <a:t>sustainable, effective and efficient CHW/V</a:t>
            </a:r>
            <a:r>
              <a:rPr lang="en-GB" sz="1100" b="1" dirty="0">
                <a:solidFill>
                  <a:prstClr val="black"/>
                </a:solidFill>
                <a:latin typeface="Gill Sans MT"/>
                <a:ea typeface="+mn-ea"/>
              </a:rPr>
              <a:t> workforce</a:t>
            </a:r>
            <a:endParaRPr lang="en-US" sz="1400" b="1" dirty="0">
              <a:solidFill>
                <a:srgbClr val="000000"/>
              </a:solidFill>
              <a:latin typeface="Gill Sans MT"/>
              <a:ea typeface="+mn-ea"/>
            </a:endParaRPr>
          </a:p>
        </p:txBody>
      </p:sp>
      <p:sp>
        <p:nvSpPr>
          <p:cNvPr id="62" name="Rounded Rectangle 309"/>
          <p:cNvSpPr>
            <a:spLocks noChangeArrowheads="1"/>
          </p:cNvSpPr>
          <p:nvPr/>
        </p:nvSpPr>
        <p:spPr bwMode="auto">
          <a:xfrm>
            <a:off x="3429000" y="3657600"/>
            <a:ext cx="1112044" cy="990600"/>
          </a:xfrm>
          <a:prstGeom prst="roundRect">
            <a:avLst>
              <a:gd name="adj" fmla="val 16667"/>
            </a:avLst>
          </a:prstGeom>
          <a:solidFill>
            <a:srgbClr val="AEB921"/>
          </a:solidFill>
          <a:ln w="9525">
            <a:noFill/>
            <a:round/>
            <a:headEnd/>
            <a:tailEnd/>
          </a:ln>
          <a:effectLst>
            <a:outerShdw blurRad="63500" dist="20000" dir="5400000" rotWithShape="0">
              <a:srgbClr val="000000">
                <a:alpha val="37999"/>
              </a:srgbClr>
            </a:outerShdw>
          </a:effectLst>
        </p:spPr>
        <p:txBody>
          <a:bodyPr anchor="ctr"/>
          <a:lstStyle/>
          <a:p>
            <a:pPr algn="ctr" defTabSz="914400" fontAlgn="auto">
              <a:spcBef>
                <a:spcPts val="0"/>
              </a:spcBef>
              <a:spcAft>
                <a:spcPts val="0"/>
              </a:spcAft>
            </a:pPr>
            <a:r>
              <a:rPr lang="en-US" sz="1100" dirty="0">
                <a:solidFill>
                  <a:srgbClr val="000000"/>
                </a:solidFill>
                <a:latin typeface="Gill Sans MT"/>
                <a:ea typeface="+mn-ea"/>
              </a:rPr>
              <a:t>Referral closure rates between CHW/V and facilities</a:t>
            </a:r>
            <a:endParaRPr lang="en-US" sz="1100" dirty="0">
              <a:solidFill>
                <a:prstClr val="black"/>
              </a:solidFill>
              <a:latin typeface="Gill Sans MT"/>
              <a:ea typeface="+mn-ea"/>
            </a:endParaRPr>
          </a:p>
        </p:txBody>
      </p:sp>
      <p:sp>
        <p:nvSpPr>
          <p:cNvPr id="2" name="TextBox 1"/>
          <p:cNvSpPr txBox="1"/>
          <p:nvPr/>
        </p:nvSpPr>
        <p:spPr>
          <a:xfrm>
            <a:off x="4572000" y="6748790"/>
            <a:ext cx="4851838" cy="261610"/>
          </a:xfrm>
          <a:prstGeom prst="rect">
            <a:avLst/>
          </a:prstGeom>
          <a:noFill/>
        </p:spPr>
        <p:txBody>
          <a:bodyPr wrap="square" rtlCol="0">
            <a:spAutoFit/>
          </a:bodyPr>
          <a:lstStyle/>
          <a:p>
            <a:pPr defTabSz="914400" fontAlgn="auto">
              <a:spcBef>
                <a:spcPts val="0"/>
              </a:spcBef>
              <a:spcAft>
                <a:spcPts val="0"/>
              </a:spcAft>
            </a:pPr>
            <a:r>
              <a:rPr lang="en-US" sz="1100" dirty="0">
                <a:solidFill>
                  <a:prstClr val="black"/>
                </a:solidFill>
                <a:latin typeface="Gill Sans MT"/>
                <a:ea typeface="+mn-ea"/>
              </a:rPr>
              <a:t>* i.e. </a:t>
            </a:r>
            <a:r>
              <a:rPr lang="en-US" sz="1100" dirty="0" err="1">
                <a:solidFill>
                  <a:prstClr val="black"/>
                </a:solidFill>
                <a:latin typeface="Gill Sans MT"/>
                <a:ea typeface="+mn-ea"/>
              </a:rPr>
              <a:t>ttC</a:t>
            </a:r>
            <a:r>
              <a:rPr lang="en-US" sz="1100" dirty="0">
                <a:solidFill>
                  <a:prstClr val="black"/>
                </a:solidFill>
                <a:latin typeface="Gill Sans MT"/>
                <a:ea typeface="+mn-ea"/>
              </a:rPr>
              <a:t> visit schedule or CCM clinical case management protocols</a:t>
            </a:r>
          </a:p>
        </p:txBody>
      </p:sp>
      <p:sp>
        <p:nvSpPr>
          <p:cNvPr id="54" name="Rounded Rectangle 309"/>
          <p:cNvSpPr>
            <a:spLocks noChangeArrowheads="1"/>
          </p:cNvSpPr>
          <p:nvPr/>
        </p:nvSpPr>
        <p:spPr bwMode="auto">
          <a:xfrm>
            <a:off x="5524500" y="3657600"/>
            <a:ext cx="1028700" cy="990600"/>
          </a:xfrm>
          <a:prstGeom prst="roundRect">
            <a:avLst>
              <a:gd name="adj" fmla="val 16667"/>
            </a:avLst>
          </a:prstGeom>
          <a:solidFill>
            <a:srgbClr val="AEB921"/>
          </a:solidFill>
          <a:ln w="9525">
            <a:noFill/>
            <a:round/>
            <a:headEnd/>
            <a:tailEnd/>
          </a:ln>
          <a:effectLst>
            <a:outerShdw blurRad="63500" dist="20000" dir="5400000" rotWithShape="0">
              <a:srgbClr val="000000">
                <a:alpha val="37999"/>
              </a:srgbClr>
            </a:outerShdw>
          </a:effectLst>
        </p:spPr>
        <p:txBody>
          <a:bodyPr anchor="ctr"/>
          <a:lstStyle/>
          <a:p>
            <a:pPr algn="ctr" defTabSz="914400" fontAlgn="auto">
              <a:spcBef>
                <a:spcPts val="0"/>
              </a:spcBef>
              <a:spcAft>
                <a:spcPts val="0"/>
              </a:spcAft>
            </a:pPr>
            <a:r>
              <a:rPr lang="en-US" sz="1100" dirty="0">
                <a:solidFill>
                  <a:srgbClr val="000000"/>
                </a:solidFill>
                <a:latin typeface="Gill Sans MT"/>
                <a:ea typeface="+mn-ea"/>
              </a:rPr>
              <a:t>ICT System performance &amp; scalability</a:t>
            </a:r>
            <a:endParaRPr lang="en-US" sz="1100" dirty="0">
              <a:solidFill>
                <a:prstClr val="black"/>
              </a:solidFill>
              <a:latin typeface="Gill Sans MT"/>
              <a:ea typeface="+mn-ea"/>
            </a:endParaRPr>
          </a:p>
        </p:txBody>
      </p:sp>
      <p:grpSp>
        <p:nvGrpSpPr>
          <p:cNvPr id="74" name="Group 73"/>
          <p:cNvGrpSpPr/>
          <p:nvPr/>
        </p:nvGrpSpPr>
        <p:grpSpPr>
          <a:xfrm>
            <a:off x="1487488" y="4641850"/>
            <a:ext cx="5719762" cy="28621"/>
            <a:chOff x="1487488" y="4641850"/>
            <a:chExt cx="5719762" cy="28621"/>
          </a:xfrm>
        </p:grpSpPr>
        <p:cxnSp>
          <p:nvCxnSpPr>
            <p:cNvPr id="25" name="Curved Connector 24"/>
            <p:cNvCxnSpPr>
              <a:stCxn id="54" idx="2"/>
              <a:endCxn id="62" idx="2"/>
            </p:cNvCxnSpPr>
            <p:nvPr/>
          </p:nvCxnSpPr>
          <p:spPr>
            <a:xfrm rot="5400000">
              <a:off x="5011936" y="3621286"/>
              <a:ext cx="12700" cy="2053828"/>
            </a:xfrm>
            <a:prstGeom prst="curvedConnector3">
              <a:avLst>
                <a:gd name="adj1" fmla="val 1800000"/>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60" name="Curved Connector 59"/>
            <p:cNvCxnSpPr>
              <a:stCxn id="54" idx="2"/>
              <a:endCxn id="58" idx="2"/>
            </p:cNvCxnSpPr>
            <p:nvPr/>
          </p:nvCxnSpPr>
          <p:spPr>
            <a:xfrm rot="5400000">
              <a:off x="5516766" y="4148386"/>
              <a:ext cx="22270" cy="1021899"/>
            </a:xfrm>
            <a:prstGeom prst="curvedConnector3">
              <a:avLst>
                <a:gd name="adj1" fmla="val 887773"/>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63" name="Curved Connector 62"/>
            <p:cNvCxnSpPr>
              <a:stCxn id="54" idx="2"/>
              <a:endCxn id="49" idx="2"/>
            </p:cNvCxnSpPr>
            <p:nvPr/>
          </p:nvCxnSpPr>
          <p:spPr>
            <a:xfrm rot="16200000" flipH="1">
              <a:off x="6619875" y="4067175"/>
              <a:ext cx="12700" cy="1162050"/>
            </a:xfrm>
            <a:prstGeom prst="curvedConnector3">
              <a:avLst>
                <a:gd name="adj1" fmla="val 1465118"/>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66" name="Curved Connector 65"/>
            <p:cNvCxnSpPr>
              <a:stCxn id="54" idx="2"/>
              <a:endCxn id="15" idx="2"/>
            </p:cNvCxnSpPr>
            <p:nvPr/>
          </p:nvCxnSpPr>
          <p:spPr>
            <a:xfrm rot="5400000">
              <a:off x="4408301" y="3030089"/>
              <a:ext cx="12438" cy="3248660"/>
            </a:xfrm>
            <a:prstGeom prst="curvedConnector3">
              <a:avLst>
                <a:gd name="adj1" fmla="val 2279860"/>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cxnSp>
          <p:nvCxnSpPr>
            <p:cNvPr id="70" name="Curved Connector 69"/>
            <p:cNvCxnSpPr>
              <a:stCxn id="54" idx="2"/>
              <a:endCxn id="14" idx="2"/>
            </p:cNvCxnSpPr>
            <p:nvPr/>
          </p:nvCxnSpPr>
          <p:spPr>
            <a:xfrm rot="5400000">
              <a:off x="3759994" y="2369344"/>
              <a:ext cx="12700" cy="4557712"/>
            </a:xfrm>
            <a:prstGeom prst="curvedConnector3">
              <a:avLst>
                <a:gd name="adj1" fmla="val 2720929"/>
              </a:avLst>
            </a:prstGeom>
            <a:ln w="25400">
              <a:solidFill>
                <a:srgbClr val="FFC000"/>
              </a:solidFill>
              <a:tailEnd type="arrow"/>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83468421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extLst>
              <p:ext uri="{D42A27DB-BD31-4B8C-83A1-F6EECF244321}">
                <p14:modId xmlns:p14="http://schemas.microsoft.com/office/powerpoint/2010/main" val="923295491"/>
              </p:ext>
            </p:extLst>
          </p:nvPr>
        </p:nvGraphicFramePr>
        <p:xfrm>
          <a:off x="2711116" y="1090863"/>
          <a:ext cx="6769768" cy="49305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txBox="1">
            <a:spLocks/>
          </p:cNvSpPr>
          <p:nvPr/>
        </p:nvSpPr>
        <p:spPr>
          <a:xfrm>
            <a:off x="587375" y="1208088"/>
            <a:ext cx="5139657" cy="749300"/>
          </a:xfrm>
          <a:prstGeom prst="rect">
            <a:avLst/>
          </a:prstGeom>
        </p:spPr>
        <p:txBody>
          <a:bodyPr/>
          <a:lstStyle>
            <a:lvl1pPr>
              <a:defRPr sz="4000" b="0" i="0">
                <a:latin typeface="Gill Sans MT"/>
                <a:cs typeface="Gill Sans MT"/>
              </a:defRPr>
            </a:lvl1pPr>
          </a:lstStyle>
          <a:p>
            <a:pPr algn="ctr" fontAlgn="auto">
              <a:spcAft>
                <a:spcPts val="0"/>
              </a:spcAft>
              <a:defRPr/>
            </a:pPr>
            <a:r>
              <a:rPr lang="en-US" dirty="0" smtClean="0">
                <a:solidFill>
                  <a:schemeClr val="bg1">
                    <a:lumMod val="50000"/>
                  </a:schemeClr>
                </a:solidFill>
                <a:latin typeface="Gill Sans MT" panose="020B0502020104020203" pitchFamily="34" charset="0"/>
                <a:ea typeface="+mj-ea"/>
                <a:cs typeface="Gill Sans MT Std Light"/>
              </a:rPr>
              <a:t>Evidence Need</a:t>
            </a:r>
          </a:p>
        </p:txBody>
      </p:sp>
      <p:sp>
        <p:nvSpPr>
          <p:cNvPr id="4" name="TextBox 3"/>
          <p:cNvSpPr txBox="1"/>
          <p:nvPr/>
        </p:nvSpPr>
        <p:spPr>
          <a:xfrm>
            <a:off x="454610" y="1961648"/>
            <a:ext cx="5003215" cy="3416320"/>
          </a:xfrm>
          <a:prstGeom prst="rect">
            <a:avLst/>
          </a:prstGeom>
          <a:noFill/>
        </p:spPr>
        <p:txBody>
          <a:bodyPr wrap="square">
            <a:spAutoFit/>
          </a:bodyPr>
          <a:lstStyle/>
          <a:p>
            <a:pPr marL="342900" indent="-342900">
              <a:buFont typeface="Arial" panose="020B0604020202020204" pitchFamily="34" charset="0"/>
              <a:buChar char="•"/>
              <a:defRPr/>
            </a:pPr>
            <a:r>
              <a:rPr lang="en-GB" sz="2400" dirty="0" smtClean="0">
                <a:latin typeface="Gill Sans MT" panose="020B0502020104020203" pitchFamily="34" charset="0"/>
              </a:rPr>
              <a:t>Does ICT supported programming </a:t>
            </a:r>
            <a:br>
              <a:rPr lang="en-GB" sz="2400" dirty="0" smtClean="0">
                <a:latin typeface="Gill Sans MT" panose="020B0502020104020203" pitchFamily="34" charset="0"/>
              </a:rPr>
            </a:br>
            <a:r>
              <a:rPr lang="en-GB" sz="2400" dirty="0" smtClean="0">
                <a:latin typeface="Gill Sans MT" panose="020B0502020104020203" pitchFamily="34" charset="0"/>
              </a:rPr>
              <a:t>enhance health and nutrition </a:t>
            </a:r>
            <a:br>
              <a:rPr lang="en-GB" sz="2400" dirty="0" smtClean="0">
                <a:latin typeface="Gill Sans MT" panose="020B0502020104020203" pitchFamily="34" charset="0"/>
              </a:rPr>
            </a:br>
            <a:r>
              <a:rPr lang="en-GB" sz="2400" dirty="0" smtClean="0">
                <a:latin typeface="Gill Sans MT" panose="020B0502020104020203" pitchFamily="34" charset="0"/>
              </a:rPr>
              <a:t>outcomes?</a:t>
            </a:r>
          </a:p>
          <a:p>
            <a:pPr marL="342900" indent="-342900">
              <a:buFont typeface="Arial" panose="020B0604020202020204" pitchFamily="34" charset="0"/>
              <a:buChar char="•"/>
              <a:defRPr/>
            </a:pPr>
            <a:r>
              <a:rPr lang="en-GB" sz="2400" dirty="0" smtClean="0">
                <a:latin typeface="Gill Sans MT" panose="020B0502020104020203" pitchFamily="34" charset="0"/>
              </a:rPr>
              <a:t>What is the return on </a:t>
            </a:r>
            <a:br>
              <a:rPr lang="en-GB" sz="2400" dirty="0" smtClean="0">
                <a:latin typeface="Gill Sans MT" panose="020B0502020104020203" pitchFamily="34" charset="0"/>
              </a:rPr>
            </a:br>
            <a:r>
              <a:rPr lang="en-GB" sz="2400" dirty="0" smtClean="0">
                <a:latin typeface="Gill Sans MT" panose="020B0502020104020203" pitchFamily="34" charset="0"/>
              </a:rPr>
              <a:t>investment in </a:t>
            </a:r>
            <a:r>
              <a:rPr lang="en-GB" sz="2400" dirty="0" err="1" smtClean="0">
                <a:latin typeface="Gill Sans MT" panose="020B0502020104020203" pitchFamily="34" charset="0"/>
              </a:rPr>
              <a:t>mHealth</a:t>
            </a:r>
            <a:r>
              <a:rPr lang="en-GB" sz="2400" dirty="0" smtClean="0">
                <a:latin typeface="Gill Sans MT" panose="020B0502020104020203" pitchFamily="34" charset="0"/>
              </a:rPr>
              <a:t>?</a:t>
            </a:r>
          </a:p>
          <a:p>
            <a:pPr marL="342900" indent="-342900">
              <a:buFont typeface="Arial" panose="020B0604020202020204" pitchFamily="34" charset="0"/>
              <a:buChar char="•"/>
              <a:defRPr/>
            </a:pPr>
            <a:endParaRPr lang="en-GB" sz="2400" dirty="0">
              <a:latin typeface="Gill Sans MT" panose="020B0502020104020203" pitchFamily="34" charset="0"/>
            </a:endParaRPr>
          </a:p>
          <a:p>
            <a:pPr marL="342900" indent="-342900">
              <a:buFont typeface="Arial" panose="020B0604020202020204" pitchFamily="34" charset="0"/>
              <a:buChar char="•"/>
              <a:defRPr/>
            </a:pPr>
            <a:r>
              <a:rPr lang="en-GB" sz="2400" dirty="0" smtClean="0">
                <a:latin typeface="Gill Sans MT" panose="020B0502020104020203" pitchFamily="34" charset="0"/>
              </a:rPr>
              <a:t>Continuous quality </a:t>
            </a:r>
            <a:br>
              <a:rPr lang="en-GB" sz="2400" dirty="0" smtClean="0">
                <a:latin typeface="Gill Sans MT" panose="020B0502020104020203" pitchFamily="34" charset="0"/>
              </a:rPr>
            </a:br>
            <a:r>
              <a:rPr lang="en-GB" sz="2400" dirty="0" smtClean="0">
                <a:latin typeface="Gill Sans MT" panose="020B0502020104020203" pitchFamily="34" charset="0"/>
              </a:rPr>
              <a:t>improvement in </a:t>
            </a:r>
            <a:br>
              <a:rPr lang="en-GB" sz="2400" dirty="0" smtClean="0">
                <a:latin typeface="Gill Sans MT" panose="020B0502020104020203" pitchFamily="34" charset="0"/>
              </a:rPr>
            </a:br>
            <a:r>
              <a:rPr lang="en-GB" sz="2400" dirty="0" smtClean="0">
                <a:latin typeface="Gill Sans MT" panose="020B0502020104020203" pitchFamily="34" charset="0"/>
              </a:rPr>
              <a:t>programming</a:t>
            </a:r>
            <a:endParaRPr lang="en-GB" sz="2400" dirty="0">
              <a:latin typeface="Gill Sans MT" panose="020B0502020104020203" pitchFamily="34" charset="0"/>
            </a:endParaRPr>
          </a:p>
        </p:txBody>
      </p:sp>
      <p:sp>
        <p:nvSpPr>
          <p:cNvPr id="14" name="Flowchart: Decision 13"/>
          <p:cNvSpPr/>
          <p:nvPr/>
        </p:nvSpPr>
        <p:spPr>
          <a:xfrm>
            <a:off x="4900863" y="1208088"/>
            <a:ext cx="2390274" cy="4813300"/>
          </a:xfrm>
          <a:prstGeom prst="flowChartDecision">
            <a:avLst/>
          </a:prstGeom>
          <a:noFill/>
          <a:ln w="254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extBox 14"/>
          <p:cNvSpPr txBox="1"/>
          <p:nvPr/>
        </p:nvSpPr>
        <p:spPr>
          <a:xfrm>
            <a:off x="7291137" y="2133600"/>
            <a:ext cx="184731" cy="369332"/>
          </a:xfrm>
          <a:prstGeom prst="rect">
            <a:avLst/>
          </a:prstGeom>
          <a:noFill/>
        </p:spPr>
        <p:txBody>
          <a:bodyPr wrap="none" rtlCol="0">
            <a:spAutoFit/>
          </a:bodyPr>
          <a:lstStyle/>
          <a:p>
            <a:endParaRPr lang="en-US" dirty="0"/>
          </a:p>
        </p:txBody>
      </p:sp>
      <p:sp>
        <p:nvSpPr>
          <p:cNvPr id="16" name="Line Callout 1 15"/>
          <p:cNvSpPr/>
          <p:nvPr/>
        </p:nvSpPr>
        <p:spPr>
          <a:xfrm>
            <a:off x="6946232" y="1582738"/>
            <a:ext cx="1620252" cy="920194"/>
          </a:xfrm>
          <a:prstGeom prst="borderCallout1">
            <a:avLst>
              <a:gd name="adj1" fmla="val 18750"/>
              <a:gd name="adj2" fmla="val -8333"/>
              <a:gd name="adj3" fmla="val 74147"/>
              <a:gd name="adj4" fmla="val -50214"/>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t>Parent </a:t>
            </a:r>
          </a:p>
          <a:p>
            <a:pPr algn="ctr"/>
            <a:r>
              <a:rPr lang="en-US" dirty="0" smtClean="0"/>
              <a:t>program</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09902" y="2207172"/>
            <a:ext cx="2475187" cy="1508105"/>
          </a:xfrm>
          <a:prstGeom prst="rect">
            <a:avLst/>
          </a:prstGeom>
          <a:noFill/>
        </p:spPr>
        <p:txBody>
          <a:bodyPr wrap="square" rtlCol="0">
            <a:spAutoFit/>
          </a:bodyPr>
          <a:lstStyle/>
          <a:p>
            <a:pPr algn="r"/>
            <a:r>
              <a:rPr lang="en-US" sz="2400" dirty="0">
                <a:solidFill>
                  <a:schemeClr val="bg1"/>
                </a:solidFill>
              </a:rPr>
              <a:t>“The plural for anecdote is not data” </a:t>
            </a:r>
            <a:r>
              <a:rPr lang="en-US" sz="2400" dirty="0" smtClean="0">
                <a:solidFill>
                  <a:schemeClr val="bg1"/>
                </a:solidFill>
              </a:rPr>
              <a:t/>
            </a:r>
            <a:br>
              <a:rPr lang="en-US" sz="2400" dirty="0" smtClean="0">
                <a:solidFill>
                  <a:schemeClr val="bg1"/>
                </a:solidFill>
              </a:rPr>
            </a:br>
            <a:r>
              <a:rPr lang="en-US" sz="2000" dirty="0" smtClean="0">
                <a:solidFill>
                  <a:schemeClr val="bg1"/>
                </a:solidFill>
              </a:rPr>
              <a:t>-- Unknown</a:t>
            </a:r>
            <a:endParaRPr lang="en-US" sz="2000" dirty="0">
              <a:solidFill>
                <a:schemeClr val="bg1"/>
              </a:solidFill>
            </a:endParaRPr>
          </a:p>
        </p:txBody>
      </p:sp>
      <p:sp>
        <p:nvSpPr>
          <p:cNvPr id="4" name="Title 1"/>
          <p:cNvSpPr txBox="1">
            <a:spLocks/>
          </p:cNvSpPr>
          <p:nvPr/>
        </p:nvSpPr>
        <p:spPr>
          <a:xfrm>
            <a:off x="560303" y="860259"/>
            <a:ext cx="7569200" cy="750887"/>
          </a:xfrm>
          <a:prstGeom prst="rect">
            <a:avLst/>
          </a:prstGeom>
        </p:spPr>
        <p:txBody>
          <a:bodyPr/>
          <a:lstStyle>
            <a:lvl1pPr>
              <a:defRPr sz="4000" b="0" i="0">
                <a:latin typeface="Gill Sans MT"/>
                <a:cs typeface="Gill Sans MT"/>
              </a:defRPr>
            </a:lvl1pPr>
          </a:lstStyle>
          <a:p>
            <a:pPr algn="ctr" fontAlgn="auto">
              <a:spcAft>
                <a:spcPts val="0"/>
              </a:spcAft>
              <a:defRPr/>
            </a:pPr>
            <a:r>
              <a:rPr lang="en-US" dirty="0" smtClean="0">
                <a:solidFill>
                  <a:schemeClr val="bg1">
                    <a:lumMod val="50000"/>
                  </a:schemeClr>
                </a:solidFill>
                <a:latin typeface="Gill Sans MT" panose="020B0502020104020203" pitchFamily="34" charset="0"/>
                <a:ea typeface="+mj-ea"/>
                <a:cs typeface="Gill Sans MT Std Light"/>
              </a:rPr>
              <a:t>Optimal </a:t>
            </a:r>
            <a:r>
              <a:rPr lang="en-US" dirty="0" err="1" smtClean="0">
                <a:solidFill>
                  <a:schemeClr val="bg1">
                    <a:lumMod val="50000"/>
                  </a:schemeClr>
                </a:solidFill>
                <a:latin typeface="Gill Sans MT" panose="020B0502020104020203" pitchFamily="34" charset="0"/>
                <a:ea typeface="+mj-ea"/>
                <a:cs typeface="Gill Sans MT Std Light"/>
              </a:rPr>
              <a:t>mHealth</a:t>
            </a:r>
            <a:r>
              <a:rPr lang="en-US" dirty="0" smtClean="0">
                <a:solidFill>
                  <a:schemeClr val="bg1">
                    <a:lumMod val="50000"/>
                  </a:schemeClr>
                </a:solidFill>
                <a:latin typeface="Gill Sans MT" panose="020B0502020104020203" pitchFamily="34" charset="0"/>
                <a:ea typeface="+mj-ea"/>
                <a:cs typeface="Gill Sans MT Std Light"/>
              </a:rPr>
              <a:t> Solution</a:t>
            </a:r>
          </a:p>
        </p:txBody>
      </p:sp>
      <p:sp>
        <p:nvSpPr>
          <p:cNvPr id="5" name="TextBox 4"/>
          <p:cNvSpPr txBox="1"/>
          <p:nvPr/>
        </p:nvSpPr>
        <p:spPr>
          <a:xfrm>
            <a:off x="300038" y="1485900"/>
            <a:ext cx="8572500" cy="4801314"/>
          </a:xfrm>
          <a:prstGeom prst="rect">
            <a:avLst/>
          </a:prstGeom>
          <a:noFill/>
        </p:spPr>
        <p:txBody>
          <a:bodyPr wrap="square" rtlCol="0">
            <a:spAutoFit/>
          </a:bodyPr>
          <a:lstStyle/>
          <a:p>
            <a:pPr marL="285750" indent="-285750">
              <a:buFont typeface="Arial" panose="020B0604020202020204" pitchFamily="34" charset="0"/>
              <a:buChar char="•"/>
            </a:pPr>
            <a:r>
              <a:rPr lang="en-US" dirty="0" smtClean="0"/>
              <a:t>User &amp; beneficiary acceptability of ICT solution</a:t>
            </a:r>
          </a:p>
          <a:p>
            <a:pPr marL="285750" indent="-285750">
              <a:buFont typeface="Arial" panose="020B0604020202020204" pitchFamily="34" charset="0"/>
              <a:buChar char="•"/>
            </a:pPr>
            <a:r>
              <a:rPr lang="en-US" dirty="0" smtClean="0"/>
              <a:t>ICT solution field adoption</a:t>
            </a:r>
          </a:p>
          <a:p>
            <a:pPr marL="285750" indent="-285750">
              <a:buFont typeface="Arial" panose="020B0604020202020204" pitchFamily="34" charset="0"/>
              <a:buChar char="•"/>
            </a:pPr>
            <a:r>
              <a:rPr lang="en-US" dirty="0" smtClean="0"/>
              <a:t>Referral completion rate and elapsed time (1-way/2-way between CHW to health facility)</a:t>
            </a:r>
          </a:p>
          <a:p>
            <a:pPr marL="285750" indent="-285750">
              <a:buFont typeface="Arial" panose="020B0604020202020204" pitchFamily="34" charset="0"/>
              <a:buChar char="•"/>
            </a:pPr>
            <a:r>
              <a:rPr lang="en-US" dirty="0" smtClean="0"/>
              <a:t>Beneficiary positive rating of factors influencing behavior change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solidFill>
                  <a:schemeClr val="bg1">
                    <a:lumMod val="50000"/>
                  </a:schemeClr>
                </a:solidFill>
              </a:rPr>
              <a:t>Satisfactory user acceptance test results following each deployment/enhancement</a:t>
            </a:r>
          </a:p>
          <a:p>
            <a:pPr marL="285750" indent="-285750">
              <a:buFont typeface="Arial" panose="020B0604020202020204" pitchFamily="34" charset="0"/>
              <a:buChar char="•"/>
            </a:pPr>
            <a:r>
              <a:rPr lang="en-US" dirty="0" smtClean="0">
                <a:solidFill>
                  <a:schemeClr val="bg1">
                    <a:lumMod val="50000"/>
                  </a:schemeClr>
                </a:solidFill>
              </a:rPr>
              <a:t>Signal coverage at community level</a:t>
            </a:r>
          </a:p>
          <a:p>
            <a:pPr marL="285750" indent="-285750">
              <a:buFont typeface="Arial" panose="020B0604020202020204" pitchFamily="34" charset="0"/>
              <a:buChar char="•"/>
            </a:pPr>
            <a:r>
              <a:rPr lang="en-US" dirty="0" smtClean="0">
                <a:solidFill>
                  <a:schemeClr val="bg1">
                    <a:lumMod val="50000"/>
                  </a:schemeClr>
                </a:solidFill>
              </a:rPr>
              <a:t>Timeliness of access to standard reports</a:t>
            </a:r>
          </a:p>
          <a:p>
            <a:pPr marL="285750" indent="-285750">
              <a:buFont typeface="Arial" panose="020B0604020202020204" pitchFamily="34" charset="0"/>
              <a:buChar char="•"/>
            </a:pPr>
            <a:r>
              <a:rPr lang="en-US" dirty="0" smtClean="0">
                <a:solidFill>
                  <a:schemeClr val="bg1">
                    <a:lumMod val="50000"/>
                  </a:schemeClr>
                </a:solidFill>
              </a:rPr>
              <a:t>Data collection forms/processes are streamlined</a:t>
            </a:r>
          </a:p>
          <a:p>
            <a:pPr marL="285750" indent="-285750">
              <a:buFont typeface="Arial" panose="020B0604020202020204" pitchFamily="34" charset="0"/>
              <a:buChar char="•"/>
            </a:pPr>
            <a:r>
              <a:rPr lang="en-US" dirty="0" smtClean="0">
                <a:solidFill>
                  <a:schemeClr val="bg1">
                    <a:lumMod val="50000"/>
                  </a:schemeClr>
                </a:solidFill>
              </a:rPr>
              <a:t>Standardized training processes for primary users developed and integrated with </a:t>
            </a:r>
          </a:p>
          <a:p>
            <a:pPr marL="285750" indent="-285750">
              <a:buFont typeface="Arial" panose="020B0604020202020204" pitchFamily="34" charset="0"/>
              <a:buChar char="•"/>
            </a:pPr>
            <a:r>
              <a:rPr lang="en-US" dirty="0" smtClean="0">
                <a:solidFill>
                  <a:schemeClr val="bg1">
                    <a:lumMod val="50000"/>
                  </a:schemeClr>
                </a:solidFill>
              </a:rPr>
              <a:t>Primary users complete ICT solution training and acquire minimum competencies</a:t>
            </a:r>
          </a:p>
          <a:p>
            <a:pPr marL="285750" indent="-285750">
              <a:buFont typeface="Arial" panose="020B0604020202020204" pitchFamily="34" charset="0"/>
              <a:buChar char="•"/>
            </a:pPr>
            <a:r>
              <a:rPr lang="en-US" dirty="0" smtClean="0">
                <a:solidFill>
                  <a:schemeClr val="bg1">
                    <a:lumMod val="50000"/>
                  </a:schemeClr>
                </a:solidFill>
              </a:rPr>
              <a:t>Standardized training processes for level 1 IT support developed</a:t>
            </a:r>
          </a:p>
          <a:p>
            <a:pPr marL="285750" indent="-285750">
              <a:buFont typeface="Arial" panose="020B0604020202020204" pitchFamily="34" charset="0"/>
              <a:buChar char="•"/>
            </a:pPr>
            <a:r>
              <a:rPr lang="en-US" dirty="0" smtClean="0">
                <a:solidFill>
                  <a:schemeClr val="bg1">
                    <a:lumMod val="50000"/>
                  </a:schemeClr>
                </a:solidFill>
              </a:rPr>
              <a:t>Level 1 IT support complete training and acquire minimum competencies</a:t>
            </a:r>
            <a:endParaRPr lang="en-US" dirty="0">
              <a:solidFill>
                <a:schemeClr val="bg1">
                  <a:lumMod val="50000"/>
                </a:schemeClr>
              </a:solidFill>
            </a:endParaRPr>
          </a:p>
        </p:txBody>
      </p:sp>
    </p:spTree>
    <p:extLst>
      <p:ext uri="{BB962C8B-B14F-4D97-AF65-F5344CB8AC3E}">
        <p14:creationId xmlns:p14="http://schemas.microsoft.com/office/powerpoint/2010/main" val="307041270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15925" y="958767"/>
            <a:ext cx="7569200" cy="750887"/>
          </a:xfrm>
          <a:prstGeom prst="rect">
            <a:avLst/>
          </a:prstGeom>
        </p:spPr>
        <p:txBody>
          <a:bodyPr/>
          <a:lstStyle>
            <a:lvl1pPr>
              <a:defRPr sz="4000" b="0" i="0">
                <a:latin typeface="Gill Sans MT"/>
                <a:cs typeface="Gill Sans MT"/>
              </a:defRPr>
            </a:lvl1pPr>
          </a:lstStyle>
          <a:p>
            <a:pPr algn="ctr" fontAlgn="auto">
              <a:spcAft>
                <a:spcPts val="0"/>
              </a:spcAft>
              <a:defRPr/>
            </a:pPr>
            <a:r>
              <a:rPr lang="en-US" dirty="0" smtClean="0">
                <a:solidFill>
                  <a:schemeClr val="bg1">
                    <a:lumMod val="50000"/>
                  </a:schemeClr>
                </a:solidFill>
                <a:latin typeface="Gill Sans MT" panose="020B0502020104020203" pitchFamily="34" charset="0"/>
                <a:ea typeface="+mj-ea"/>
                <a:cs typeface="Gill Sans MT Std Light"/>
              </a:rPr>
              <a:t>Key Elements of Scale</a:t>
            </a:r>
          </a:p>
        </p:txBody>
      </p:sp>
      <p:sp>
        <p:nvSpPr>
          <p:cNvPr id="4" name="TextBox 3"/>
          <p:cNvSpPr txBox="1"/>
          <p:nvPr/>
        </p:nvSpPr>
        <p:spPr>
          <a:xfrm>
            <a:off x="300038" y="1614492"/>
            <a:ext cx="8572500" cy="2585323"/>
          </a:xfrm>
          <a:prstGeom prst="rect">
            <a:avLst/>
          </a:prstGeom>
          <a:noFill/>
        </p:spPr>
        <p:txBody>
          <a:bodyPr wrap="square" rtlCol="0">
            <a:spAutoFit/>
          </a:bodyPr>
          <a:lstStyle/>
          <a:p>
            <a:pPr marL="285750" indent="-285750">
              <a:buFont typeface="Arial" panose="020B0604020202020204" pitchFamily="34" charset="0"/>
              <a:buChar char="•"/>
            </a:pPr>
            <a:r>
              <a:rPr lang="en-US" dirty="0" smtClean="0"/>
              <a:t>Solution coverage in target beneficiary population</a:t>
            </a:r>
          </a:p>
          <a:p>
            <a:pPr marL="285750" indent="-285750">
              <a:buFont typeface="Arial" panose="020B0604020202020204" pitchFamily="34" charset="0"/>
              <a:buChar char="•"/>
            </a:pPr>
            <a:r>
              <a:rPr lang="en-US" dirty="0" smtClean="0"/>
              <a:t>Description of active collaborative partnerships in favor of scalability</a:t>
            </a:r>
          </a:p>
          <a:p>
            <a:pPr marL="285750" indent="-285750">
              <a:buFont typeface="Arial" panose="020B0604020202020204" pitchFamily="34" charset="0"/>
              <a:buChar char="•"/>
            </a:pPr>
            <a:r>
              <a:rPr lang="en-US" dirty="0" smtClean="0"/>
              <a:t>Cost-benefit of ICT solution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smtClean="0">
                <a:solidFill>
                  <a:schemeClr val="bg1">
                    <a:lumMod val="50000"/>
                  </a:schemeClr>
                </a:solidFill>
              </a:rPr>
              <a:t>Proportion of target user population equipped with ICT solution</a:t>
            </a:r>
          </a:p>
          <a:p>
            <a:pPr marL="285750" indent="-285750">
              <a:buFont typeface="Arial" panose="020B0604020202020204" pitchFamily="34" charset="0"/>
              <a:buChar char="•"/>
            </a:pPr>
            <a:r>
              <a:rPr lang="en-US" dirty="0" smtClean="0">
                <a:solidFill>
                  <a:schemeClr val="bg1">
                    <a:lumMod val="50000"/>
                  </a:schemeClr>
                </a:solidFill>
              </a:rPr>
              <a:t>Description of collaborative agreements with government partners</a:t>
            </a:r>
          </a:p>
          <a:p>
            <a:pPr marL="285750" indent="-285750">
              <a:buFont typeface="Arial" panose="020B0604020202020204" pitchFamily="34" charset="0"/>
              <a:buChar char="•"/>
            </a:pPr>
            <a:r>
              <a:rPr lang="en-US" dirty="0" smtClean="0">
                <a:solidFill>
                  <a:schemeClr val="bg1">
                    <a:lumMod val="50000"/>
                  </a:schemeClr>
                </a:solidFill>
              </a:rPr>
              <a:t>Description of new, established and dissolved partnerships</a:t>
            </a:r>
          </a:p>
          <a:p>
            <a:pPr marL="285750" indent="-285750">
              <a:buFont typeface="Arial" panose="020B0604020202020204" pitchFamily="34" charset="0"/>
              <a:buChar char="•"/>
            </a:pPr>
            <a:r>
              <a:rPr lang="en-US" dirty="0" smtClean="0">
                <a:solidFill>
                  <a:schemeClr val="bg1">
                    <a:lumMod val="50000"/>
                  </a:schemeClr>
                </a:solidFill>
              </a:rPr>
              <a:t>ICT solution costs (start up and running)</a:t>
            </a:r>
          </a:p>
          <a:p>
            <a:pPr marL="285750" indent="-285750">
              <a:buFont typeface="Arial" panose="020B0604020202020204" pitchFamily="34" charset="0"/>
              <a:buChar char="•"/>
            </a:pPr>
            <a:r>
              <a:rPr lang="en-US" dirty="0" smtClean="0">
                <a:solidFill>
                  <a:schemeClr val="bg1">
                    <a:lumMod val="50000"/>
                  </a:schemeClr>
                </a:solidFill>
              </a:rPr>
              <a:t>Estimated costs averted by replacing paper-based M&amp;E systems</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919163"/>
            <a:ext cx="9144000" cy="749300"/>
          </a:xfrm>
          <a:prstGeom prst="rect">
            <a:avLst/>
          </a:prstGeom>
        </p:spPr>
        <p:txBody>
          <a:bodyPr/>
          <a:lstStyle>
            <a:lvl1pPr>
              <a:defRPr sz="4000" b="0" i="0">
                <a:latin typeface="Gill Sans MT"/>
                <a:cs typeface="Gill Sans MT"/>
              </a:defRPr>
            </a:lvl1pPr>
          </a:lstStyle>
          <a:p>
            <a:pPr algn="ctr" fontAlgn="auto">
              <a:spcAft>
                <a:spcPts val="0"/>
              </a:spcAft>
              <a:defRPr/>
            </a:pPr>
            <a:r>
              <a:rPr lang="en-US" sz="3600" dirty="0" smtClean="0">
                <a:solidFill>
                  <a:schemeClr val="bg1">
                    <a:lumMod val="50000"/>
                  </a:schemeClr>
                </a:solidFill>
                <a:latin typeface="Gill Sans MT" panose="020B0502020104020203" pitchFamily="34" charset="0"/>
                <a:ea typeface="+mj-ea"/>
                <a:cs typeface="Gill Sans MT Std Light"/>
              </a:rPr>
              <a:t>WV’s M&amp;E Toolkit</a:t>
            </a:r>
          </a:p>
        </p:txBody>
      </p:sp>
      <p:pic>
        <p:nvPicPr>
          <p:cNvPr id="8199"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593" y="1515881"/>
            <a:ext cx="8802447" cy="465632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0" y="919163"/>
            <a:ext cx="9144000" cy="749300"/>
          </a:xfrm>
          <a:prstGeom prst="rect">
            <a:avLst/>
          </a:prstGeom>
        </p:spPr>
        <p:txBody>
          <a:bodyPr/>
          <a:lstStyle>
            <a:lvl1pPr>
              <a:defRPr sz="4000" b="0" i="0">
                <a:latin typeface="Gill Sans MT"/>
                <a:cs typeface="Gill Sans MT"/>
              </a:defRPr>
            </a:lvl1pPr>
          </a:lstStyle>
          <a:p>
            <a:pPr algn="ctr" fontAlgn="auto">
              <a:spcAft>
                <a:spcPts val="0"/>
              </a:spcAft>
              <a:defRPr/>
            </a:pPr>
            <a:r>
              <a:rPr lang="en-US" sz="3600" dirty="0" smtClean="0">
                <a:solidFill>
                  <a:schemeClr val="bg1">
                    <a:lumMod val="50000"/>
                  </a:schemeClr>
                </a:solidFill>
                <a:latin typeface="Gill Sans MT" panose="020B0502020104020203" pitchFamily="34" charset="0"/>
                <a:ea typeface="+mj-ea"/>
                <a:cs typeface="Gill Sans MT Std Light"/>
              </a:rPr>
              <a:t>WV’s M&amp;E Toolkit</a:t>
            </a:r>
          </a:p>
        </p:txBody>
      </p:sp>
      <p:pic>
        <p:nvPicPr>
          <p:cNvPr id="3993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00138" y="985586"/>
            <a:ext cx="6943725" cy="51435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021364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14401"/>
            <a:ext cx="5477330" cy="448376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6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09511" y="1089779"/>
            <a:ext cx="5234489" cy="5111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170213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096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_rels/them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image" Target="../media/image5.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3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Median">
  <a:themeElements>
    <a:clrScheme name="Custom 1">
      <a:dk1>
        <a:sysClr val="windowText" lastClr="000000"/>
      </a:dk1>
      <a:lt1>
        <a:sysClr val="window" lastClr="FFFFFF"/>
      </a:lt1>
      <a:dk2>
        <a:srgbClr val="786D62"/>
      </a:dk2>
      <a:lt2>
        <a:srgbClr val="CBC5BF"/>
      </a:lt2>
      <a:accent1>
        <a:srgbClr val="809FCF"/>
      </a:accent1>
      <a:accent2>
        <a:srgbClr val="F1AB00"/>
      </a:accent2>
      <a:accent3>
        <a:srgbClr val="A5AB81"/>
      </a:accent3>
      <a:accent4>
        <a:srgbClr val="D8B25C"/>
      </a:accent4>
      <a:accent5>
        <a:srgbClr val="7BA79D"/>
      </a:accent5>
      <a:accent6>
        <a:srgbClr val="968C8C"/>
      </a:accent6>
      <a:hlink>
        <a:srgbClr val="F7B615"/>
      </a:hlink>
      <a:folHlink>
        <a:srgbClr val="704404"/>
      </a:folHlink>
    </a:clrScheme>
    <a:fontScheme name="Custom 1">
      <a:majorFont>
        <a:latin typeface="Gill Sans MT"/>
        <a:ea typeface=""/>
        <a:cs typeface=""/>
      </a:majorFont>
      <a:minorFont>
        <a:latin typeface="Gill Sans MT"/>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6.xml><?xml version="1.0" encoding="utf-8"?>
<a:theme xmlns:a="http://schemas.openxmlformats.org/drawingml/2006/main" name="1_Median">
  <a:themeElements>
    <a:clrScheme name="Custom 1">
      <a:dk1>
        <a:sysClr val="windowText" lastClr="000000"/>
      </a:dk1>
      <a:lt1>
        <a:sysClr val="window" lastClr="FFFFFF"/>
      </a:lt1>
      <a:dk2>
        <a:srgbClr val="786D62"/>
      </a:dk2>
      <a:lt2>
        <a:srgbClr val="CBC5BF"/>
      </a:lt2>
      <a:accent1>
        <a:srgbClr val="809FCF"/>
      </a:accent1>
      <a:accent2>
        <a:srgbClr val="F1AB00"/>
      </a:accent2>
      <a:accent3>
        <a:srgbClr val="A5AB81"/>
      </a:accent3>
      <a:accent4>
        <a:srgbClr val="D8B25C"/>
      </a:accent4>
      <a:accent5>
        <a:srgbClr val="7BA79D"/>
      </a:accent5>
      <a:accent6>
        <a:srgbClr val="968C8C"/>
      </a:accent6>
      <a:hlink>
        <a:srgbClr val="F7B615"/>
      </a:hlink>
      <a:folHlink>
        <a:srgbClr val="704404"/>
      </a:folHlink>
    </a:clrScheme>
    <a:fontScheme name="Custom 1">
      <a:majorFont>
        <a:latin typeface="Gill Sans MT"/>
        <a:ea typeface=""/>
        <a:cs typeface=""/>
      </a:majorFont>
      <a:minorFont>
        <a:latin typeface="Gill Sans MT"/>
        <a:ea typeface=""/>
        <a:cs typeface=""/>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6860</TotalTime>
  <Words>1805</Words>
  <Application>Microsoft Office PowerPoint</Application>
  <PresentationFormat>On-screen Show (4:3)</PresentationFormat>
  <Paragraphs>247</Paragraphs>
  <Slides>18</Slides>
  <Notes>5</Notes>
  <HiddenSlides>0</HiddenSlides>
  <MMClips>0</MMClips>
  <ScaleCrop>false</ScaleCrop>
  <HeadingPairs>
    <vt:vector size="6" baseType="variant">
      <vt:variant>
        <vt:lpstr>Fonts Used</vt:lpstr>
      </vt:variant>
      <vt:variant>
        <vt:i4>12</vt:i4>
      </vt:variant>
      <vt:variant>
        <vt:lpstr>Theme</vt:lpstr>
      </vt:variant>
      <vt:variant>
        <vt:i4>6</vt:i4>
      </vt:variant>
      <vt:variant>
        <vt:lpstr>Slide Titles</vt:lpstr>
      </vt:variant>
      <vt:variant>
        <vt:i4>18</vt:i4>
      </vt:variant>
    </vt:vector>
  </HeadingPairs>
  <TitlesOfParts>
    <vt:vector size="36" baseType="lpstr">
      <vt:lpstr>ＭＳ Ｐゴシック</vt:lpstr>
      <vt:lpstr>Arial</vt:lpstr>
      <vt:lpstr>Arial Narrow</vt:lpstr>
      <vt:lpstr>Calibri</vt:lpstr>
      <vt:lpstr>Courier New</vt:lpstr>
      <vt:lpstr>Gill Sans MT</vt:lpstr>
      <vt:lpstr>Gill Sans MT Std Light</vt:lpstr>
      <vt:lpstr>GillSans</vt:lpstr>
      <vt:lpstr>Times</vt:lpstr>
      <vt:lpstr>Times New Roman</vt:lpstr>
      <vt:lpstr>Wingdings</vt:lpstr>
      <vt:lpstr>Wingdings 2</vt:lpstr>
      <vt:lpstr>Office Theme</vt:lpstr>
      <vt:lpstr>1_Office Theme</vt:lpstr>
      <vt:lpstr>2_Office Theme</vt:lpstr>
      <vt:lpstr>3_Office Theme</vt:lpstr>
      <vt:lpstr>Median</vt:lpstr>
      <vt:lpstr>1_Median</vt:lpstr>
      <vt:lpstr>PowerPoint Presentation</vt:lpstr>
      <vt:lpstr> Vision Statement </vt:lpstr>
      <vt:lpstr>mHealth Theory of Change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Commentary Magazine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Carol Moskot</dc:creator>
  <cp:lastModifiedBy>Goetsch, Brittany</cp:lastModifiedBy>
  <cp:revision>89</cp:revision>
  <dcterms:created xsi:type="dcterms:W3CDTF">2014-10-10T18:45:41Z</dcterms:created>
  <dcterms:modified xsi:type="dcterms:W3CDTF">2017-03-24T15:38:32Z</dcterms:modified>
</cp:coreProperties>
</file>