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86" r:id="rId3"/>
    <p:sldId id="261" r:id="rId4"/>
    <p:sldId id="316" r:id="rId5"/>
    <p:sldId id="317" r:id="rId6"/>
    <p:sldId id="318" r:id="rId7"/>
    <p:sldId id="322" r:id="rId8"/>
    <p:sldId id="323" r:id="rId9"/>
    <p:sldId id="290" r:id="rId10"/>
    <p:sldId id="291" r:id="rId11"/>
    <p:sldId id="293" r:id="rId12"/>
    <p:sldId id="294" r:id="rId13"/>
    <p:sldId id="292" r:id="rId14"/>
    <p:sldId id="259" r:id="rId15"/>
    <p:sldId id="303" r:id="rId16"/>
    <p:sldId id="319" r:id="rId17"/>
    <p:sldId id="296" r:id="rId18"/>
    <p:sldId id="298" r:id="rId19"/>
    <p:sldId id="297" r:id="rId20"/>
    <p:sldId id="299" r:id="rId21"/>
    <p:sldId id="300" r:id="rId22"/>
    <p:sldId id="324" r:id="rId23"/>
    <p:sldId id="325" r:id="rId24"/>
    <p:sldId id="301" r:id="rId25"/>
    <p:sldId id="320" r:id="rId26"/>
    <p:sldId id="262" r:id="rId27"/>
    <p:sldId id="263" r:id="rId28"/>
    <p:sldId id="264" r:id="rId29"/>
    <p:sldId id="265" r:id="rId30"/>
    <p:sldId id="306" r:id="rId31"/>
    <p:sldId id="285" r:id="rId32"/>
    <p:sldId id="266" r:id="rId33"/>
    <p:sldId id="267" r:id="rId34"/>
    <p:sldId id="268" r:id="rId35"/>
    <p:sldId id="272" r:id="rId36"/>
    <p:sldId id="270" r:id="rId37"/>
    <p:sldId id="269" r:id="rId38"/>
    <p:sldId id="273" r:id="rId39"/>
    <p:sldId id="271" r:id="rId40"/>
    <p:sldId id="274" r:id="rId41"/>
    <p:sldId id="275" r:id="rId42"/>
    <p:sldId id="276" r:id="rId43"/>
    <p:sldId id="277" r:id="rId44"/>
    <p:sldId id="278" r:id="rId45"/>
    <p:sldId id="310" r:id="rId46"/>
    <p:sldId id="311" r:id="rId47"/>
    <p:sldId id="312" r:id="rId48"/>
    <p:sldId id="321"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ra Talvacchia" initials="TMT" lastIdx="8" clrIdx="0"/>
  <p:cmAuthor id="1" name="Carolyn Moore" initials="CM" lastIdx="3" clrIdx="1">
    <p:extLst>
      <p:ext uri="{19B8F6BF-5375-455C-9EA6-DF929625EA0E}">
        <p15:presenceInfo xmlns:p15="http://schemas.microsoft.com/office/powerpoint/2012/main" userId="S-1-5-21-200220283-296057445-522006248-35758" providerId="AD"/>
      </p:ext>
    </p:extLst>
  </p:cmAuthor>
  <p:cmAuthor id="2" name="Jennifer Breads" initials="JB" lastIdx="1" clrIdx="2">
    <p:extLst>
      <p:ext uri="{19B8F6BF-5375-455C-9EA6-DF929625EA0E}">
        <p15:presenceInfo xmlns:p15="http://schemas.microsoft.com/office/powerpoint/2012/main" userId="S-1-5-21-200220283-296057445-522006248-438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166E"/>
    <a:srgbClr val="C86B66"/>
    <a:srgbClr val="DC9F9C"/>
    <a:srgbClr val="E9C3C1"/>
    <a:srgbClr val="C745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549" autoAdjust="0"/>
  </p:normalViewPr>
  <p:slideViewPr>
    <p:cSldViewPr>
      <p:cViewPr varScale="1">
        <p:scale>
          <a:sx n="70" d="100"/>
          <a:sy n="70" d="100"/>
        </p:scale>
        <p:origin x="116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12-06T12:58:34.159" idx="2">
    <p:pos x="712" y="540"/>
    <p:text>I changed the language on this slide slightly.</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6-12-06T13:12:24.968" idx="4">
    <p:pos x="10" y="10"/>
    <p:text>Carolyn- would it be okay to adjust the font for aesthetic continuity? Or is this a branding requirement that you cannot change?</p:text>
  </p:cm>
  <p:cm authorId="1" dt="2016-12-07T13:12:03.349" idx="1">
    <p:pos x="10" y="106"/>
    <p:text>Good catch, I just changed it</p:text>
    <p:extLst>
      <p:ext uri="{C676402C-5697-4E1C-873F-D02D1690AC5C}">
        <p15:threadingInfo xmlns:p15="http://schemas.microsoft.com/office/powerpoint/2012/main" timeZoneBias="300">
          <p15:parentCm authorId="0" idx="4"/>
        </p15:threadingInfo>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17463B-2359-4853-A0F5-C4A5E0B09736}" type="datetimeFigureOut">
              <a:rPr lang="en-US" smtClean="0"/>
              <a:pPr/>
              <a:t>3/23/2017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7B0391-F720-4FD7-B903-203C010707EB}" type="slidenum">
              <a:rPr lang="en-US" smtClean="0"/>
              <a:pPr/>
              <a:t>‹#›</a:t>
            </a:fld>
            <a:endParaRPr lang="en-US"/>
          </a:p>
        </p:txBody>
      </p:sp>
    </p:spTree>
    <p:extLst>
      <p:ext uri="{BB962C8B-B14F-4D97-AF65-F5344CB8AC3E}">
        <p14:creationId xmlns:p14="http://schemas.microsoft.com/office/powerpoint/2010/main" val="3655469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Peggy: </a:t>
            </a:r>
            <a:r>
              <a:rPr lang="en-US" dirty="0" smtClean="0"/>
              <a:t>Thank you for joining us for the “BEmONC Learning: So many tools! What to choose</a:t>
            </a:r>
            <a:r>
              <a:rPr lang="en-US" baseline="0" dirty="0" smtClean="0"/>
              <a:t> and how to use!” session, presented by Jennifer Breads, </a:t>
            </a:r>
            <a:r>
              <a:rPr lang="en-US" sz="1200" b="0" i="0" kern="1200" dirty="0" smtClean="0">
                <a:solidFill>
                  <a:schemeClr val="tx1"/>
                </a:solidFill>
                <a:latin typeface="+mn-lt"/>
                <a:ea typeface="+mn-ea"/>
                <a:cs typeface="+mn-cs"/>
              </a:rPr>
              <a:t>Technical Advisor at</a:t>
            </a:r>
            <a:r>
              <a:rPr lang="en-US" baseline="0" dirty="0" smtClean="0"/>
              <a:t> </a:t>
            </a:r>
            <a:r>
              <a:rPr lang="en-US" baseline="0" dirty="0" err="1" smtClean="0"/>
              <a:t>Jhpiego</a:t>
            </a:r>
            <a:r>
              <a:rPr lang="en-US" baseline="0" dirty="0" smtClean="0"/>
              <a:t>; Tara Talvacchia, </a:t>
            </a:r>
            <a:r>
              <a:rPr lang="en-US" baseline="0" dirty="0" err="1" smtClean="0"/>
              <a:t>mHealth</a:t>
            </a:r>
            <a:r>
              <a:rPr lang="en-US" baseline="0" dirty="0" smtClean="0"/>
              <a:t> Manager and Anne Marie </a:t>
            </a:r>
            <a:r>
              <a:rPr lang="en-US" baseline="0" dirty="0" err="1" smtClean="0"/>
              <a:t>Frokjaer</a:t>
            </a:r>
            <a:r>
              <a:rPr lang="en-US" baseline="0" dirty="0" smtClean="0"/>
              <a:t> Barrie, Head of Development Programs at Maternity Foundation; and Carolyn Moore, Acting Director at </a:t>
            </a:r>
            <a:r>
              <a:rPr lang="en-US" baseline="0" dirty="0" err="1" smtClean="0"/>
              <a:t>mPowering</a:t>
            </a:r>
            <a:r>
              <a:rPr lang="en-US" baseline="0" dirty="0" smtClean="0"/>
              <a:t> Frontline Health Workers.</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1</a:t>
            </a:fld>
            <a:endParaRPr lang="en-US"/>
          </a:p>
        </p:txBody>
      </p:sp>
    </p:spTree>
    <p:extLst>
      <p:ext uri="{BB962C8B-B14F-4D97-AF65-F5344CB8AC3E}">
        <p14:creationId xmlns:p14="http://schemas.microsoft.com/office/powerpoint/2010/main" val="1212987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86" rtl="0" eaLnBrk="1" fontAlgn="base" latinLnBrk="0" hangingPunct="1">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Jen</a:t>
            </a:r>
          </a:p>
          <a:p>
            <a:pPr marL="0" marR="0" lvl="0" indent="0" algn="l" defTabSz="914286" rtl="0" eaLnBrk="1" fontAlgn="base" latinLnBrk="0" hangingPunct="1">
              <a:lnSpc>
                <a:spcPct val="100000"/>
              </a:lnSpc>
              <a:spcBef>
                <a:spcPct val="30000"/>
              </a:spcBef>
              <a:spcAft>
                <a:spcPct val="0"/>
              </a:spcAft>
              <a:buClrTx/>
              <a:buSzTx/>
              <a:buFontTx/>
              <a:buNone/>
              <a:tabLst/>
              <a:defRPr/>
            </a:pPr>
            <a:r>
              <a:rPr lang="en-US" sz="1200" dirty="0" smtClean="0">
                <a:effectLst/>
                <a:latin typeface="+mn-lt"/>
                <a:ea typeface="Times New Roman"/>
                <a:cs typeface="Calibri"/>
              </a:rPr>
              <a:t>From our origins as technical experts in reproductive, maternal and child health, </a:t>
            </a:r>
            <a:r>
              <a:rPr lang="en-US" sz="1200" dirty="0" err="1" smtClean="0">
                <a:effectLst/>
                <a:latin typeface="+mn-lt"/>
                <a:ea typeface="Times New Roman"/>
                <a:cs typeface="Calibri"/>
              </a:rPr>
              <a:t>Jhpiego</a:t>
            </a:r>
            <a:r>
              <a:rPr lang="en-US" sz="1200" dirty="0" smtClean="0">
                <a:effectLst/>
                <a:latin typeface="+mn-lt"/>
                <a:ea typeface="Times New Roman"/>
                <a:cs typeface="Calibri"/>
              </a:rPr>
              <a:t> has grown to embrace new challenges, including HIV/AIDS, malaria and cervical cancer prevention—reflecting the increasing interconnectedness of women’s health. </a:t>
            </a:r>
            <a:r>
              <a:rPr lang="en-US" sz="1200" dirty="0" smtClean="0">
                <a:latin typeface="Arial" panose="020B0604020202020204" pitchFamily="34" charset="0"/>
                <a:cs typeface="Arial" panose="020B0604020202020204" pitchFamily="34" charset="0"/>
              </a:rPr>
              <a:t>Because we recognize one health worker or a team of health workers are usually responsible for efforts across many of these areas at the same time, we place special focus on integration and strengthening health systems. </a:t>
            </a:r>
          </a:p>
          <a:p>
            <a:pPr marL="0" marR="0" lvl="0" indent="0" algn="l" defTabSz="914286" rtl="0" eaLnBrk="1" fontAlgn="base" latinLnBrk="0" hangingPunct="1">
              <a:lnSpc>
                <a:spcPct val="100000"/>
              </a:lnSpc>
              <a:spcBef>
                <a:spcPct val="30000"/>
              </a:spcBef>
              <a:spcAft>
                <a:spcPct val="0"/>
              </a:spcAft>
              <a:buClrTx/>
              <a:buSzTx/>
              <a:buFontTx/>
              <a:buNone/>
              <a:tabLst/>
              <a:defRPr/>
            </a:pPr>
            <a:endParaRPr lang="en-US" sz="12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889035E5-2944-754B-9895-72029A66CE9D}" type="slidenum">
              <a:rPr lang="en-US" smtClean="0"/>
              <a:pPr/>
              <a:t>10</a:t>
            </a:fld>
            <a:endParaRPr lang="en-US"/>
          </a:p>
        </p:txBody>
      </p:sp>
    </p:spTree>
    <p:extLst>
      <p:ext uri="{BB962C8B-B14F-4D97-AF65-F5344CB8AC3E}">
        <p14:creationId xmlns:p14="http://schemas.microsoft.com/office/powerpoint/2010/main" val="1071533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Jen</a:t>
            </a:r>
          </a:p>
          <a:p>
            <a:r>
              <a:rPr lang="en-US" dirty="0" smtClean="0"/>
              <a:t>The eLearning modules</a:t>
            </a:r>
            <a:r>
              <a:rPr lang="en-US" baseline="0" dirty="0" smtClean="0"/>
              <a:t> were developed in 2012 through a c</a:t>
            </a:r>
            <a:r>
              <a:rPr lang="en-US" dirty="0" smtClean="0"/>
              <a:t>ollaboration with </a:t>
            </a:r>
            <a:r>
              <a:rPr lang="en-US" dirty="0" err="1" smtClean="0"/>
              <a:t>Jhpiego</a:t>
            </a:r>
            <a:r>
              <a:rPr lang="en-US" dirty="0" smtClean="0"/>
              <a:t>/UNFPA/Intel/WHO.</a:t>
            </a:r>
            <a:r>
              <a:rPr lang="en-US" baseline="0" dirty="0" smtClean="0"/>
              <a:t> There are </a:t>
            </a:r>
            <a:r>
              <a:rPr lang="en-US" dirty="0" smtClean="0"/>
              <a:t>9</a:t>
            </a:r>
            <a:r>
              <a:rPr lang="en-US" baseline="0" dirty="0" smtClean="0"/>
              <a:t> modules that reflect WHO IMPAC materials and address top causes of maternal mortality worldwide. 6 of the modules target skilled birth attendants and 3 target CHWs. </a:t>
            </a:r>
            <a:r>
              <a:rPr lang="en-US" sz="1200" kern="1200" baseline="0" dirty="0" smtClean="0">
                <a:solidFill>
                  <a:schemeClr val="tx1"/>
                </a:solidFill>
                <a:effectLst/>
                <a:latin typeface="+mn-lt"/>
                <a:ea typeface="+mn-ea"/>
                <a:cs typeface="+mn-cs"/>
              </a:rPr>
              <a:t>These modules are i</a:t>
            </a:r>
            <a:r>
              <a:rPr lang="en-US" sz="1200" kern="1200" dirty="0" smtClean="0">
                <a:solidFill>
                  <a:schemeClr val="tx1"/>
                </a:solidFill>
                <a:effectLst/>
                <a:latin typeface="Arial" charset="0"/>
                <a:ea typeface="+mn-ea"/>
                <a:cs typeface="+mn-cs"/>
              </a:rPr>
              <a:t>ntended for use by Ministries, schools, facilities, and individuals.</a:t>
            </a:r>
            <a:r>
              <a:rPr lang="en-US" sz="1200" kern="1200" baseline="0" dirty="0" smtClean="0">
                <a:solidFill>
                  <a:schemeClr val="tx1"/>
                </a:solidFill>
                <a:effectLst/>
                <a:latin typeface="Arial" charset="0"/>
                <a:ea typeface="+mn-ea"/>
                <a:cs typeface="+mn-cs"/>
              </a:rPr>
              <a:t> They offer a </a:t>
            </a:r>
            <a:r>
              <a:rPr lang="en-US" sz="1200" kern="1200" dirty="0" smtClean="0">
                <a:solidFill>
                  <a:schemeClr val="tx1"/>
                </a:solidFill>
                <a:effectLst/>
                <a:latin typeface="Arial" charset="0"/>
                <a:ea typeface="+mn-ea"/>
                <a:cs typeface="+mn-cs"/>
              </a:rPr>
              <a:t>good way to provide practice prior to entering </a:t>
            </a:r>
            <a:r>
              <a:rPr lang="en-US" sz="1200" kern="1200" dirty="0" err="1" smtClean="0">
                <a:solidFill>
                  <a:schemeClr val="tx1"/>
                </a:solidFill>
                <a:effectLst/>
                <a:latin typeface="Arial" charset="0"/>
                <a:ea typeface="+mn-ea"/>
                <a:cs typeface="+mn-cs"/>
              </a:rPr>
              <a:t>clinicals</a:t>
            </a:r>
            <a:r>
              <a:rPr lang="en-US" sz="1200" kern="1200" dirty="0" smtClean="0">
                <a:solidFill>
                  <a:schemeClr val="tx1"/>
                </a:solidFill>
                <a:effectLst/>
                <a:latin typeface="Arial" charset="0"/>
                <a:ea typeface="+mn-ea"/>
                <a:cs typeface="+mn-cs"/>
              </a:rPr>
              <a:t>… or as a</a:t>
            </a:r>
            <a:r>
              <a:rPr lang="en-US" sz="1200" kern="1200" baseline="0" dirty="0" smtClean="0">
                <a:solidFill>
                  <a:schemeClr val="tx1"/>
                </a:solidFill>
                <a:effectLst/>
                <a:latin typeface="Arial" charset="0"/>
                <a:ea typeface="+mn-ea"/>
                <a:cs typeface="+mn-cs"/>
              </a:rPr>
              <a:t> “booster” </a:t>
            </a:r>
            <a:r>
              <a:rPr lang="en-US" sz="1200" kern="1200" dirty="0" smtClean="0">
                <a:solidFill>
                  <a:schemeClr val="tx1"/>
                </a:solidFill>
                <a:effectLst/>
                <a:latin typeface="Arial" charset="0"/>
                <a:ea typeface="+mn-ea"/>
                <a:cs typeface="+mn-cs"/>
              </a:rPr>
              <a:t>for experienced clinicians, and can be helpful for skills standardization or clinical updates.</a:t>
            </a:r>
            <a:r>
              <a:rPr lang="en-US" sz="1200" kern="1200" baseline="0" dirty="0" smtClean="0">
                <a:solidFill>
                  <a:schemeClr val="tx1"/>
                </a:solidFill>
                <a:effectLst/>
                <a:latin typeface="Arial" charset="0"/>
                <a:ea typeface="+mn-ea"/>
                <a:cs typeface="+mn-cs"/>
              </a:rPr>
              <a:t> (N</a:t>
            </a:r>
            <a:r>
              <a:rPr lang="en-US" sz="1200" kern="1200" dirty="0" smtClean="0">
                <a:solidFill>
                  <a:schemeClr val="tx1"/>
                </a:solidFill>
                <a:effectLst/>
                <a:latin typeface="Arial" charset="0"/>
                <a:ea typeface="+mn-ea"/>
                <a:cs typeface="+mn-cs"/>
              </a:rPr>
              <a:t>ursing and midwifery councils may consider having these be approved as CEU’s.)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smtClean="0"/>
              <a:t>Material</a:t>
            </a:r>
            <a:r>
              <a:rPr lang="en-US" baseline="0" dirty="0" smtClean="0"/>
              <a:t> is d</a:t>
            </a:r>
            <a:r>
              <a:rPr lang="en-US" dirty="0" smtClean="0"/>
              <a:t>ownloaded at no charge from </a:t>
            </a:r>
            <a:r>
              <a:rPr lang="en-US" dirty="0" err="1" smtClean="0"/>
              <a:t>Reproline</a:t>
            </a:r>
            <a:r>
              <a:rPr lang="en-US" dirty="0" smtClean="0"/>
              <a:t> Plus </a:t>
            </a:r>
            <a:r>
              <a:rPr lang="en-US" sz="1200" kern="1200" dirty="0" smtClean="0">
                <a:solidFill>
                  <a:schemeClr val="tx1"/>
                </a:solidFill>
                <a:effectLst/>
                <a:latin typeface="Arial" charset="0"/>
                <a:ea typeface="+mn-ea"/>
                <a:cs typeface="+mn-cs"/>
              </a:rPr>
              <a:t>or distributed via USB’s, in which case you need </a:t>
            </a:r>
            <a:r>
              <a:rPr lang="en-US" sz="1200" kern="1200" dirty="0" err="1" smtClean="0">
                <a:solidFill>
                  <a:schemeClr val="tx1"/>
                </a:solidFill>
                <a:effectLst/>
                <a:latin typeface="Arial" charset="0"/>
                <a:ea typeface="+mn-ea"/>
                <a:cs typeface="+mn-cs"/>
              </a:rPr>
              <a:t>Flashplayer</a:t>
            </a:r>
            <a:r>
              <a:rPr lang="en-US" sz="1200" kern="1200" dirty="0" smtClean="0">
                <a:solidFill>
                  <a:schemeClr val="tx1"/>
                </a:solidFill>
                <a:effectLst/>
                <a:latin typeface="Arial" charset="0"/>
                <a:ea typeface="+mn-ea"/>
                <a:cs typeface="+mn-cs"/>
              </a:rPr>
              <a:t> (internet) to use them. OR, you need someone who can set up a local server, load the modules onto Moodle or a similar host platform, and have users create a personalized account to take the modules.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[In that case (like in Ghana), there is exciting potential to use back end data to track the pre/post assessments. A teacher can ping learners who have not yet completed the modules, or identify those who are struggling with the content. Lots of potential! But we haven’t worked out the kinks, and the lack of interoperability of online learning platforms makes it tricky for Ministries to pick these up and run with them.]</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http://reprolineplus.org/learning-opportunities/course/bleeding-after-birth-frontline-health-workers</a:t>
            </a:r>
          </a:p>
          <a:p>
            <a:endParaRPr lang="en-US" dirty="0" smtClean="0"/>
          </a:p>
        </p:txBody>
      </p:sp>
      <p:sp>
        <p:nvSpPr>
          <p:cNvPr id="4" name="Slide Number Placeholder 3"/>
          <p:cNvSpPr>
            <a:spLocks noGrp="1"/>
          </p:cNvSpPr>
          <p:nvPr>
            <p:ph type="sldNum" sz="quarter" idx="10"/>
          </p:nvPr>
        </p:nvSpPr>
        <p:spPr/>
        <p:txBody>
          <a:bodyPr/>
          <a:lstStyle/>
          <a:p>
            <a:fld id="{5A2BB041-D7C3-459E-B9C9-A7351938CF7B}" type="slidenum">
              <a:rPr lang="en-US" smtClean="0"/>
              <a:pPr/>
              <a:t>11</a:t>
            </a:fld>
            <a:endParaRPr lang="en-US" dirty="0"/>
          </a:p>
        </p:txBody>
      </p:sp>
    </p:spTree>
    <p:extLst>
      <p:ext uri="{BB962C8B-B14F-4D97-AF65-F5344CB8AC3E}">
        <p14:creationId xmlns:p14="http://schemas.microsoft.com/office/powerpoint/2010/main" val="181392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Jen</a:t>
            </a:r>
          </a:p>
          <a:p>
            <a:r>
              <a:rPr lang="en-US" baseline="0" dirty="0" err="1" smtClean="0"/>
              <a:t>Jhpiego</a:t>
            </a:r>
            <a:r>
              <a:rPr lang="en-US" baseline="0" dirty="0" smtClean="0"/>
              <a:t> is also the Secretariat of HMS, which is a global consortium that promotes a suite of hands on, simulation and team based modules, that utilize </a:t>
            </a:r>
            <a:r>
              <a:rPr lang="en-US" baseline="0" dirty="0" err="1" smtClean="0"/>
              <a:t>Jhpiego’s</a:t>
            </a:r>
            <a:r>
              <a:rPr lang="en-US" baseline="0" dirty="0" smtClean="0"/>
              <a:t> signature Low-dose, High-Frequency approach to capacity building, which involved short targeted sessions of learning during repeated frequency intervals at the worksite.</a:t>
            </a:r>
          </a:p>
          <a:p>
            <a:endParaRPr lang="en-US" baseline="0" dirty="0" smtClean="0"/>
          </a:p>
          <a:p>
            <a:r>
              <a:rPr lang="en-US" baseline="0" dirty="0" smtClean="0"/>
              <a:t>HMS materials are highly graphic and include: </a:t>
            </a:r>
          </a:p>
          <a:p>
            <a:pPr marL="174708" indent="-174708">
              <a:buFontTx/>
              <a:buChar char="-"/>
            </a:pPr>
            <a:r>
              <a:rPr lang="en-US" baseline="0" dirty="0" smtClean="0"/>
              <a:t>the Action Plan which is a teaching tool and job aid (click)</a:t>
            </a:r>
          </a:p>
          <a:p>
            <a:pPr marL="174708" indent="-174708">
              <a:buFontTx/>
              <a:buChar char="-"/>
            </a:pPr>
            <a:r>
              <a:rPr lang="en-US" baseline="0" dirty="0" smtClean="0"/>
              <a:t>Flipbook for training, and (click)</a:t>
            </a:r>
          </a:p>
          <a:p>
            <a:pPr marL="174708" indent="-174708">
              <a:buFontTx/>
              <a:buChar char="-"/>
            </a:pPr>
            <a:r>
              <a:rPr lang="en-US" baseline="0" dirty="0" smtClean="0"/>
              <a:t>a Providers Guide for both facilitators and learners</a:t>
            </a:r>
            <a:endParaRPr lang="en-US" dirty="0" smtClean="0"/>
          </a:p>
          <a:p>
            <a:endParaRPr lang="en-US" dirty="0" smtClean="0"/>
          </a:p>
          <a:p>
            <a:r>
              <a:rPr lang="en-US" dirty="0" smtClean="0"/>
              <a:t>Modules</a:t>
            </a:r>
            <a:r>
              <a:rPr lang="en-US" baseline="0" dirty="0" smtClean="0"/>
              <a:t> include: BAB, PE/E, Advanced Shock </a:t>
            </a:r>
            <a:r>
              <a:rPr lang="en-US" baseline="0" dirty="0" err="1" smtClean="0"/>
              <a:t>Mgmt</a:t>
            </a:r>
            <a:r>
              <a:rPr lang="en-US" baseline="0" dirty="0" smtClean="0"/>
              <a:t>, NLB &amp; CLB</a:t>
            </a:r>
          </a:p>
          <a:p>
            <a:endParaRPr lang="en-US" baseline="0" dirty="0" smtClean="0"/>
          </a:p>
          <a:p>
            <a:r>
              <a:rPr lang="en-US" baseline="0" dirty="0" smtClean="0"/>
              <a:t>Material is available at no cost for download on the HMS website. </a:t>
            </a:r>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889035E5-2944-754B-9895-72029A66CE9D}" type="slidenum">
              <a:rPr lang="en-US" smtClean="0"/>
              <a:pPr/>
              <a:t>12</a:t>
            </a:fld>
            <a:endParaRPr lang="en-US"/>
          </a:p>
        </p:txBody>
      </p:sp>
    </p:spTree>
    <p:extLst>
      <p:ext uri="{BB962C8B-B14F-4D97-AF65-F5344CB8AC3E}">
        <p14:creationId xmlns:p14="http://schemas.microsoft.com/office/powerpoint/2010/main" val="552136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Jen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err="1" smtClean="0">
                <a:latin typeface="Arial" panose="020B0604020202020204" pitchFamily="34" charset="0"/>
              </a:rPr>
              <a:t>Jhpiego</a:t>
            </a:r>
            <a:r>
              <a:rPr lang="en-US" altLang="en-US" dirty="0" smtClean="0">
                <a:latin typeface="Arial" panose="020B0604020202020204" pitchFamily="34" charset="0"/>
              </a:rPr>
              <a:t> has also pioneered</a:t>
            </a:r>
            <a:r>
              <a:rPr lang="en-US" altLang="en-US" baseline="0" dirty="0" smtClean="0">
                <a:latin typeface="Arial" panose="020B0604020202020204" pitchFamily="34" charset="0"/>
              </a:rPr>
              <a:t> work in developing “serious games.” </a:t>
            </a:r>
            <a:r>
              <a:rPr lang="en-US" sz="1200" kern="1200" dirty="0" smtClean="0">
                <a:solidFill>
                  <a:schemeClr val="tx1"/>
                </a:solidFill>
                <a:effectLst/>
                <a:latin typeface="Arial" charset="0"/>
                <a:ea typeface="+mn-ea"/>
                <a:cs typeface="+mn-cs"/>
              </a:rPr>
              <a:t>This game is intended not as a clinical learning tool (learning dosages of medications, for example) but rather as a way to improve and increase teamwork, collaboration and efficient use of clinic resources </a:t>
            </a:r>
            <a:r>
              <a:rPr lang="en-US" altLang="en-US" dirty="0" smtClean="0">
                <a:latin typeface="Arial" panose="020B0604020202020204" pitchFamily="34" charset="0"/>
              </a:rPr>
              <a:t>in a maternal health setting</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dirty="0" smtClean="0">
              <a:latin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latin typeface="Arial" panose="020B0604020202020204" pitchFamily="34" charset="0"/>
              </a:rPr>
              <a:t>30</a:t>
            </a:r>
            <a:r>
              <a:rPr lang="en-US" altLang="en-US" baseline="0" dirty="0" smtClean="0">
                <a:latin typeface="Arial" panose="020B0604020202020204" pitchFamily="34" charset="0"/>
              </a:rPr>
              <a:t> minutes to play</a:t>
            </a:r>
            <a:endParaRPr lang="en-US" altLang="en-US" dirty="0" smtClean="0">
              <a:latin typeface="Arial" panose="020B0604020202020204" pitchFamily="34" charset="0"/>
            </a:endParaRPr>
          </a:p>
          <a:p>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smtClean="0"/>
              <a:t>Game goal = treat and discharge patients through teamwork and communication.</a:t>
            </a:r>
          </a:p>
          <a:p>
            <a:endParaRPr lang="en-US" dirty="0" smtClean="0"/>
          </a:p>
          <a:p>
            <a:r>
              <a:rPr lang="en-US" sz="1200" kern="1200" dirty="0" smtClean="0">
                <a:solidFill>
                  <a:schemeClr val="tx1"/>
                </a:solidFill>
                <a:effectLst/>
                <a:latin typeface="Arial" charset="0"/>
                <a:ea typeface="+mn-ea"/>
                <a:cs typeface="+mn-cs"/>
              </a:rPr>
              <a:t>It was showcased at the Global Maternal Newborn Health Conference in Mexico City last year. </a:t>
            </a:r>
            <a:r>
              <a:rPr lang="en-US" sz="1200" kern="1200" dirty="0" err="1" smtClean="0">
                <a:solidFill>
                  <a:schemeClr val="tx1"/>
                </a:solidFill>
                <a:effectLst/>
                <a:latin typeface="Arial" charset="0"/>
                <a:ea typeface="+mn-ea"/>
                <a:cs typeface="+mn-cs"/>
              </a:rPr>
              <a:t>Jhpiego</a:t>
            </a:r>
            <a:r>
              <a:rPr lang="en-US" sz="1200" kern="1200" dirty="0" smtClean="0">
                <a:solidFill>
                  <a:schemeClr val="tx1"/>
                </a:solidFill>
                <a:effectLst/>
                <a:latin typeface="Arial" charset="0"/>
                <a:ea typeface="+mn-ea"/>
                <a:cs typeface="+mn-cs"/>
              </a:rPr>
              <a:t> technical experts especially in east and southern Africa provided inputs to the clinical aspects of the game, to help ensure that the game does not contain inaccuracies.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[One exciting potential that we have yet to explore in the field is also to use the game as an advocacy tool (play with Ministers and HR managers to demonstrate why having a full team of “players” at the clinic is so vital to patient outcomes).]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A2BB041-D7C3-459E-B9C9-A7351938CF7B}" type="slidenum">
              <a:rPr lang="en-US" smtClean="0"/>
              <a:pPr/>
              <a:t>13</a:t>
            </a:fld>
            <a:endParaRPr lang="en-US" dirty="0"/>
          </a:p>
        </p:txBody>
      </p:sp>
    </p:spTree>
    <p:extLst>
      <p:ext uri="{BB962C8B-B14F-4D97-AF65-F5344CB8AC3E}">
        <p14:creationId xmlns:p14="http://schemas.microsoft.com/office/powerpoint/2010/main" val="913603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b="1" kern="1200" dirty="0" smtClean="0">
                <a:solidFill>
                  <a:schemeClr val="tx1"/>
                </a:solidFill>
                <a:latin typeface="+mn-lt"/>
                <a:ea typeface="+mn-ea"/>
                <a:cs typeface="+mn-cs"/>
              </a:rPr>
              <a:t>Jen:</a:t>
            </a:r>
            <a:r>
              <a:rPr lang="en-US" sz="1200" kern="1200" dirty="0" smtClean="0">
                <a:solidFill>
                  <a:schemeClr val="tx1"/>
                </a:solidFill>
                <a:latin typeface="+mn-lt"/>
                <a:ea typeface="+mn-ea"/>
                <a:cs typeface="+mn-cs"/>
              </a:rPr>
              <a:t> (Read the slide and then-) The</a:t>
            </a:r>
            <a:r>
              <a:rPr lang="en-US" sz="1200" kern="1200" baseline="0" dirty="0" smtClean="0">
                <a:solidFill>
                  <a:schemeClr val="tx1"/>
                </a:solidFill>
                <a:latin typeface="+mn-lt"/>
                <a:ea typeface="+mn-ea"/>
                <a:cs typeface="+mn-cs"/>
              </a:rPr>
              <a:t> tools that I have just shared, and those shared by Carolyn, Tara and Anne Marie help to address the </a:t>
            </a:r>
            <a:r>
              <a:rPr lang="en-US" sz="1200" kern="1200" dirty="0" smtClean="0">
                <a:solidFill>
                  <a:schemeClr val="tx1"/>
                </a:solidFill>
                <a:latin typeface="+mn-lt"/>
                <a:ea typeface="+mn-ea"/>
                <a:cs typeface="+mn-cs"/>
              </a:rPr>
              <a:t>need for improved skilled birth attendance and quality of care</a:t>
            </a:r>
            <a:r>
              <a:rPr lang="en-US" sz="1200" kern="1200" baseline="0" dirty="0" smtClean="0">
                <a:solidFill>
                  <a:schemeClr val="tx1"/>
                </a:solidFill>
                <a:latin typeface="+mn-lt"/>
                <a:ea typeface="+mn-ea"/>
                <a:cs typeface="+mn-cs"/>
              </a:rPr>
              <a:t> by enhancing</a:t>
            </a:r>
            <a:r>
              <a:rPr lang="en-US" sz="1200" kern="1200" dirty="0" smtClean="0">
                <a:solidFill>
                  <a:schemeClr val="tx1"/>
                </a:solidFill>
                <a:latin typeface="+mn-lt"/>
                <a:ea typeface="+mn-ea"/>
                <a:cs typeface="+mn-cs"/>
              </a:rPr>
              <a:t> BEmONC trainings to ensure that skilled birth attendants practice critical life-saving skills; and transfer their knowledge and skills to their clinical sites. The topic that we chose for this</a:t>
            </a:r>
            <a:r>
              <a:rPr lang="en-US" sz="1200" kern="1200" baseline="0" dirty="0" smtClean="0">
                <a:solidFill>
                  <a:schemeClr val="tx1"/>
                </a:solidFill>
                <a:latin typeface="+mn-lt"/>
                <a:ea typeface="+mn-ea"/>
                <a:cs typeface="+mn-cs"/>
              </a:rPr>
              <a:t> session</a:t>
            </a:r>
            <a:r>
              <a:rPr lang="en-US" sz="1200" kern="1200" dirty="0" smtClean="0">
                <a:solidFill>
                  <a:schemeClr val="tx1"/>
                </a:solidFill>
                <a:latin typeface="+mn-lt"/>
                <a:ea typeface="+mn-ea"/>
                <a:cs typeface="+mn-cs"/>
              </a:rPr>
              <a:t> is </a:t>
            </a:r>
            <a:r>
              <a:rPr lang="en-US" sz="1200" b="0" i="0" kern="1200" dirty="0" smtClean="0">
                <a:solidFill>
                  <a:schemeClr val="tx1"/>
                </a:solidFill>
                <a:latin typeface="+mn-lt"/>
                <a:ea typeface="+mn-ea"/>
                <a:cs typeface="+mn-cs"/>
              </a:rPr>
              <a:t>Postpartum hemorrhage (also called PPH) is when a woman has heavy bleeding after giving birth.</a:t>
            </a:r>
            <a:r>
              <a:rPr lang="en-US" sz="1200" kern="1200" dirty="0" smtClean="0">
                <a:solidFill>
                  <a:schemeClr val="tx1"/>
                </a:solidFill>
                <a:latin typeface="+mn-lt"/>
                <a:ea typeface="+mn-ea"/>
                <a:cs typeface="+mn-cs"/>
              </a:rPr>
              <a:t> We will</a:t>
            </a:r>
            <a:r>
              <a:rPr lang="en-US" sz="1200" kern="1200" baseline="0" dirty="0" smtClean="0">
                <a:solidFill>
                  <a:schemeClr val="tx1"/>
                </a:solidFill>
                <a:latin typeface="+mn-lt"/>
                <a:ea typeface="+mn-ea"/>
                <a:cs typeface="+mn-cs"/>
              </a:rPr>
              <a:t> now </a:t>
            </a:r>
            <a:r>
              <a:rPr lang="en-US" sz="1200" kern="1200" dirty="0" smtClean="0">
                <a:solidFill>
                  <a:schemeClr val="tx1"/>
                </a:solidFill>
                <a:latin typeface="+mn-lt"/>
                <a:ea typeface="+mn-ea"/>
                <a:cs typeface="+mn-cs"/>
              </a:rPr>
              <a:t>demo these</a:t>
            </a:r>
            <a:r>
              <a:rPr lang="en-US" sz="1200" kern="1200" baseline="0" dirty="0" smtClean="0">
                <a:solidFill>
                  <a:schemeClr val="tx1"/>
                </a:solidFill>
                <a:latin typeface="+mn-lt"/>
                <a:ea typeface="+mn-ea"/>
                <a:cs typeface="+mn-cs"/>
              </a:rPr>
              <a:t> tools using the example of PPH. </a:t>
            </a:r>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14</a:t>
            </a:fld>
            <a:endParaRPr lang="en-US"/>
          </a:p>
        </p:txBody>
      </p:sp>
    </p:spTree>
    <p:extLst>
      <p:ext uri="{BB962C8B-B14F-4D97-AF65-F5344CB8AC3E}">
        <p14:creationId xmlns:p14="http://schemas.microsoft.com/office/powerpoint/2010/main" val="1957063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dirty="0" smtClean="0">
                <a:solidFill>
                  <a:schemeClr val="tx1"/>
                </a:solidFill>
                <a:latin typeface="+mn-lt"/>
                <a:ea typeface="+mn-ea"/>
                <a:cs typeface="+mn-cs"/>
              </a:rPr>
              <a:t>Peggy:</a:t>
            </a:r>
            <a:r>
              <a:rPr lang="en-US" sz="1200" b="0" i="0" u="none" strike="noStrike" kern="1200" dirty="0" smtClean="0">
                <a:solidFill>
                  <a:schemeClr val="tx1"/>
                </a:solidFill>
                <a:latin typeface="+mn-lt"/>
                <a:ea typeface="+mn-ea"/>
                <a:cs typeface="+mn-cs"/>
              </a:rPr>
              <a:t> It’s now time for the demonstration</a:t>
            </a:r>
            <a:r>
              <a:rPr lang="en-US" sz="1200" b="0" i="0" u="none" strike="noStrike" kern="1200" baseline="0" dirty="0" smtClean="0">
                <a:solidFill>
                  <a:schemeClr val="tx1"/>
                </a:solidFill>
                <a:latin typeface="+mn-lt"/>
                <a:ea typeface="+mn-ea"/>
                <a:cs typeface="+mn-cs"/>
              </a:rPr>
              <a:t> portion of our session. </a:t>
            </a:r>
            <a:r>
              <a:rPr lang="en-US" sz="1200" b="0" i="0" u="none" strike="noStrike" kern="1200" dirty="0" smtClean="0">
                <a:solidFill>
                  <a:schemeClr val="tx1"/>
                </a:solidFill>
                <a:latin typeface="+mn-lt"/>
                <a:ea typeface="+mn-ea"/>
                <a:cs typeface="+mn-cs"/>
              </a:rPr>
              <a:t>The skit that takes place in a facility BEmONC in-service training. It is a simulated skills training in a facility with a midwife, assistant, instructor and patient wearing the </a:t>
            </a:r>
            <a:r>
              <a:rPr lang="en-US" sz="1200" b="0" i="0" u="none" strike="noStrike" kern="1200" dirty="0" err="1" smtClean="0">
                <a:solidFill>
                  <a:schemeClr val="tx1"/>
                </a:solidFill>
                <a:latin typeface="+mn-lt"/>
                <a:ea typeface="+mn-ea"/>
                <a:cs typeface="+mn-cs"/>
              </a:rPr>
              <a:t>MamaNatalie</a:t>
            </a:r>
            <a:r>
              <a:rPr lang="en-US" sz="1200" b="0" i="0" u="none" strike="noStrike" kern="1200" dirty="0" smtClean="0">
                <a:solidFill>
                  <a:schemeClr val="tx1"/>
                </a:solidFill>
                <a:latin typeface="+mn-lt"/>
                <a:ea typeface="+mn-ea"/>
                <a:cs typeface="+mn-cs"/>
              </a:rPr>
              <a:t> simulator. The goal of the skit is to demonstrate that there are a wide variety of strong tools and resources that can be used and integrated into BEmONC training in a variety of ways. In this case, the </a:t>
            </a:r>
            <a:r>
              <a:rPr lang="en-US" sz="1200" b="0" i="0" u="none" strike="noStrike" kern="1200" dirty="0" err="1" smtClean="0">
                <a:solidFill>
                  <a:schemeClr val="tx1"/>
                </a:solidFill>
                <a:latin typeface="+mn-lt"/>
                <a:ea typeface="+mn-ea"/>
                <a:cs typeface="+mn-cs"/>
              </a:rPr>
              <a:t>MamaNatalie</a:t>
            </a:r>
            <a:r>
              <a:rPr lang="en-US" sz="1200" b="0" i="0" u="none" strike="noStrike" kern="1200" dirty="0" smtClean="0">
                <a:solidFill>
                  <a:schemeClr val="tx1"/>
                </a:solidFill>
                <a:latin typeface="+mn-lt"/>
                <a:ea typeface="+mn-ea"/>
                <a:cs typeface="+mn-cs"/>
              </a:rPr>
              <a:t> simulator will be used to demonstrate skills on, and the following tools will be integrated into the skit- the Safe Delivery App, LDHF approaches/job aides, maternity clinic game, </a:t>
            </a:r>
            <a:r>
              <a:rPr lang="en-US" sz="1200" b="0" i="0" u="none" strike="noStrike" kern="1200" dirty="0" err="1" smtClean="0">
                <a:solidFill>
                  <a:schemeClr val="tx1"/>
                </a:solidFill>
                <a:latin typeface="+mn-lt"/>
                <a:ea typeface="+mn-ea"/>
                <a:cs typeface="+mn-cs"/>
              </a:rPr>
              <a:t>Jhpiego's</a:t>
            </a:r>
            <a:r>
              <a:rPr lang="en-US" sz="1200" b="0" i="0" u="none" strike="noStrike" kern="1200" dirty="0" smtClean="0">
                <a:solidFill>
                  <a:schemeClr val="tx1"/>
                </a:solidFill>
                <a:latin typeface="+mn-lt"/>
                <a:ea typeface="+mn-ea"/>
                <a:cs typeface="+mn-cs"/>
              </a:rPr>
              <a:t> eLearning modules, ORB platform, and potentially others. </a:t>
            </a:r>
          </a:p>
          <a:p>
            <a:endParaRPr lang="en-US" sz="1200" b="0" i="0" u="none" strike="noStrik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[The assistant is seated in the front row of the audience at the beginning of the skit, while the midwife, instructor and patient are standing in the pretend skills lab on stage/ in the front of the room.]</a:t>
            </a:r>
            <a:endParaRPr lang="en-US"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15</a:t>
            </a:fld>
            <a:endParaRPr lang="en-US"/>
          </a:p>
        </p:txBody>
      </p:sp>
    </p:spTree>
    <p:extLst>
      <p:ext uri="{BB962C8B-B14F-4D97-AF65-F5344CB8AC3E}">
        <p14:creationId xmlns:p14="http://schemas.microsoft.com/office/powerpoint/2010/main" val="432971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Carolyn: </a:t>
            </a:r>
            <a:r>
              <a:rPr lang="en-US" sz="1200" b="0" i="0" u="none" strike="noStrike" kern="1200" dirty="0" smtClean="0">
                <a:solidFill>
                  <a:schemeClr val="tx1"/>
                </a:solidFill>
                <a:latin typeface="+mn-lt"/>
                <a:ea typeface="+mn-ea"/>
                <a:cs typeface="+mn-cs"/>
              </a:rPr>
              <a:t>First, let’s start with an overview of management of PPH. This film, from ORB, will show you how a skilled birth attendant manages PPH in a low-resource setting.</a:t>
            </a:r>
            <a:endParaRPr lang="en-US" b="1"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16</a:t>
            </a:fld>
            <a:endParaRPr lang="en-US"/>
          </a:p>
        </p:txBody>
      </p:sp>
    </p:spTree>
    <p:extLst>
      <p:ext uri="{BB962C8B-B14F-4D97-AF65-F5344CB8AC3E}">
        <p14:creationId xmlns:p14="http://schemas.microsoft.com/office/powerpoint/2010/main" val="779858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dirty="0" smtClean="0">
                <a:solidFill>
                  <a:schemeClr val="tx1"/>
                </a:solidFill>
                <a:latin typeface="+mn-lt"/>
                <a:ea typeface="+mn-ea"/>
                <a:cs typeface="+mn-cs"/>
              </a:rPr>
              <a:t>Carolyn: </a:t>
            </a:r>
            <a:r>
              <a:rPr lang="en-US" sz="1200" b="0" i="0" u="none" strike="noStrike" kern="1200" dirty="0" smtClean="0">
                <a:solidFill>
                  <a:schemeClr val="tx1"/>
                </a:solidFill>
                <a:latin typeface="+mn-lt"/>
                <a:ea typeface="+mn-ea"/>
                <a:cs typeface="+mn-cs"/>
              </a:rPr>
              <a:t>You’ll see that the attendant goes through a number of steps to learn how to prevent, recognize, and manage PPH. Now, </a:t>
            </a:r>
            <a:r>
              <a:rPr lang="en-US" sz="1200" b="1" i="0" u="none" strike="noStrike" kern="1200" dirty="0" smtClean="0">
                <a:solidFill>
                  <a:schemeClr val="tx1"/>
                </a:solidFill>
                <a:latin typeface="+mn-lt"/>
                <a:ea typeface="+mn-ea"/>
                <a:cs typeface="+mn-cs"/>
              </a:rPr>
              <a:t>Jen </a:t>
            </a:r>
            <a:r>
              <a:rPr lang="en-US" sz="1200" b="0" i="0" u="none" strike="noStrike" kern="1200" dirty="0" smtClean="0">
                <a:solidFill>
                  <a:schemeClr val="tx1"/>
                </a:solidFill>
                <a:latin typeface="+mn-lt"/>
                <a:ea typeface="+mn-ea"/>
                <a:cs typeface="+mn-cs"/>
              </a:rPr>
              <a:t>will show you how to perform the steps you saw in this film. </a:t>
            </a:r>
          </a:p>
          <a:p>
            <a:pPr rtl="0"/>
            <a:r>
              <a:rPr lang="en-US" b="1" dirty="0" smtClean="0"/>
              <a:t>Jen</a:t>
            </a:r>
            <a:r>
              <a:rPr lang="en-US" b="0" dirty="0" smtClean="0"/>
              <a:t>:</a:t>
            </a:r>
            <a:r>
              <a:rPr lang="en-US" b="0" baseline="0" dirty="0" smtClean="0"/>
              <a:t> </a:t>
            </a:r>
            <a:r>
              <a:rPr lang="en-US" sz="1200" b="0" i="0" u="none" strike="noStrike" kern="1200" dirty="0" smtClean="0">
                <a:solidFill>
                  <a:schemeClr val="tx1"/>
                </a:solidFill>
                <a:latin typeface="+mn-lt"/>
                <a:ea typeface="+mn-ea"/>
                <a:cs typeface="+mn-cs"/>
              </a:rPr>
              <a:t>It is time to learn about PPH. We have different resources to introduce you to. We are going to start the lesson. Let’s first take a closer look at digital resources.  This is an eLearning module.</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I am going to walk you through and explain what it is and how to use.</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You will be able to access it on the computer.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89035E5-2944-754B-9895-72029A66CE9D}" type="slidenum">
              <a:rPr lang="en-US" smtClean="0"/>
              <a:pPr/>
              <a:t>17</a:t>
            </a:fld>
            <a:endParaRPr lang="en-US"/>
          </a:p>
        </p:txBody>
      </p:sp>
    </p:spTree>
    <p:extLst>
      <p:ext uri="{BB962C8B-B14F-4D97-AF65-F5344CB8AC3E}">
        <p14:creationId xmlns:p14="http://schemas.microsoft.com/office/powerpoint/2010/main" val="1206764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smtClean="0"/>
              <a:t>Jen- </a:t>
            </a:r>
            <a:r>
              <a:rPr lang="en-US" sz="1200" b="0" i="0" u="none" strike="noStrike" kern="1200" dirty="0" smtClean="0">
                <a:solidFill>
                  <a:schemeClr val="tx1"/>
                </a:solidFill>
                <a:latin typeface="+mn-lt"/>
                <a:ea typeface="+mn-ea"/>
                <a:cs typeface="+mn-cs"/>
              </a:rPr>
              <a:t>You will go through the case studies presented to you using this Clinical Decision-Making Model.</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You will assess, diagnose, provide care and evaluate.</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These are the type of questions that you will ask as you go through each step.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module links</a:t>
            </a:r>
            <a:r>
              <a:rPr lang="en-US" baseline="0" dirty="0" smtClean="0"/>
              <a:t> to the Action Plan from the HMS BAB module, which you can always refer to at our worksite here.</a:t>
            </a:r>
            <a:endParaRPr lang="en-US"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18</a:t>
            </a:fld>
            <a:endParaRPr lang="en-US"/>
          </a:p>
        </p:txBody>
      </p:sp>
    </p:spTree>
    <p:extLst>
      <p:ext uri="{BB962C8B-B14F-4D97-AF65-F5344CB8AC3E}">
        <p14:creationId xmlns:p14="http://schemas.microsoft.com/office/powerpoint/2010/main" val="7500997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Jen</a:t>
            </a:r>
            <a:r>
              <a:rPr lang="en-US" dirty="0" smtClean="0"/>
              <a:t>- </a:t>
            </a:r>
            <a:r>
              <a:rPr lang="en-US" sz="1200" b="0" i="0" u="none" strike="noStrike" kern="1200" dirty="0" smtClean="0">
                <a:solidFill>
                  <a:schemeClr val="tx1"/>
                </a:solidFill>
                <a:latin typeface="+mn-lt"/>
                <a:ea typeface="+mn-ea"/>
                <a:cs typeface="+mn-cs"/>
              </a:rPr>
              <a:t>You will go through a series of case studies to assess and determine how to manage PPH caused by retained placenta and uterine atony</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89035E5-2944-754B-9895-72029A66CE9D}" type="slidenum">
              <a:rPr lang="en-US" smtClean="0"/>
              <a:pPr/>
              <a:t>19</a:t>
            </a:fld>
            <a:endParaRPr lang="en-US"/>
          </a:p>
        </p:txBody>
      </p:sp>
    </p:spTree>
    <p:extLst>
      <p:ext uri="{BB962C8B-B14F-4D97-AF65-F5344CB8AC3E}">
        <p14:creationId xmlns:p14="http://schemas.microsoft.com/office/powerpoint/2010/main" val="506260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b="1" dirty="0" smtClean="0"/>
              <a:t>Peggy</a:t>
            </a:r>
            <a:r>
              <a:rPr lang="en-US" b="1" baseline="0" dirty="0" smtClean="0"/>
              <a:t>:</a:t>
            </a:r>
            <a:r>
              <a:rPr lang="en-US" baseline="0" dirty="0" smtClean="0"/>
              <a:t> </a:t>
            </a:r>
            <a:r>
              <a:rPr lang="en-US" sz="1200" b="0" i="0" u="none" strike="noStrike" kern="1200" dirty="0" smtClean="0">
                <a:solidFill>
                  <a:schemeClr val="tx1"/>
                </a:solidFill>
                <a:latin typeface="+mn-lt"/>
                <a:ea typeface="+mn-ea"/>
                <a:cs typeface="+mn-cs"/>
              </a:rPr>
              <a:t>The purpose of this session is to</a:t>
            </a:r>
            <a:r>
              <a:rPr lang="en-US" sz="1200" b="0" i="0" u="none" strike="noStrike" kern="1200" baseline="0" dirty="0" smtClean="0">
                <a:solidFill>
                  <a:schemeClr val="tx1"/>
                </a:solidFill>
                <a:latin typeface="+mn-lt"/>
                <a:ea typeface="+mn-ea"/>
                <a:cs typeface="+mn-cs"/>
              </a:rPr>
              <a:t> d</a:t>
            </a:r>
            <a:r>
              <a:rPr lang="en-US" sz="1200" dirty="0" smtClean="0"/>
              <a:t>emonstrate how to integrate digital and non-digital tools with proven best practices in BEmONC capacity building approaches.</a:t>
            </a:r>
            <a:r>
              <a:rPr lang="en-US" sz="1200" b="0" i="0" u="none" strike="noStrike" kern="1200" baseline="0" dirty="0" smtClean="0">
                <a:solidFill>
                  <a:schemeClr val="tx1"/>
                </a:solidFill>
                <a:latin typeface="+mn-lt"/>
                <a:ea typeface="+mn-ea"/>
                <a:cs typeface="+mn-cs"/>
              </a:rPr>
              <a:t> The presenters will be</a:t>
            </a:r>
            <a:r>
              <a:rPr lang="en-US" sz="1200" b="0" i="0" u="none" strike="noStrike" kern="1200" dirty="0" smtClean="0">
                <a:solidFill>
                  <a:schemeClr val="tx1"/>
                </a:solidFill>
                <a:latin typeface="+mn-lt"/>
                <a:ea typeface="+mn-ea"/>
                <a:cs typeface="+mn-cs"/>
              </a:rPr>
              <a:t> showing you models such as </a:t>
            </a:r>
            <a:r>
              <a:rPr lang="en-US" sz="1200" b="0" i="0" u="none" strike="noStrike" kern="1200" dirty="0" err="1" smtClean="0">
                <a:solidFill>
                  <a:schemeClr val="tx1"/>
                </a:solidFill>
                <a:latin typeface="+mn-lt"/>
                <a:ea typeface="+mn-ea"/>
                <a:cs typeface="+mn-cs"/>
              </a:rPr>
              <a:t>MamaNatalie</a:t>
            </a:r>
            <a:r>
              <a:rPr lang="en-US" sz="1200" b="0" i="0" u="none" strike="noStrike" kern="1200" dirty="0" smtClean="0">
                <a:solidFill>
                  <a:schemeClr val="tx1"/>
                </a:solidFill>
                <a:latin typeface="+mn-lt"/>
                <a:ea typeface="+mn-ea"/>
                <a:cs typeface="+mn-cs"/>
              </a:rPr>
              <a:t>  - a birthing simulator that makes it easy to create simulations of complex or normal birthing scenarios,</a:t>
            </a:r>
            <a:r>
              <a:rPr lang="en-US" sz="1200" b="0" i="0" u="none" strike="noStrike" kern="1200" baseline="0" dirty="0" smtClean="0">
                <a:solidFill>
                  <a:schemeClr val="tx1"/>
                </a:solidFill>
                <a:latin typeface="+mn-lt"/>
                <a:ea typeface="+mn-ea"/>
                <a:cs typeface="+mn-cs"/>
              </a:rPr>
              <a:t> d</a:t>
            </a:r>
            <a:r>
              <a:rPr lang="en-US" sz="1200" b="0" i="0" u="none" strike="noStrike" kern="1200" dirty="0" smtClean="0">
                <a:solidFill>
                  <a:schemeClr val="tx1"/>
                </a:solidFill>
                <a:latin typeface="+mn-lt"/>
                <a:ea typeface="+mn-ea"/>
                <a:cs typeface="+mn-cs"/>
              </a:rPr>
              <a:t>igital tools such as the Safe Delivery App by Maternity Foundation,</a:t>
            </a:r>
            <a:r>
              <a:rPr lang="en-US" sz="1200" b="0" i="0" u="none" strike="noStrike" kern="1200" baseline="0" dirty="0" smtClean="0">
                <a:solidFill>
                  <a:schemeClr val="tx1"/>
                </a:solidFill>
                <a:latin typeface="+mn-lt"/>
                <a:ea typeface="+mn-ea"/>
                <a:cs typeface="+mn-cs"/>
              </a:rPr>
              <a:t> </a:t>
            </a:r>
            <a:r>
              <a:rPr lang="en-US" sz="1200" b="0" i="0" u="none" strike="noStrike" kern="1200" dirty="0" err="1" smtClean="0">
                <a:solidFill>
                  <a:schemeClr val="tx1"/>
                </a:solidFill>
                <a:latin typeface="+mn-lt"/>
                <a:ea typeface="+mn-ea"/>
                <a:cs typeface="+mn-cs"/>
              </a:rPr>
              <a:t>Jhpiego's</a:t>
            </a:r>
            <a:r>
              <a:rPr lang="en-US" sz="1200" b="0" i="0" u="none" strike="noStrike" kern="1200" dirty="0" smtClean="0">
                <a:solidFill>
                  <a:schemeClr val="tx1"/>
                </a:solidFill>
                <a:latin typeface="+mn-lt"/>
                <a:ea typeface="+mn-ea"/>
                <a:cs typeface="+mn-cs"/>
              </a:rPr>
              <a:t> eLearning modules,</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mP</a:t>
            </a:r>
            <a:r>
              <a:rPr lang="en-US" sz="1200" b="0" i="0" u="none" strike="noStrike" kern="1200" dirty="0" err="1" smtClean="0">
                <a:solidFill>
                  <a:schemeClr val="tx1"/>
                </a:solidFill>
                <a:latin typeface="+mn-lt"/>
                <a:ea typeface="+mn-ea"/>
                <a:cs typeface="+mn-cs"/>
              </a:rPr>
              <a:t>owering’s</a:t>
            </a:r>
            <a:r>
              <a:rPr lang="en-US" sz="1200" b="0" i="0" u="none" strike="noStrike" kern="1200" dirty="0" smtClean="0">
                <a:solidFill>
                  <a:schemeClr val="tx1"/>
                </a:solidFill>
                <a:latin typeface="+mn-lt"/>
                <a:ea typeface="+mn-ea"/>
                <a:cs typeface="+mn-cs"/>
              </a:rPr>
              <a:t> ORB platform, and others. In addition, we will briefly</a:t>
            </a:r>
            <a:r>
              <a:rPr lang="en-US" sz="1200" b="0" i="0" u="none" strike="noStrike" kern="1200" baseline="0" dirty="0" smtClean="0">
                <a:solidFill>
                  <a:schemeClr val="tx1"/>
                </a:solidFill>
                <a:latin typeface="+mn-lt"/>
                <a:ea typeface="+mn-ea"/>
                <a:cs typeface="+mn-cs"/>
              </a:rPr>
              <a:t> describe o</a:t>
            </a:r>
            <a:r>
              <a:rPr lang="en-US" sz="1200" b="0" i="0" u="none" strike="noStrike" kern="1200" dirty="0" smtClean="0">
                <a:solidFill>
                  <a:schemeClr val="tx1"/>
                </a:solidFill>
                <a:latin typeface="+mn-lt"/>
                <a:ea typeface="+mn-ea"/>
                <a:cs typeface="+mn-cs"/>
              </a:rPr>
              <a:t>ther job aids and resources such as the </a:t>
            </a:r>
            <a:r>
              <a:rPr lang="en-US" sz="1200" b="0" i="0" u="none" strike="noStrike" kern="1200" dirty="0" err="1" smtClean="0">
                <a:solidFill>
                  <a:schemeClr val="tx1"/>
                </a:solidFill>
                <a:latin typeface="+mn-lt"/>
                <a:ea typeface="+mn-ea"/>
                <a:cs typeface="+mn-cs"/>
              </a:rPr>
              <a:t>Jhpiego</a:t>
            </a:r>
            <a:r>
              <a:rPr lang="en-US" sz="1200" b="0" i="0" u="none" strike="noStrike" kern="1200" dirty="0" smtClean="0">
                <a:solidFill>
                  <a:schemeClr val="tx1"/>
                </a:solidFill>
                <a:latin typeface="+mn-lt"/>
                <a:ea typeface="+mn-ea"/>
                <a:cs typeface="+mn-cs"/>
              </a:rPr>
              <a:t>-led Helping Mothers Survive Secretariat’s action plans and flipcharts and even a maternity clinic game that providers sit down to “play.” The format of this session is a brief introduction and overview</a:t>
            </a:r>
            <a:r>
              <a:rPr lang="en-US" sz="1200" b="0" i="0" u="none" strike="noStrike" kern="1200" baseline="0" dirty="0" smtClean="0">
                <a:solidFill>
                  <a:schemeClr val="tx1"/>
                </a:solidFill>
                <a:latin typeface="+mn-lt"/>
                <a:ea typeface="+mn-ea"/>
                <a:cs typeface="+mn-cs"/>
              </a:rPr>
              <a:t> of the organization and their tools, followed by a skit </a:t>
            </a:r>
            <a:r>
              <a:rPr lang="en-US" sz="1200" b="0" i="0" u="none" strike="noStrike" kern="1200" dirty="0" smtClean="0">
                <a:solidFill>
                  <a:schemeClr val="tx1"/>
                </a:solidFill>
                <a:latin typeface="+mn-lt"/>
                <a:ea typeface="+mn-ea"/>
                <a:cs typeface="+mn-cs"/>
              </a:rPr>
              <a:t>that takes place in a pretend</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facility BEmONC in-service training. Then the presenters will offer concluding remarks, and then we will turn it over to you for questions.</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a:t>
            </a:fld>
            <a:endParaRPr lang="en-US"/>
          </a:p>
        </p:txBody>
      </p:sp>
    </p:spTree>
    <p:extLst>
      <p:ext uri="{BB962C8B-B14F-4D97-AF65-F5344CB8AC3E}">
        <p14:creationId xmlns:p14="http://schemas.microsoft.com/office/powerpoint/2010/main" val="29174646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smtClean="0"/>
              <a:t>Jen-</a:t>
            </a:r>
            <a:r>
              <a:rPr lang="en-US" dirty="0" smtClean="0"/>
              <a:t> </a:t>
            </a:r>
            <a:r>
              <a:rPr lang="en-US" sz="1200" b="0" i="0" u="none" strike="noStrike" kern="1200" dirty="0" smtClean="0">
                <a:solidFill>
                  <a:schemeClr val="tx1"/>
                </a:solidFill>
                <a:latin typeface="+mn-lt"/>
                <a:ea typeface="+mn-ea"/>
                <a:cs typeface="+mn-cs"/>
              </a:rPr>
              <a:t>There</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are several causes of excessive bleeding after birth and therefore,</a:t>
            </a:r>
            <a:r>
              <a:rPr lang="en-US" sz="1200" b="0" i="0" u="none" strike="noStrike" kern="1200" baseline="0" dirty="0" smtClean="0">
                <a:solidFill>
                  <a:schemeClr val="tx1"/>
                </a:solidFill>
                <a:latin typeface="+mn-lt"/>
                <a:ea typeface="+mn-ea"/>
                <a:cs typeface="+mn-cs"/>
              </a:rPr>
              <a:t> a thorough assessment is critical</a:t>
            </a:r>
            <a:r>
              <a:rPr lang="en-US" sz="1200" b="0" i="0" u="none" strike="noStrike" kern="1200" dirty="0" smtClean="0">
                <a:solidFill>
                  <a:schemeClr val="tx1"/>
                </a:solidFill>
                <a:latin typeface="+mn-lt"/>
                <a:ea typeface="+mn-ea"/>
                <a:cs typeface="+mn-cs"/>
              </a:rPr>
              <a:t>. You will learn that these are some of the key points to assess for uterine atony. We</a:t>
            </a:r>
            <a:r>
              <a:rPr lang="en-US" sz="1200" b="0" i="0" u="none" strike="noStrike" kern="1200" baseline="0" dirty="0" smtClean="0">
                <a:solidFill>
                  <a:schemeClr val="tx1"/>
                </a:solidFill>
                <a:latin typeface="+mn-lt"/>
                <a:ea typeface="+mn-ea"/>
                <a:cs typeface="+mn-cs"/>
              </a:rPr>
              <a:t> must check: is the bleeding more than expected? Is the uterus firm and contracted? Is the bladder full? Is the woman’s condition stable or are her vital signs trending toward shock (increase HR, decrease BP)? </a:t>
            </a:r>
            <a:r>
              <a:rPr lang="en-US" sz="1200" b="0" i="0" u="none" strike="noStrike" kern="1200" dirty="0" smtClean="0">
                <a:solidFill>
                  <a:schemeClr val="tx1"/>
                </a:solidFill>
                <a:latin typeface="+mn-lt"/>
                <a:ea typeface="+mn-ea"/>
                <a:cs typeface="+mn-cs"/>
              </a:rPr>
              <a:t>The eLearning module continues with information to help learn what to do.</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89035E5-2944-754B-9895-72029A66CE9D}" type="slidenum">
              <a:rPr lang="en-US" smtClean="0"/>
              <a:pPr/>
              <a:t>20</a:t>
            </a:fld>
            <a:endParaRPr lang="en-US"/>
          </a:p>
        </p:txBody>
      </p:sp>
    </p:spTree>
    <p:extLst>
      <p:ext uri="{BB962C8B-B14F-4D97-AF65-F5344CB8AC3E}">
        <p14:creationId xmlns:p14="http://schemas.microsoft.com/office/powerpoint/2010/main" val="22439125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smtClean="0"/>
              <a:t>Jen-</a:t>
            </a:r>
            <a:r>
              <a:rPr lang="en-US" dirty="0" smtClean="0"/>
              <a:t> </a:t>
            </a:r>
            <a:r>
              <a:rPr lang="en-US" sz="1200" b="0" i="0" u="none" strike="noStrike" kern="1200" dirty="0" smtClean="0">
                <a:solidFill>
                  <a:schemeClr val="tx1"/>
                </a:solidFill>
                <a:latin typeface="+mn-lt"/>
                <a:ea typeface="+mn-ea"/>
                <a:cs typeface="+mn-cs"/>
              </a:rPr>
              <a:t>At different points in the module, there will be knowledge checks such as this.  They check if you learned those key points that were introduced to you in the module.</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You will have to answer them before you go to the next part.</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The upcoming simulation that we are going to do will discuss some of these actions.</a:t>
            </a:r>
            <a:r>
              <a:rPr lang="en-US" sz="1200" b="0" i="0" u="none" strike="noStrike" kern="1200" baseline="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Pay close attention to these points because at end of this session we may come back and quiz you on it!</a:t>
            </a:r>
          </a:p>
          <a:p>
            <a:pPr rtl="0"/>
            <a:endParaRPr lang="en-US" sz="1200" b="0" i="0" u="none" strike="noStrike" kern="1200" dirty="0" smtClean="0">
              <a:solidFill>
                <a:schemeClr val="tx1"/>
              </a:solidFill>
              <a:latin typeface="+mn-lt"/>
              <a:ea typeface="+mn-ea"/>
              <a:cs typeface="+mn-cs"/>
            </a:endParaRPr>
          </a:p>
          <a:p>
            <a:pPr rtl="0"/>
            <a:r>
              <a:rPr lang="en-US" sz="1200" b="0" i="0" u="none" strike="noStrike" kern="1200" dirty="0" smtClean="0">
                <a:solidFill>
                  <a:schemeClr val="tx1"/>
                </a:solidFill>
                <a:latin typeface="+mn-lt"/>
                <a:ea typeface="+mn-ea"/>
                <a:cs typeface="+mn-cs"/>
              </a:rPr>
              <a:t>[Answer:</a:t>
            </a:r>
            <a:r>
              <a:rPr lang="en-US" sz="1200" b="0" i="0" u="none" strike="noStrike" kern="1200" baseline="0" dirty="0" smtClean="0">
                <a:solidFill>
                  <a:schemeClr val="tx1"/>
                </a:solidFill>
                <a:latin typeface="+mn-lt"/>
                <a:ea typeface="+mn-ea"/>
                <a:cs typeface="+mn-cs"/>
              </a:rPr>
              <a:t> Massage uterus, empty bladder, bimanual compression, repeat </a:t>
            </a:r>
            <a:r>
              <a:rPr lang="en-US" sz="1200" b="0" i="0" u="none" strike="noStrike" kern="1200" baseline="0" dirty="0" err="1" smtClean="0">
                <a:solidFill>
                  <a:schemeClr val="tx1"/>
                </a:solidFill>
                <a:latin typeface="+mn-lt"/>
                <a:ea typeface="+mn-ea"/>
                <a:cs typeface="+mn-cs"/>
              </a:rPr>
              <a:t>uterotonic</a:t>
            </a:r>
            <a:r>
              <a:rPr lang="en-US" sz="1200" b="0" i="0" u="none" strike="noStrike"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21</a:t>
            </a:fld>
            <a:endParaRPr lang="en-US"/>
          </a:p>
        </p:txBody>
      </p:sp>
    </p:spTree>
    <p:extLst>
      <p:ext uri="{BB962C8B-B14F-4D97-AF65-F5344CB8AC3E}">
        <p14:creationId xmlns:p14="http://schemas.microsoft.com/office/powerpoint/2010/main" val="31839051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Tara- Hello,</a:t>
            </a:r>
            <a:r>
              <a:rPr lang="en-US" baseline="0" dirty="0" smtClean="0"/>
              <a:t> let me introduce to you another tool you can use to manage PPH, the Safe Delivery App. The Safe Delivery App has five features- the videos, actions cards, drug list, practical procedures and a knowledge assessment. </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22</a:t>
            </a:fld>
            <a:endParaRPr lang="en-US"/>
          </a:p>
        </p:txBody>
      </p:sp>
    </p:spTree>
    <p:extLst>
      <p:ext uri="{BB962C8B-B14F-4D97-AF65-F5344CB8AC3E}">
        <p14:creationId xmlns:p14="http://schemas.microsoft.com/office/powerpoint/2010/main" val="727330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Tara-</a:t>
            </a:r>
            <a:r>
              <a:rPr lang="en-US" baseline="0" dirty="0" smtClean="0"/>
              <a:t> You can choose from videos which will help you correctly diagnose, manage and monitor PPH. You can these play all at once or if you need clinical instruction- for example bimanual compression- you can go and play that step directly. You can also select action cards which provide you with a brief and chronological overview of what to do. The practical procedures are there if you need to look up how to perform a specific procedure such as putting in a urine catheter or an IV access. If you need information on drugs- such as dosage, indications, contra-</a:t>
            </a:r>
            <a:r>
              <a:rPr lang="en-US" baseline="0" dirty="0" err="1" smtClean="0"/>
              <a:t>indiciations</a:t>
            </a:r>
            <a:r>
              <a:rPr lang="en-US" baseline="0" dirty="0" smtClean="0"/>
              <a:t> and adverse effects you have all of these here. Finally if you want to quiz yourself on what you know, you can use the key feature questionnaire.</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23</a:t>
            </a:fld>
            <a:endParaRPr lang="en-US"/>
          </a:p>
        </p:txBody>
      </p:sp>
    </p:spTree>
    <p:extLst>
      <p:ext uri="{BB962C8B-B14F-4D97-AF65-F5344CB8AC3E}">
        <p14:creationId xmlns:p14="http://schemas.microsoft.com/office/powerpoint/2010/main" val="21115586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smtClean="0"/>
              <a:t>Carolyn</a:t>
            </a:r>
            <a:r>
              <a:rPr lang="en-US" b="1" baseline="0" dirty="0" smtClean="0"/>
              <a:t>- </a:t>
            </a:r>
            <a:r>
              <a:rPr lang="en-US" sz="1200" b="0" i="0" u="none" strike="noStrike" kern="1200" dirty="0" smtClean="0">
                <a:solidFill>
                  <a:schemeClr val="tx1"/>
                </a:solidFill>
                <a:latin typeface="+mn-lt"/>
                <a:ea typeface="+mn-ea"/>
                <a:cs typeface="+mn-cs"/>
              </a:rPr>
              <a:t>You did very well on your eLearning course. Here are some additional resources from ORB. You can use these to refresh yourself on what you learned today; and you can also show them to your patients to help you explain how they can reduce their risk of PPH. </a:t>
            </a:r>
            <a:endParaRPr lang="en-US" b="0" dirty="0" smtClean="0"/>
          </a:p>
          <a:p>
            <a:pPr rtl="0"/>
            <a:r>
              <a:rPr lang="en-US" sz="1200" b="0" i="0" u="none" strike="noStrike" kern="1200" dirty="0" smtClean="0">
                <a:solidFill>
                  <a:schemeClr val="tx1"/>
                </a:solidFill>
                <a:latin typeface="+mn-lt"/>
                <a:ea typeface="+mn-ea"/>
                <a:cs typeface="+mn-cs"/>
              </a:rPr>
              <a:t>Let’s put these on your phone now, so that you can access them even when you don’t have a mobile connection. </a:t>
            </a:r>
            <a:endParaRPr lang="en-US"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24</a:t>
            </a:fld>
            <a:endParaRPr lang="en-US"/>
          </a:p>
        </p:txBody>
      </p:sp>
    </p:spTree>
    <p:extLst>
      <p:ext uri="{BB962C8B-B14F-4D97-AF65-F5344CB8AC3E}">
        <p14:creationId xmlns:p14="http://schemas.microsoft.com/office/powerpoint/2010/main" val="4189537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Peggy:</a:t>
            </a:r>
            <a:r>
              <a:rPr lang="en-US" b="1" baseline="0" dirty="0" smtClean="0"/>
              <a:t> (</a:t>
            </a:r>
            <a:r>
              <a:rPr lang="en-US" b="0" i="1" baseline="0" dirty="0" smtClean="0"/>
              <a:t>Please keep this up until Jen says, “Yes, I could look in the Safe Delivery App!” Then click to next slide.)</a:t>
            </a:r>
            <a:endParaRPr lang="en-US" b="1"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25</a:t>
            </a:fld>
            <a:endParaRPr lang="en-US"/>
          </a:p>
        </p:txBody>
      </p:sp>
    </p:spTree>
    <p:extLst>
      <p:ext uri="{BB962C8B-B14F-4D97-AF65-F5344CB8AC3E}">
        <p14:creationId xmlns:p14="http://schemas.microsoft.com/office/powerpoint/2010/main" val="19643433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Peggy:</a:t>
            </a:r>
            <a:r>
              <a:rPr lang="en-US" b="1" baseline="0" dirty="0" smtClean="0"/>
              <a:t> </a:t>
            </a:r>
            <a:r>
              <a:rPr lang="en-US" b="0" i="1" baseline="0" dirty="0" smtClean="0"/>
              <a:t>Please click to next slide after Jen says</a:t>
            </a:r>
            <a:r>
              <a:rPr lang="en-US" b="1" i="1" baseline="0" dirty="0" smtClean="0"/>
              <a:t> </a:t>
            </a:r>
            <a:r>
              <a:rPr lang="en-US" sz="1200" b="0" i="1" u="none" strike="noStrike" kern="1200" dirty="0" smtClean="0">
                <a:solidFill>
                  <a:schemeClr val="tx1"/>
                </a:solidFill>
                <a:latin typeface="+mn-lt"/>
                <a:ea typeface="+mn-ea"/>
                <a:cs typeface="+mn-cs"/>
              </a:rPr>
              <a:t>“Okay, let me see… I will try the action card on PPH as I need to act fast.”</a:t>
            </a:r>
            <a:endParaRPr lang="en-US" b="1" i="1"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26</a:t>
            </a:fld>
            <a:endParaRPr lang="en-US"/>
          </a:p>
        </p:txBody>
      </p:sp>
    </p:spTree>
    <p:extLst>
      <p:ext uri="{BB962C8B-B14F-4D97-AF65-F5344CB8AC3E}">
        <p14:creationId xmlns:p14="http://schemas.microsoft.com/office/powerpoint/2010/main" val="8431982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Peggy to go</a:t>
            </a:r>
            <a:r>
              <a:rPr lang="en-US" baseline="0" dirty="0" smtClean="0"/>
              <a:t> to next slide after pause of 1 second.</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27</a:t>
            </a:fld>
            <a:endParaRPr lang="en-US"/>
          </a:p>
        </p:txBody>
      </p:sp>
    </p:spTree>
    <p:extLst>
      <p:ext uri="{BB962C8B-B14F-4D97-AF65-F5344CB8AC3E}">
        <p14:creationId xmlns:p14="http://schemas.microsoft.com/office/powerpoint/2010/main" val="5861343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Peggy to go to next slide</a:t>
            </a:r>
            <a:r>
              <a:rPr lang="en-US" baseline="0" dirty="0" smtClean="0"/>
              <a:t> after pause of 1 second.</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28</a:t>
            </a:fld>
            <a:endParaRPr lang="en-US"/>
          </a:p>
        </p:txBody>
      </p:sp>
    </p:spTree>
    <p:extLst>
      <p:ext uri="{BB962C8B-B14F-4D97-AF65-F5344CB8AC3E}">
        <p14:creationId xmlns:p14="http://schemas.microsoft.com/office/powerpoint/2010/main" val="11486752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da-DK" b="1" dirty="0" smtClean="0"/>
              <a:t>Peggy</a:t>
            </a:r>
            <a:r>
              <a:rPr lang="da-DK" dirty="0" smtClean="0"/>
              <a:t> to hold</a:t>
            </a:r>
            <a:r>
              <a:rPr lang="da-DK" baseline="0" dirty="0" smtClean="0"/>
              <a:t> here until </a:t>
            </a:r>
            <a:r>
              <a:rPr lang="en-US" sz="1200" b="1" i="0" u="none" strike="noStrike" kern="1200" dirty="0" smtClean="0">
                <a:solidFill>
                  <a:schemeClr val="tx1"/>
                </a:solidFill>
                <a:effectLst/>
                <a:latin typeface="+mn-lt"/>
                <a:ea typeface="+mn-ea"/>
                <a:cs typeface="+mn-cs"/>
              </a:rPr>
              <a:t>Anne Marie the Instructor: says</a:t>
            </a:r>
            <a:r>
              <a:rPr lang="en-US" sz="1200" b="0" i="0" u="none" strike="noStrike" kern="1200" dirty="0" smtClean="0">
                <a:solidFill>
                  <a:schemeClr val="tx1"/>
                </a:solidFill>
                <a:effectLst/>
                <a:latin typeface="+mn-lt"/>
                <a:ea typeface="+mn-ea"/>
                <a:cs typeface="+mn-cs"/>
              </a:rPr>
              <a:t> “Your patient is still bleeding heavily. She is losing a lot of blood. What do you do?”</a:t>
            </a:r>
            <a:endParaRPr lang="en-US" b="0" dirty="0" smtClean="0">
              <a:effectLst/>
            </a:endParaRPr>
          </a:p>
          <a:p>
            <a:r>
              <a:rPr lang="en-US" b="0" dirty="0" smtClean="0">
                <a:effectLst/>
              </a:rPr>
              <a:t/>
            </a:r>
            <a:br>
              <a:rPr lang="en-US" b="0" dirty="0" smtClean="0">
                <a:effectLst/>
              </a:rPr>
            </a:br>
            <a:endParaRPr lang="da-DK"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29</a:t>
            </a:fld>
            <a:endParaRPr lang="en-US"/>
          </a:p>
        </p:txBody>
      </p:sp>
    </p:spTree>
    <p:extLst>
      <p:ext uri="{BB962C8B-B14F-4D97-AF65-F5344CB8AC3E}">
        <p14:creationId xmlns:p14="http://schemas.microsoft.com/office/powerpoint/2010/main" val="3869809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Carolyn: </a:t>
            </a:r>
            <a:r>
              <a:rPr lang="en-US" dirty="0" smtClean="0"/>
              <a:t>reads/ presents</a:t>
            </a:r>
            <a:r>
              <a:rPr lang="en-US" baseline="0" dirty="0" smtClean="0"/>
              <a:t> the above slide prior to sharing about </a:t>
            </a:r>
            <a:r>
              <a:rPr lang="en-US" baseline="0" dirty="0" err="1" smtClean="0"/>
              <a:t>mPowering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a:t>
            </a:fld>
            <a:endParaRPr lang="en-US"/>
          </a:p>
        </p:txBody>
      </p:sp>
    </p:spTree>
    <p:extLst>
      <p:ext uri="{BB962C8B-B14F-4D97-AF65-F5344CB8AC3E}">
        <p14:creationId xmlns:p14="http://schemas.microsoft.com/office/powerpoint/2010/main" val="11196333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sz="1200" b="1" i="0" u="none" strike="noStrike" kern="1200" dirty="0" smtClean="0">
                <a:solidFill>
                  <a:schemeClr val="tx1"/>
                </a:solidFill>
                <a:effectLst/>
                <a:latin typeface="+mn-lt"/>
                <a:ea typeface="+mn-ea"/>
                <a:cs typeface="+mn-cs"/>
              </a:rPr>
              <a:t>Jen the Midwife:</a:t>
            </a:r>
            <a:r>
              <a:rPr lang="en-US" sz="1200" b="0" i="0" u="none" strike="noStrike" kern="1200" dirty="0" smtClean="0">
                <a:solidFill>
                  <a:schemeClr val="tx1"/>
                </a:solidFill>
                <a:effectLst/>
                <a:latin typeface="+mn-lt"/>
                <a:ea typeface="+mn-ea"/>
                <a:cs typeface="+mn-cs"/>
              </a:rPr>
              <a:t> Let me take a look at the HMS Action Plan. [Point along the way on poster where we are] I’ve already given the first dose of oxytocin… the placenta is out and complete… the uterus is soft… I tried massage and emptying the bladder… I think I need to give another dose of oxytocin IM,</a:t>
            </a:r>
            <a:r>
              <a:rPr lang="en-US" sz="1200" b="0" i="0" u="none" strike="noStrike" kern="1200" baseline="0" dirty="0" smtClean="0">
                <a:solidFill>
                  <a:schemeClr val="tx1"/>
                </a:solidFill>
                <a:effectLst/>
                <a:latin typeface="+mn-lt"/>
                <a:ea typeface="+mn-ea"/>
                <a:cs typeface="+mn-cs"/>
              </a:rPr>
              <a:t> if the uterus is still soft and she’s still bleeding then I better</a:t>
            </a:r>
            <a:r>
              <a:rPr lang="en-US" sz="1200" b="0" i="0" u="none" strike="noStrike" kern="1200" dirty="0" smtClean="0">
                <a:solidFill>
                  <a:schemeClr val="tx1"/>
                </a:solidFill>
                <a:effectLst/>
                <a:latin typeface="+mn-lt"/>
                <a:ea typeface="+mn-ea"/>
                <a:cs typeface="+mn-cs"/>
              </a:rPr>
              <a:t> apply bimanual compression and hope that more help comes quickly!</a:t>
            </a:r>
          </a:p>
          <a:p>
            <a:pPr rtl="0"/>
            <a:r>
              <a:rPr lang="en-US" b="0" dirty="0" smtClean="0">
                <a:effectLst/>
              </a:rPr>
              <a:t/>
            </a:r>
            <a:br>
              <a:rPr lang="en-US" b="0" dirty="0" smtClean="0">
                <a:effectLst/>
              </a:rPr>
            </a:br>
            <a:r>
              <a:rPr lang="en-US" sz="1200" b="1" i="0" u="none" strike="noStrike" kern="1200" dirty="0" smtClean="0">
                <a:solidFill>
                  <a:schemeClr val="tx1"/>
                </a:solidFill>
                <a:latin typeface="+mn-lt"/>
                <a:ea typeface="+mn-ea"/>
                <a:cs typeface="+mn-cs"/>
              </a:rPr>
              <a:t>Peggy-</a:t>
            </a:r>
            <a:r>
              <a:rPr lang="en-US" sz="1200" b="1"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advance animation of red arrow once Jen begins to point to Action Plan posted in the job site; keep on this screen until </a:t>
            </a:r>
            <a:r>
              <a:rPr lang="en-US" sz="1200" b="0" i="0" u="none" strike="noStrike" kern="1200" dirty="0" smtClean="0">
                <a:solidFill>
                  <a:schemeClr val="tx1"/>
                </a:solidFill>
                <a:latin typeface="+mn-lt"/>
                <a:ea typeface="+mn-ea"/>
                <a:cs typeface="+mn-cs"/>
              </a:rPr>
              <a:t>Carolyn the Assistant</a:t>
            </a:r>
            <a:r>
              <a:rPr lang="en-US" sz="1200" b="0" i="0" u="none" strike="noStrike" kern="1200" baseline="0" dirty="0" smtClean="0">
                <a:solidFill>
                  <a:schemeClr val="tx1"/>
                </a:solidFill>
                <a:latin typeface="+mn-lt"/>
                <a:ea typeface="+mn-ea"/>
                <a:cs typeface="+mn-cs"/>
              </a:rPr>
              <a:t> says</a:t>
            </a:r>
            <a:r>
              <a:rPr lang="en-US" sz="1200" b="0" i="0" u="none" strike="noStrike" kern="1200" dirty="0" smtClean="0">
                <a:solidFill>
                  <a:schemeClr val="tx1"/>
                </a:solidFill>
                <a:latin typeface="+mn-lt"/>
                <a:ea typeface="+mn-ea"/>
                <a:cs typeface="+mn-cs"/>
              </a:rPr>
              <a:t> “Okay let me click back to the home screen.” Then</a:t>
            </a:r>
            <a:r>
              <a:rPr lang="en-US" sz="1200" b="0" i="0" u="none" strike="noStrike" kern="1200" baseline="0" dirty="0" smtClean="0">
                <a:solidFill>
                  <a:schemeClr val="tx1"/>
                </a:solidFill>
                <a:latin typeface="+mn-lt"/>
                <a:ea typeface="+mn-ea"/>
                <a:cs typeface="+mn-cs"/>
              </a:rPr>
              <a:t> click to next slide.</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30</a:t>
            </a:fld>
            <a:endParaRPr lang="en-US"/>
          </a:p>
        </p:txBody>
      </p:sp>
    </p:spTree>
    <p:extLst>
      <p:ext uri="{BB962C8B-B14F-4D97-AF65-F5344CB8AC3E}">
        <p14:creationId xmlns:p14="http://schemas.microsoft.com/office/powerpoint/2010/main" val="3071868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b="1" dirty="0" smtClean="0"/>
              <a:t>Peggy-</a:t>
            </a:r>
            <a:r>
              <a:rPr lang="da-DK" dirty="0" smtClean="0"/>
              <a:t> click</a:t>
            </a:r>
            <a:r>
              <a:rPr lang="da-DK" baseline="0" dirty="0" smtClean="0"/>
              <a:t> to next after 1 second.</a:t>
            </a:r>
            <a:endParaRPr lang="da-DK"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31</a:t>
            </a:fld>
            <a:endParaRPr lang="en-US"/>
          </a:p>
        </p:txBody>
      </p:sp>
    </p:spTree>
    <p:extLst>
      <p:ext uri="{BB962C8B-B14F-4D97-AF65-F5344CB8AC3E}">
        <p14:creationId xmlns:p14="http://schemas.microsoft.com/office/powerpoint/2010/main" val="3869809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b="1" dirty="0" smtClean="0"/>
              <a:t>Peggy-</a:t>
            </a:r>
            <a:r>
              <a:rPr lang="da-DK" dirty="0" smtClean="0"/>
              <a:t> click</a:t>
            </a:r>
            <a:r>
              <a:rPr lang="da-DK" baseline="0" dirty="0" smtClean="0"/>
              <a:t> to next after 1 second.</a:t>
            </a:r>
            <a:endParaRPr lang="da-DK"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32</a:t>
            </a:fld>
            <a:endParaRPr lang="en-US"/>
          </a:p>
        </p:txBody>
      </p:sp>
    </p:spTree>
    <p:extLst>
      <p:ext uri="{BB962C8B-B14F-4D97-AF65-F5344CB8AC3E}">
        <p14:creationId xmlns:p14="http://schemas.microsoft.com/office/powerpoint/2010/main" val="37781154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b="1" dirty="0" smtClean="0"/>
              <a:t>Peggy-</a:t>
            </a:r>
            <a:r>
              <a:rPr lang="da-DK" dirty="0" smtClean="0"/>
              <a:t> click</a:t>
            </a:r>
            <a:r>
              <a:rPr lang="da-DK" baseline="0" dirty="0" smtClean="0"/>
              <a:t> to next after 1 second.</a:t>
            </a:r>
            <a:endParaRPr lang="da-DK"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33</a:t>
            </a:fld>
            <a:endParaRPr lang="en-US"/>
          </a:p>
        </p:txBody>
      </p:sp>
    </p:spTree>
    <p:extLst>
      <p:ext uri="{BB962C8B-B14F-4D97-AF65-F5344CB8AC3E}">
        <p14:creationId xmlns:p14="http://schemas.microsoft.com/office/powerpoint/2010/main" val="7227999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b="1" dirty="0" smtClean="0"/>
              <a:t>Peggy-</a:t>
            </a:r>
            <a:r>
              <a:rPr lang="da-DK" dirty="0" smtClean="0"/>
              <a:t> click</a:t>
            </a:r>
            <a:r>
              <a:rPr lang="da-DK" baseline="0" dirty="0" smtClean="0"/>
              <a:t> to next after 1 second.</a:t>
            </a:r>
            <a:endParaRPr lang="da-DK"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34</a:t>
            </a:fld>
            <a:endParaRPr lang="en-US"/>
          </a:p>
        </p:txBody>
      </p:sp>
    </p:spTree>
    <p:extLst>
      <p:ext uri="{BB962C8B-B14F-4D97-AF65-F5344CB8AC3E}">
        <p14:creationId xmlns:p14="http://schemas.microsoft.com/office/powerpoint/2010/main" val="31484703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a-DK" b="1" dirty="0" smtClean="0"/>
              <a:t>Peggy-</a:t>
            </a:r>
            <a:r>
              <a:rPr lang="da-DK" dirty="0" smtClean="0"/>
              <a:t> click</a:t>
            </a:r>
            <a:r>
              <a:rPr lang="da-DK" baseline="0" dirty="0" smtClean="0"/>
              <a:t> to next after 1 second.</a:t>
            </a:r>
            <a:endParaRPr lang="da-DK"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35</a:t>
            </a:fld>
            <a:endParaRPr lang="en-US"/>
          </a:p>
        </p:txBody>
      </p:sp>
    </p:spTree>
    <p:extLst>
      <p:ext uri="{BB962C8B-B14F-4D97-AF65-F5344CB8AC3E}">
        <p14:creationId xmlns:p14="http://schemas.microsoft.com/office/powerpoint/2010/main" val="16960070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smtClean="0"/>
              <a:t>Peggy double clicks to</a:t>
            </a:r>
            <a:r>
              <a:rPr lang="da-DK" baseline="0" dirty="0" smtClean="0"/>
              <a:t> play video clip. Stay on this slide until Carolyn the Assistant says ”</a:t>
            </a:r>
            <a:r>
              <a:rPr lang="en-US" sz="1200" b="1" i="0" u="none" strike="noStrike" kern="1200" dirty="0" smtClean="0">
                <a:solidFill>
                  <a:schemeClr val="tx1"/>
                </a:solidFill>
                <a:latin typeface="+mn-lt"/>
                <a:ea typeface="+mn-ea"/>
                <a:cs typeface="+mn-cs"/>
              </a:rPr>
              <a:t> </a:t>
            </a:r>
            <a:r>
              <a:rPr lang="en-US" sz="1200" b="0" i="0" u="none" strike="noStrike" kern="1200" dirty="0" smtClean="0">
                <a:solidFill>
                  <a:schemeClr val="tx1"/>
                </a:solidFill>
                <a:latin typeface="+mn-lt"/>
                <a:ea typeface="+mn-ea"/>
                <a:cs typeface="+mn-cs"/>
              </a:rPr>
              <a:t>Okay, let me click back and find it…” then click next.</a:t>
            </a:r>
            <a:r>
              <a:rPr lang="en-US" sz="1200" b="0" i="0" u="none" strike="noStrike" kern="1200" baseline="0" dirty="0" smtClean="0">
                <a:solidFill>
                  <a:schemeClr val="tx1"/>
                </a:solidFill>
                <a:latin typeface="+mn-lt"/>
                <a:ea typeface="+mn-ea"/>
                <a:cs typeface="+mn-cs"/>
              </a:rPr>
              <a:t> </a:t>
            </a:r>
            <a:endParaRPr lang="da-DK"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36</a:t>
            </a:fld>
            <a:endParaRPr lang="en-US"/>
          </a:p>
        </p:txBody>
      </p:sp>
    </p:spTree>
    <p:extLst>
      <p:ext uri="{BB962C8B-B14F-4D97-AF65-F5344CB8AC3E}">
        <p14:creationId xmlns:p14="http://schemas.microsoft.com/office/powerpoint/2010/main" val="42385708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Peggy after 1 second click</a:t>
            </a:r>
            <a:r>
              <a:rPr lang="en-US" baseline="0" dirty="0" smtClean="0"/>
              <a:t> next.</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37</a:t>
            </a:fld>
            <a:endParaRPr lang="en-US"/>
          </a:p>
        </p:txBody>
      </p:sp>
    </p:spTree>
    <p:extLst>
      <p:ext uri="{BB962C8B-B14F-4D97-AF65-F5344CB8AC3E}">
        <p14:creationId xmlns:p14="http://schemas.microsoft.com/office/powerpoint/2010/main" val="32453516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Peggy after 1 second click</a:t>
            </a:r>
            <a:r>
              <a:rPr lang="en-US" baseline="0" dirty="0" smtClean="0"/>
              <a:t> next.</a:t>
            </a:r>
            <a:endParaRPr lang="en-US"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38</a:t>
            </a:fld>
            <a:endParaRPr lang="en-US"/>
          </a:p>
        </p:txBody>
      </p:sp>
    </p:spTree>
    <p:extLst>
      <p:ext uri="{BB962C8B-B14F-4D97-AF65-F5344CB8AC3E}">
        <p14:creationId xmlns:p14="http://schemas.microsoft.com/office/powerpoint/2010/main" val="14187198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Peggy after 1 second click</a:t>
            </a:r>
            <a:r>
              <a:rPr lang="en-US" baseline="0" dirty="0" smtClean="0"/>
              <a:t> next.</a:t>
            </a:r>
            <a:endParaRPr lang="en-US"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39</a:t>
            </a:fld>
            <a:endParaRPr lang="en-US"/>
          </a:p>
        </p:txBody>
      </p:sp>
    </p:spTree>
    <p:extLst>
      <p:ext uri="{BB962C8B-B14F-4D97-AF65-F5344CB8AC3E}">
        <p14:creationId xmlns:p14="http://schemas.microsoft.com/office/powerpoint/2010/main" val="3224916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Carolyn</a:t>
            </a:r>
            <a:endParaRPr lang="en-US" b="1" dirty="0"/>
          </a:p>
        </p:txBody>
      </p:sp>
      <p:sp>
        <p:nvSpPr>
          <p:cNvPr id="4" name="Slide Number Placeholder 3"/>
          <p:cNvSpPr>
            <a:spLocks noGrp="1"/>
          </p:cNvSpPr>
          <p:nvPr>
            <p:ph type="sldNum" sz="quarter" idx="10"/>
          </p:nvPr>
        </p:nvSpPr>
        <p:spPr/>
        <p:txBody>
          <a:bodyPr/>
          <a:lstStyle/>
          <a:p>
            <a:fld id="{67F1F93F-A42C-EC4D-999F-DB69F87345D7}"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0021013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0" u="none" dirty="0" smtClean="0"/>
              <a:t>Peggy </a:t>
            </a:r>
            <a:r>
              <a:rPr lang="en-US" b="0" u="none" dirty="0" smtClean="0"/>
              <a:t>to keep</a:t>
            </a:r>
            <a:r>
              <a:rPr lang="en-US" b="0" u="none" baseline="0" dirty="0" smtClean="0"/>
              <a:t> slide up until </a:t>
            </a:r>
            <a:r>
              <a:rPr lang="en-US" sz="1200" b="0" i="0" u="none" strike="noStrike" kern="1200" dirty="0" smtClean="0">
                <a:solidFill>
                  <a:schemeClr val="tx1"/>
                </a:solidFill>
                <a:latin typeface="+mn-lt"/>
                <a:ea typeface="+mn-ea"/>
                <a:cs typeface="+mn-cs"/>
              </a:rPr>
              <a:t>Carolyn the</a:t>
            </a:r>
            <a:r>
              <a:rPr lang="en-US" sz="1200" b="0" i="0" u="none" strike="noStrike" kern="1200" baseline="0" dirty="0" smtClean="0">
                <a:solidFill>
                  <a:schemeClr val="tx1"/>
                </a:solidFill>
                <a:latin typeface="+mn-lt"/>
                <a:ea typeface="+mn-ea"/>
                <a:cs typeface="+mn-cs"/>
              </a:rPr>
              <a:t> </a:t>
            </a:r>
            <a:r>
              <a:rPr lang="en-US" sz="1200" b="0" i="0" u="none" kern="1200" dirty="0" smtClean="0">
                <a:solidFill>
                  <a:schemeClr val="tx1"/>
                </a:solidFill>
                <a:latin typeface="+mn-lt"/>
                <a:ea typeface="+mn-ea"/>
                <a:cs typeface="+mn-cs"/>
              </a:rPr>
              <a:t>Assistant says:</a:t>
            </a:r>
            <a:r>
              <a:rPr lang="en-US" sz="1200" b="0" i="0" u="none" strike="noStrike" kern="1200" dirty="0" smtClean="0">
                <a:solidFill>
                  <a:schemeClr val="tx1"/>
                </a:solidFill>
                <a:latin typeface="+mn-lt"/>
                <a:ea typeface="+mn-ea"/>
                <a:cs typeface="+mn-cs"/>
              </a:rPr>
              <a:t> “Okay, let me just go back… let’s see... “ then clicks</a:t>
            </a:r>
            <a:r>
              <a:rPr lang="en-US" sz="1200" b="0" i="0" u="none" strike="noStrike" kern="1200" baseline="0" dirty="0" smtClean="0">
                <a:solidFill>
                  <a:schemeClr val="tx1"/>
                </a:solidFill>
                <a:latin typeface="+mn-lt"/>
                <a:ea typeface="+mn-ea"/>
                <a:cs typeface="+mn-cs"/>
              </a:rPr>
              <a:t> to next.</a:t>
            </a:r>
            <a:endParaRPr lang="en-US" b="0" u="none"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40</a:t>
            </a:fld>
            <a:endParaRPr lang="en-US"/>
          </a:p>
        </p:txBody>
      </p:sp>
    </p:spTree>
    <p:extLst>
      <p:ext uri="{BB962C8B-B14F-4D97-AF65-F5344CB8AC3E}">
        <p14:creationId xmlns:p14="http://schemas.microsoft.com/office/powerpoint/2010/main" val="36751582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Peggy to click</a:t>
            </a:r>
            <a:r>
              <a:rPr lang="en-US" baseline="0" dirty="0" smtClean="0"/>
              <a:t> next after 1 second.</a:t>
            </a: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41</a:t>
            </a:fld>
            <a:endParaRPr lang="en-US"/>
          </a:p>
        </p:txBody>
      </p:sp>
    </p:spTree>
    <p:extLst>
      <p:ext uri="{BB962C8B-B14F-4D97-AF65-F5344CB8AC3E}">
        <p14:creationId xmlns:p14="http://schemas.microsoft.com/office/powerpoint/2010/main" val="1111605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Peggy after 1 second click</a:t>
            </a:r>
            <a:r>
              <a:rPr lang="en-US" baseline="0" dirty="0" smtClean="0"/>
              <a:t> next.</a:t>
            </a:r>
            <a:endParaRPr lang="en-US"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42</a:t>
            </a:fld>
            <a:endParaRPr lang="en-US"/>
          </a:p>
        </p:txBody>
      </p:sp>
    </p:spTree>
    <p:extLst>
      <p:ext uri="{BB962C8B-B14F-4D97-AF65-F5344CB8AC3E}">
        <p14:creationId xmlns:p14="http://schemas.microsoft.com/office/powerpoint/2010/main" val="6092431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Peggy after 1 second click</a:t>
            </a:r>
            <a:r>
              <a:rPr lang="en-US" baseline="0" dirty="0" smtClean="0"/>
              <a:t> next.</a:t>
            </a:r>
            <a:endParaRPr lang="en-US" dirty="0" smtClean="0"/>
          </a:p>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43</a:t>
            </a:fld>
            <a:endParaRPr lang="en-US"/>
          </a:p>
        </p:txBody>
      </p:sp>
    </p:spTree>
    <p:extLst>
      <p:ext uri="{BB962C8B-B14F-4D97-AF65-F5344CB8AC3E}">
        <p14:creationId xmlns:p14="http://schemas.microsoft.com/office/powerpoint/2010/main" val="10824481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b="1" dirty="0" smtClean="0"/>
              <a:t>Peggy- </a:t>
            </a:r>
            <a:r>
              <a:rPr lang="da-DK" b="0" dirty="0" smtClean="0"/>
              <a:t>keep up slide until Anne Marie the</a:t>
            </a:r>
            <a:r>
              <a:rPr lang="da-DK" b="0" baseline="0" dirty="0" smtClean="0"/>
              <a:t> Instructor says ”What did you learn?” then click next.</a:t>
            </a:r>
            <a:endParaRPr lang="da-DK" b="1"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44</a:t>
            </a:fld>
            <a:endParaRPr lang="en-US"/>
          </a:p>
        </p:txBody>
      </p:sp>
    </p:spTree>
    <p:extLst>
      <p:ext uri="{BB962C8B-B14F-4D97-AF65-F5344CB8AC3E}">
        <p14:creationId xmlns:p14="http://schemas.microsoft.com/office/powerpoint/2010/main" val="6558951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Anne Marie</a:t>
            </a:r>
            <a:r>
              <a:rPr lang="en-US" b="1" baseline="0" dirty="0" smtClean="0"/>
              <a:t> </a:t>
            </a:r>
            <a:r>
              <a:rPr lang="en-US" baseline="0" dirty="0" smtClean="0"/>
              <a:t>to read and quiz audience.</a:t>
            </a:r>
          </a:p>
          <a:p>
            <a:endParaRPr lang="en-US" baseline="0" dirty="0" smtClean="0"/>
          </a:p>
          <a:p>
            <a:r>
              <a:rPr lang="en-US" baseline="0" dirty="0" smtClean="0"/>
              <a:t>[Answer: massage uterus, empty bladder, bimanual, repeat </a:t>
            </a:r>
            <a:r>
              <a:rPr lang="en-US" baseline="0" dirty="0" err="1" smtClean="0"/>
              <a:t>uterotonic</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45</a:t>
            </a:fld>
            <a:endParaRPr lang="en-US"/>
          </a:p>
        </p:txBody>
      </p:sp>
    </p:spTree>
    <p:extLst>
      <p:ext uri="{BB962C8B-B14F-4D97-AF65-F5344CB8AC3E}">
        <p14:creationId xmlns:p14="http://schemas.microsoft.com/office/powerpoint/2010/main" val="318390514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u="none" strike="noStrike" kern="1200" dirty="0" smtClean="0">
                <a:solidFill>
                  <a:schemeClr val="tx1"/>
                </a:solidFill>
                <a:latin typeface="+mn-lt"/>
                <a:ea typeface="+mn-ea"/>
                <a:cs typeface="+mn-cs"/>
              </a:rPr>
              <a:t>Peggy:</a:t>
            </a:r>
            <a:r>
              <a:rPr lang="en-US" sz="1200" b="0" i="0" u="none" strike="noStrike" kern="1200" dirty="0" smtClean="0">
                <a:solidFill>
                  <a:schemeClr val="tx1"/>
                </a:solidFill>
                <a:latin typeface="+mn-lt"/>
                <a:ea typeface="+mn-ea"/>
                <a:cs typeface="+mn-cs"/>
              </a:rPr>
              <a:t> We’ve seen the ways that digital tools can play a role in training alongside traditional tools. What are some of the ways that we can take advantage of these tools in a more comprehensive way, or how can audience members use this in their own work?  </a:t>
            </a:r>
          </a:p>
          <a:p>
            <a:r>
              <a:rPr lang="en-US" sz="1200" b="0" i="1" u="none" strike="noStrike" kern="1200" dirty="0" smtClean="0">
                <a:solidFill>
                  <a:schemeClr val="tx1"/>
                </a:solidFill>
                <a:latin typeface="+mn-lt"/>
                <a:ea typeface="+mn-ea"/>
                <a:cs typeface="+mn-cs"/>
              </a:rPr>
              <a:t>Jen, Tara,</a:t>
            </a:r>
            <a:r>
              <a:rPr lang="en-US" sz="1200" b="0" i="1" u="none" strike="noStrike" kern="1200" baseline="0" dirty="0" smtClean="0">
                <a:solidFill>
                  <a:schemeClr val="tx1"/>
                </a:solidFill>
                <a:latin typeface="+mn-lt"/>
                <a:ea typeface="+mn-ea"/>
                <a:cs typeface="+mn-cs"/>
              </a:rPr>
              <a:t> Anne Marie and Carolyn share examples.</a:t>
            </a:r>
          </a:p>
          <a:p>
            <a:r>
              <a:rPr lang="en-US" b="1" dirty="0" smtClean="0"/>
              <a:t>Peggy:</a:t>
            </a:r>
            <a:r>
              <a:rPr lang="en-US" b="1" baseline="0" dirty="0" smtClean="0"/>
              <a:t> </a:t>
            </a:r>
            <a:r>
              <a:rPr lang="en-US" b="0" i="1" baseline="0" dirty="0" smtClean="0"/>
              <a:t>opens to the audience for questions and facilitates them.</a:t>
            </a:r>
            <a:endParaRPr lang="en-US" b="1"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46</a:t>
            </a:fld>
            <a:endParaRPr lang="en-US"/>
          </a:p>
        </p:txBody>
      </p:sp>
    </p:spTree>
    <p:extLst>
      <p:ext uri="{BB962C8B-B14F-4D97-AF65-F5344CB8AC3E}">
        <p14:creationId xmlns:p14="http://schemas.microsoft.com/office/powerpoint/2010/main" val="38137668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47</a:t>
            </a:fld>
            <a:endParaRPr lang="en-US"/>
          </a:p>
        </p:txBody>
      </p:sp>
    </p:spTree>
    <p:extLst>
      <p:ext uri="{BB962C8B-B14F-4D97-AF65-F5344CB8AC3E}">
        <p14:creationId xmlns:p14="http://schemas.microsoft.com/office/powerpoint/2010/main" val="18361205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F7B0391-F720-4FD7-B903-203C010707EB}" type="slidenum">
              <a:rPr lang="en-US" smtClean="0"/>
              <a:pPr/>
              <a:t>48</a:t>
            </a:fld>
            <a:endParaRPr lang="en-US"/>
          </a:p>
        </p:txBody>
      </p:sp>
    </p:spTree>
    <p:extLst>
      <p:ext uri="{BB962C8B-B14F-4D97-AF65-F5344CB8AC3E}">
        <p14:creationId xmlns:p14="http://schemas.microsoft.com/office/powerpoint/2010/main" val="2985757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Carolyn</a:t>
            </a:r>
            <a:endParaRPr lang="en-US" b="1"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5</a:t>
            </a:fld>
            <a:endParaRPr lang="en-US"/>
          </a:p>
        </p:txBody>
      </p:sp>
    </p:spTree>
    <p:extLst>
      <p:ext uri="{BB962C8B-B14F-4D97-AF65-F5344CB8AC3E}">
        <p14:creationId xmlns:p14="http://schemas.microsoft.com/office/powerpoint/2010/main" val="4061695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Carolyn</a:t>
            </a:r>
            <a:endParaRPr lang="en-US" b="1" dirty="0"/>
          </a:p>
        </p:txBody>
      </p:sp>
      <p:sp>
        <p:nvSpPr>
          <p:cNvPr id="4" name="Slide Number Placeholder 3"/>
          <p:cNvSpPr>
            <a:spLocks noGrp="1"/>
          </p:cNvSpPr>
          <p:nvPr>
            <p:ph type="sldNum" sz="quarter" idx="10"/>
          </p:nvPr>
        </p:nvSpPr>
        <p:spPr/>
        <p:txBody>
          <a:bodyPr/>
          <a:lstStyle/>
          <a:p>
            <a:fld id="{889035E5-2944-754B-9895-72029A66CE9D}" type="slidenum">
              <a:rPr lang="en-US" smtClean="0"/>
              <a:pPr/>
              <a:t>6</a:t>
            </a:fld>
            <a:endParaRPr lang="en-US"/>
          </a:p>
        </p:txBody>
      </p:sp>
    </p:spTree>
    <p:extLst>
      <p:ext uri="{BB962C8B-B14F-4D97-AF65-F5344CB8AC3E}">
        <p14:creationId xmlns:p14="http://schemas.microsoft.com/office/powerpoint/2010/main" val="1508692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Anne Marie.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65000"/>
                    <a:lumOff val="35000"/>
                  </a:schemeClr>
                </a:solidFill>
              </a:rPr>
              <a:t>In 2012 Maternity Foundation</a:t>
            </a:r>
            <a:r>
              <a:rPr lang="en-US" sz="1200" baseline="0" dirty="0">
                <a:solidFill>
                  <a:schemeClr val="tx1">
                    <a:lumMod val="65000"/>
                    <a:lumOff val="35000"/>
                  </a:schemeClr>
                </a:solidFill>
              </a:rPr>
              <a:t> and </a:t>
            </a:r>
            <a:r>
              <a:rPr lang="en-US" sz="1200" dirty="0">
                <a:solidFill>
                  <a:schemeClr val="tx1">
                    <a:lumMod val="65000"/>
                    <a:lumOff val="35000"/>
                  </a:schemeClr>
                </a:solidFill>
              </a:rPr>
              <a:t>the Universities of Copenhagen and of Southern Denmark developed the Safe Delivery App.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lumMod val="65000"/>
                  <a:lumOff val="3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lumMod val="65000"/>
                    <a:lumOff val="35000"/>
                  </a:schemeClr>
                </a:solidFill>
              </a:rPr>
              <a:t>The SDA is an application for smartphones or</a:t>
            </a:r>
            <a:r>
              <a:rPr lang="en-US" sz="1200" baseline="0" dirty="0">
                <a:solidFill>
                  <a:schemeClr val="tx1">
                    <a:lumMod val="65000"/>
                    <a:lumOff val="35000"/>
                  </a:schemeClr>
                </a:solidFill>
              </a:rPr>
              <a:t> tablets, that provides frontline birth attendants in LMICs easy access to the clinical guidelines that they need in order to timely recognize and correctly manage life-</a:t>
            </a:r>
            <a:r>
              <a:rPr lang="en-US" sz="1200" baseline="0" dirty="0" err="1">
                <a:solidFill>
                  <a:schemeClr val="tx1">
                    <a:lumMod val="65000"/>
                    <a:lumOff val="35000"/>
                  </a:schemeClr>
                </a:solidFill>
              </a:rPr>
              <a:t>threathening</a:t>
            </a:r>
            <a:r>
              <a:rPr lang="en-US" sz="1200" baseline="0" dirty="0">
                <a:solidFill>
                  <a:schemeClr val="tx1">
                    <a:lumMod val="65000"/>
                    <a:lumOff val="35000"/>
                  </a:schemeClr>
                </a:solidFill>
              </a:rPr>
              <a:t> complications during </a:t>
            </a:r>
            <a:r>
              <a:rPr lang="en-US" sz="1200" baseline="0" dirty="0" err="1">
                <a:solidFill>
                  <a:schemeClr val="tx1">
                    <a:lumMod val="65000"/>
                    <a:lumOff val="35000"/>
                  </a:schemeClr>
                </a:solidFill>
              </a:rPr>
              <a:t>labour</a:t>
            </a:r>
            <a:r>
              <a:rPr lang="en-US" sz="1200" baseline="0" dirty="0">
                <a:solidFill>
                  <a:schemeClr val="tx1">
                    <a:lumMod val="65000"/>
                    <a:lumOff val="35000"/>
                  </a:schemeClr>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solidFill>
                  <a:schemeClr val="tx1">
                    <a:lumMod val="65000"/>
                    <a:lumOff val="35000"/>
                  </a:schemeClr>
                </a:solidFill>
              </a:rPr>
              <a:t> </a:t>
            </a:r>
          </a:p>
        </p:txBody>
      </p:sp>
      <p:sp>
        <p:nvSpPr>
          <p:cNvPr id="4" name="Slide Number Placeholder 3"/>
          <p:cNvSpPr>
            <a:spLocks noGrp="1"/>
          </p:cNvSpPr>
          <p:nvPr>
            <p:ph type="sldNum" sz="quarter" idx="10"/>
          </p:nvPr>
        </p:nvSpPr>
        <p:spPr/>
        <p:txBody>
          <a:bodyPr/>
          <a:lstStyle/>
          <a:p>
            <a:fld id="{8F7B0391-F720-4FD7-B903-203C010707EB}" type="slidenum">
              <a:rPr lang="en-US" smtClean="0"/>
              <a:pPr/>
              <a:t>7</a:t>
            </a:fld>
            <a:endParaRPr lang="en-US"/>
          </a:p>
        </p:txBody>
      </p:sp>
    </p:spTree>
    <p:extLst>
      <p:ext uri="{BB962C8B-B14F-4D97-AF65-F5344CB8AC3E}">
        <p14:creationId xmlns:p14="http://schemas.microsoft.com/office/powerpoint/2010/main" val="2551716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Anne</a:t>
            </a:r>
            <a:r>
              <a:rPr lang="en-US" b="1" baseline="0" dirty="0"/>
              <a:t> Marie</a:t>
            </a:r>
            <a:r>
              <a:rPr lang="en-US" b="1" dirty="0"/>
              <a:t>:</a:t>
            </a:r>
            <a:r>
              <a:rPr lang="en-US" dirty="0"/>
              <a:t> </a:t>
            </a:r>
          </a:p>
          <a:p>
            <a:r>
              <a:rPr lang="en-US" dirty="0"/>
              <a:t>2013</a:t>
            </a:r>
            <a:r>
              <a:rPr lang="en-US" baseline="0" dirty="0"/>
              <a:t> – 2014 – impact of SDA on HWs skills and knowledge development was tested in RCT in Ethiopia. Strong evidence that the App can actually dramatically increase skills and knowledge in HWs. Tendential evidence, but not statistically significant, that it can reduce perinatal mortality too. </a:t>
            </a:r>
          </a:p>
          <a:p>
            <a:endParaRPr lang="en-US" baseline="0" dirty="0"/>
          </a:p>
          <a:p>
            <a:r>
              <a:rPr lang="en-US" dirty="0"/>
              <a:t>Based on </a:t>
            </a:r>
            <a:r>
              <a:rPr lang="en-US" baseline="0" dirty="0"/>
              <a:t>Global clinical guidelines and content validated by Delphi group of international RH experts </a:t>
            </a:r>
          </a:p>
          <a:p>
            <a:endParaRPr lang="en-US" baseline="0" dirty="0"/>
          </a:p>
          <a:p>
            <a:r>
              <a:rPr lang="en-US" baseline="0" dirty="0"/>
              <a:t>The approach was to distill each of the procedures into the most essential key points, and build the clinical instructions around those-  using a communication form that  address barriers of low literary: this translated into simple, concise and animated instruction videos addressing all 7 signal functions – as well as 3 preventive protocols. </a:t>
            </a:r>
          </a:p>
          <a:p>
            <a:endParaRPr lang="en-US" baseline="0" dirty="0"/>
          </a:p>
          <a:p>
            <a:r>
              <a:rPr lang="en-US" baseline="0" dirty="0"/>
              <a:t>Other advantages of the SDA is that it is not dependent on internet or network – as long as the device is charged, you can use the app. </a:t>
            </a:r>
          </a:p>
          <a:p>
            <a:endParaRPr lang="en-US" baseline="0" dirty="0"/>
          </a:p>
          <a:p>
            <a:r>
              <a:rPr lang="en-US" baseline="0" dirty="0"/>
              <a:t>It is available for free, it can be context adapted to different country contexts. </a:t>
            </a:r>
          </a:p>
          <a:p>
            <a:endParaRPr lang="en-US" baseline="0" dirty="0"/>
          </a:p>
          <a:p>
            <a:r>
              <a:rPr lang="en-US" baseline="0" dirty="0"/>
              <a:t>As a training tool it overcomes many of the traditional barriers related to low literacy, the need for blended learning approaches  and less classroom training and more. </a:t>
            </a:r>
          </a:p>
        </p:txBody>
      </p:sp>
      <p:sp>
        <p:nvSpPr>
          <p:cNvPr id="4" name="Slide Number Placeholder 3"/>
          <p:cNvSpPr>
            <a:spLocks noGrp="1"/>
          </p:cNvSpPr>
          <p:nvPr>
            <p:ph type="sldNum" sz="quarter" idx="10"/>
          </p:nvPr>
        </p:nvSpPr>
        <p:spPr/>
        <p:txBody>
          <a:bodyPr/>
          <a:lstStyle/>
          <a:p>
            <a:fld id="{8F7B0391-F720-4FD7-B903-203C010707EB}" type="slidenum">
              <a:rPr lang="en-US" smtClean="0"/>
              <a:pPr/>
              <a:t>8</a:t>
            </a:fld>
            <a:endParaRPr lang="en-US"/>
          </a:p>
        </p:txBody>
      </p:sp>
    </p:spTree>
    <p:extLst>
      <p:ext uri="{BB962C8B-B14F-4D97-AF65-F5344CB8AC3E}">
        <p14:creationId xmlns:p14="http://schemas.microsoft.com/office/powerpoint/2010/main" val="12735411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Jen: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panose="020B0604020202020204" pitchFamily="34" charset="0"/>
                <a:cs typeface="Arial" panose="020B0604020202020204" pitchFamily="34" charset="0"/>
              </a:rPr>
              <a:t>For those of you who don’t know </a:t>
            </a:r>
            <a:r>
              <a:rPr lang="en-US" sz="1200" dirty="0" err="1" smtClean="0">
                <a:latin typeface="Arial" panose="020B0604020202020204" pitchFamily="34" charset="0"/>
                <a:cs typeface="Arial" panose="020B0604020202020204" pitchFamily="34" charset="0"/>
              </a:rPr>
              <a:t>Jhpiego</a:t>
            </a:r>
            <a:r>
              <a:rPr lang="en-US" sz="1200" dirty="0" smtClean="0">
                <a:latin typeface="Arial" panose="020B0604020202020204" pitchFamily="34" charset="0"/>
                <a:cs typeface="Arial" panose="020B0604020202020204" pitchFamily="34" charset="0"/>
              </a:rPr>
              <a:t>, we are an international NGO affiliated with Johns Hopkins. Over</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the past 43 years, our over almost</a:t>
            </a:r>
            <a:r>
              <a:rPr lang="en-US" sz="1200" baseline="0" dirty="0" smtClean="0">
                <a:latin typeface="Arial" panose="020B0604020202020204" pitchFamily="34" charset="0"/>
                <a:cs typeface="Arial" panose="020B0604020202020204" pitchFamily="34" charset="0"/>
              </a:rPr>
              <a:t> 4,000 </a:t>
            </a:r>
            <a:r>
              <a:rPr lang="en-US" sz="1200" dirty="0" smtClean="0">
                <a:latin typeface="Arial" panose="020B0604020202020204" pitchFamily="34" charset="0"/>
                <a:cs typeface="Arial" panose="020B0604020202020204" pitchFamily="34" charset="0"/>
              </a:rPr>
              <a:t>employees, including countless physicians, nurses and nurse-midwives, have worked in 150 countries to carry out one simple mission…</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smtClean="0"/>
              <a:t>To prevent the needless death of women and their families in the developing world.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889035E5-2944-754B-9895-72029A66CE9D}" type="slidenum">
              <a:rPr lang="en-US" smtClean="0"/>
              <a:pPr/>
              <a:t>9</a:t>
            </a:fld>
            <a:endParaRPr lang="en-US"/>
          </a:p>
        </p:txBody>
      </p:sp>
    </p:spTree>
    <p:extLst>
      <p:ext uri="{BB962C8B-B14F-4D97-AF65-F5344CB8AC3E}">
        <p14:creationId xmlns:p14="http://schemas.microsoft.com/office/powerpoint/2010/main" val="3073290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1C44EF-5E6C-43EA-B32B-C23DED14AAA6}" type="datetimeFigureOut">
              <a:rPr lang="en-US" smtClean="0"/>
              <a:pPr/>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C44EF-5E6C-43EA-B32B-C23DED14AAA6}" type="datetimeFigureOut">
              <a:rPr lang="en-US" smtClean="0"/>
              <a:pPr/>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C44EF-5E6C-43EA-B32B-C23DED14AAA6}" type="datetimeFigureOut">
              <a:rPr lang="en-US" smtClean="0"/>
              <a:pPr/>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C44EF-5E6C-43EA-B32B-C23DED14AAA6}" type="datetimeFigureOut">
              <a:rPr lang="en-US" smtClean="0"/>
              <a:pPr/>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1C44EF-5E6C-43EA-B32B-C23DED14AAA6}" type="datetimeFigureOut">
              <a:rPr lang="en-US" smtClean="0"/>
              <a:pPr/>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1C44EF-5E6C-43EA-B32B-C23DED14AAA6}" type="datetimeFigureOut">
              <a:rPr lang="en-US" smtClean="0"/>
              <a:pPr/>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1C44EF-5E6C-43EA-B32B-C23DED14AAA6}" type="datetimeFigureOut">
              <a:rPr lang="en-US" smtClean="0"/>
              <a:pPr/>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1C44EF-5E6C-43EA-B32B-C23DED14AAA6}" type="datetimeFigureOut">
              <a:rPr lang="en-US" smtClean="0"/>
              <a:pPr/>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C44EF-5E6C-43EA-B32B-C23DED14AAA6}" type="datetimeFigureOut">
              <a:rPr lang="en-US" smtClean="0"/>
              <a:pPr/>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C44EF-5E6C-43EA-B32B-C23DED14AAA6}" type="datetimeFigureOut">
              <a:rPr lang="en-US" smtClean="0"/>
              <a:pPr/>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C44EF-5E6C-43EA-B32B-C23DED14AAA6}" type="datetimeFigureOut">
              <a:rPr lang="en-US" smtClean="0"/>
              <a:pPr/>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3847AD-4462-4552-AD76-80CE9CBA4F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C44EF-5E6C-43EA-B32B-C23DED14AAA6}" type="datetimeFigureOut">
              <a:rPr lang="en-US" smtClean="0"/>
              <a:pPr/>
              <a:t>3/23/2017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3847AD-4462-4552-AD76-80CE9CBA4F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23.tiff"/><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3.tiff"/><Relationship Id="rId4" Type="http://schemas.openxmlformats.org/officeDocument/2006/relationships/hyperlink" Target="http://reprolineplus.org/learning-opportunities/course/managing-postpartum-hemorrhage"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12.xml"/><Relationship Id="rId7" Type="http://schemas.openxmlformats.org/officeDocument/2006/relationships/image" Target="../media/image35.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33.emf"/><Relationship Id="rId5" Type="http://schemas.openxmlformats.org/officeDocument/2006/relationships/oleObject" Target="../embeddings/oleObject1.bin"/><Relationship Id="rId4" Type="http://schemas.openxmlformats.org/officeDocument/2006/relationships/image" Target="../media/image34.png"/><Relationship Id="rId9" Type="http://schemas.openxmlformats.org/officeDocument/2006/relationships/image" Target="../media/image23.tiff"/></Relationships>
</file>

<file path=ppt/slides/_rels/slide13.xml.rels><?xml version="1.0" encoding="UTF-8" standalone="yes"?>
<Relationships xmlns="http://schemas.openxmlformats.org/package/2006/relationships"><Relationship Id="rId8" Type="http://schemas.openxmlformats.org/officeDocument/2006/relationships/image" Target="../media/image23.tiff"/><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3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2.png"/></Relationships>
</file>

<file path=ppt/slides/_rels/slide3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71.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75.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ideo" Target="file:///D:\Pph_step_03.mp4" TargetMode="External"/><Relationship Id="rId4" Type="http://schemas.openxmlformats.org/officeDocument/2006/relationships/image" Target="../media/image76.pn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8.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omments" Target="../comments/commen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6.xml"/><Relationship Id="rId5" Type="http://schemas.openxmlformats.org/officeDocument/2006/relationships/image" Target="../media/image69.png"/><Relationship Id="rId4" Type="http://schemas.openxmlformats.org/officeDocument/2006/relationships/image" Target="../media/image77.png"/></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2.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78.png"/></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79.png"/></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s://youtu.be/0APRFjop8WI" TargetMode="External"/><Relationship Id="rId3" Type="http://schemas.openxmlformats.org/officeDocument/2006/relationships/hyperlink" Target="http://reprolineplus.org/learning-opportunities/course/managing-postpartum-hemorrhage/take-the-course" TargetMode="External"/><Relationship Id="rId7" Type="http://schemas.openxmlformats.org/officeDocument/2006/relationships/hyperlink" Target="https://play.google.com/store/apps/details?id=dk.maternity.safedelivery&amp;hl=da"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s://itunes.apple.com/dk/app/safe-delivery/id985603707?mt=8" TargetMode="External"/><Relationship Id="rId5" Type="http://schemas.openxmlformats.org/officeDocument/2006/relationships/hyperlink" Target="https://www.jhpiego.org/hms/training-materials/" TargetMode="External"/><Relationship Id="rId10" Type="http://schemas.openxmlformats.org/officeDocument/2006/relationships/hyperlink" Target="http://mpoweringhealth.org/wp-content/uploads/2016/10/Getting-started-with-ORB.pdf" TargetMode="External"/><Relationship Id="rId4" Type="http://schemas.openxmlformats.org/officeDocument/2006/relationships/hyperlink" Target="http://www.helpingmotherssurvive.org" TargetMode="External"/><Relationship Id="rId9" Type="http://schemas.openxmlformats.org/officeDocument/2006/relationships/hyperlink" Target="http://www.health-orb.org"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archpedi.jamanetwork.com/article.aspx?articleid=2529144" TargetMode="External"/><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1"/>
            <a:ext cx="7772400" cy="1219200"/>
          </a:xfrm>
        </p:spPr>
        <p:txBody>
          <a:bodyPr/>
          <a:lstStyle/>
          <a:p>
            <a:r>
              <a:rPr lang="en-US" b="1" dirty="0"/>
              <a:t>BEmONC learning:</a:t>
            </a:r>
          </a:p>
        </p:txBody>
      </p:sp>
      <p:sp>
        <p:nvSpPr>
          <p:cNvPr id="3" name="Subtitle 2"/>
          <p:cNvSpPr>
            <a:spLocks noGrp="1"/>
          </p:cNvSpPr>
          <p:nvPr>
            <p:ph type="subTitle" idx="1"/>
          </p:nvPr>
        </p:nvSpPr>
        <p:spPr>
          <a:xfrm>
            <a:off x="533400" y="1143000"/>
            <a:ext cx="8382000" cy="914400"/>
          </a:xfrm>
        </p:spPr>
        <p:txBody>
          <a:bodyPr/>
          <a:lstStyle/>
          <a:p>
            <a:r>
              <a:rPr lang="en-US" dirty="0">
                <a:solidFill>
                  <a:schemeClr val="tx1"/>
                </a:solidFill>
              </a:rPr>
              <a:t>So many tools! What to choose and how to use!</a:t>
            </a:r>
          </a:p>
        </p:txBody>
      </p:sp>
      <p:pic>
        <p:nvPicPr>
          <p:cNvPr id="1026" name="Picture 2"/>
          <p:cNvPicPr>
            <a:picLocks noChangeAspect="1" noChangeArrowheads="1"/>
          </p:cNvPicPr>
          <p:nvPr/>
        </p:nvPicPr>
        <p:blipFill>
          <a:blip r:embed="rId3" cstate="print"/>
          <a:srcRect/>
          <a:stretch>
            <a:fillRect/>
          </a:stretch>
        </p:blipFill>
        <p:spPr bwMode="auto">
          <a:xfrm>
            <a:off x="457200" y="5778332"/>
            <a:ext cx="2011363" cy="83586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943600" y="5943600"/>
            <a:ext cx="2938463" cy="61718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971800" y="5867400"/>
            <a:ext cx="2517184" cy="695325"/>
          </a:xfrm>
          <a:prstGeom prst="rect">
            <a:avLst/>
          </a:prstGeom>
          <a:noFill/>
          <a:ln w="9525">
            <a:noFill/>
            <a:miter lim="800000"/>
            <a:headEnd/>
            <a:tailEnd/>
          </a:ln>
        </p:spPr>
      </p:pic>
      <p:pic>
        <p:nvPicPr>
          <p:cNvPr id="9" name="Picture 8" descr="Photo 6 - midwifery student using app, Fitsum in background in the middle .jpg"/>
          <p:cNvPicPr>
            <a:picLocks noChangeAspect="1"/>
          </p:cNvPicPr>
          <p:nvPr/>
        </p:nvPicPr>
        <p:blipFill>
          <a:blip r:embed="rId6" cstate="print"/>
          <a:stretch>
            <a:fillRect/>
          </a:stretch>
        </p:blipFill>
        <p:spPr>
          <a:xfrm>
            <a:off x="2057400" y="2057400"/>
            <a:ext cx="5143500" cy="3429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2044" y="249566"/>
            <a:ext cx="8229600" cy="6858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Jhpiego’s Expertise</a:t>
            </a:r>
            <a:endParaRPr lang="en-US" dirty="0"/>
          </a:p>
        </p:txBody>
      </p:sp>
      <p:pic>
        <p:nvPicPr>
          <p:cNvPr id="5" name="Picture 4" descr="FP.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381" y="1714916"/>
            <a:ext cx="796571" cy="921410"/>
          </a:xfrm>
          <a:prstGeom prst="rect">
            <a:avLst/>
          </a:prstGeom>
        </p:spPr>
      </p:pic>
      <p:sp>
        <p:nvSpPr>
          <p:cNvPr id="6" name="Subtitle 2"/>
          <p:cNvSpPr txBox="1">
            <a:spLocks/>
          </p:cNvSpPr>
          <p:nvPr/>
        </p:nvSpPr>
        <p:spPr bwMode="auto">
          <a:xfrm>
            <a:off x="64949" y="3620619"/>
            <a:ext cx="1390636" cy="381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marL="342900" indent="-342900" algn="l" rtl="0" fontAlgn="base">
              <a:spcBef>
                <a:spcPct val="20000"/>
              </a:spcBef>
              <a:spcAft>
                <a:spcPct val="0"/>
              </a:spcAft>
              <a:buClr>
                <a:schemeClr val="accent6"/>
              </a:buClr>
              <a:buFont typeface="Wingdings" pitchFamily="2" charset="2"/>
              <a:buChar char="§"/>
              <a:defRPr sz="2800">
                <a:solidFill>
                  <a:schemeClr val="bg1">
                    <a:lumMod val="95000"/>
                  </a:schemeClr>
                </a:solidFill>
                <a:latin typeface="+mn-lt"/>
                <a:ea typeface="+mn-ea"/>
                <a:cs typeface="+mn-cs"/>
              </a:defRPr>
            </a:lvl1pPr>
            <a:lvl2pPr marL="742950" indent="-285750" algn="l" rtl="0" fontAlgn="base">
              <a:spcBef>
                <a:spcPct val="20000"/>
              </a:spcBef>
              <a:spcAft>
                <a:spcPct val="0"/>
              </a:spcAft>
              <a:buClr>
                <a:schemeClr val="accent6"/>
              </a:buClr>
              <a:buSzPct val="85000"/>
              <a:buFont typeface="Wingdings" pitchFamily="2" charset="2"/>
              <a:buChar char="§"/>
              <a:defRPr sz="2400">
                <a:solidFill>
                  <a:schemeClr val="bg1">
                    <a:lumMod val="95000"/>
                  </a:schemeClr>
                </a:solidFill>
                <a:latin typeface="+mn-lt"/>
              </a:defRPr>
            </a:lvl2pPr>
            <a:lvl3pPr marL="1143000" indent="-228600" algn="l" rtl="0" fontAlgn="base">
              <a:spcBef>
                <a:spcPct val="20000"/>
              </a:spcBef>
              <a:spcAft>
                <a:spcPct val="0"/>
              </a:spcAft>
              <a:buClr>
                <a:schemeClr val="accent6"/>
              </a:buClr>
              <a:buFont typeface="Arial" charset="0"/>
              <a:buChar char="–"/>
              <a:defRPr sz="2000">
                <a:solidFill>
                  <a:schemeClr val="bg1">
                    <a:lumMod val="95000"/>
                  </a:schemeClr>
                </a:solidFill>
                <a:latin typeface="+mn-lt"/>
              </a:defRPr>
            </a:lvl3pPr>
            <a:lvl4pPr marL="1600200" indent="-228600" algn="l" rtl="0" fontAlgn="base">
              <a:spcBef>
                <a:spcPct val="20000"/>
              </a:spcBef>
              <a:spcAft>
                <a:spcPct val="0"/>
              </a:spcAft>
              <a:buClr>
                <a:schemeClr val="accent6"/>
              </a:buClr>
              <a:buChar char="•"/>
              <a:defRPr sz="1800">
                <a:solidFill>
                  <a:schemeClr val="bg1">
                    <a:lumMod val="95000"/>
                  </a:schemeClr>
                </a:solidFill>
                <a:latin typeface="+mn-lt"/>
              </a:defRPr>
            </a:lvl4pPr>
            <a:lvl5pPr marL="2057400" indent="-228600" algn="l" rtl="0" fontAlgn="base">
              <a:spcBef>
                <a:spcPct val="20000"/>
              </a:spcBef>
              <a:spcAft>
                <a:spcPct val="0"/>
              </a:spcAft>
              <a:buClr>
                <a:schemeClr val="accent6"/>
              </a:buClr>
              <a:buSzPct val="90000"/>
              <a:buChar char="•"/>
              <a:defRPr sz="1800">
                <a:solidFill>
                  <a:schemeClr val="bg1">
                    <a:lumMod val="95000"/>
                  </a:schemeClr>
                </a:solidFill>
                <a:latin typeface="+mn-lt"/>
              </a:defRPr>
            </a:lvl5pPr>
            <a:lvl6pPr marL="2514600" indent="-228600" algn="l" rtl="0" fontAlgn="base">
              <a:spcBef>
                <a:spcPct val="20000"/>
              </a:spcBef>
              <a:spcAft>
                <a:spcPct val="0"/>
              </a:spcAft>
              <a:buClr>
                <a:srgbClr val="718C3F"/>
              </a:buClr>
              <a:buSzPct val="90000"/>
              <a:buChar char="•"/>
              <a:defRPr sz="1800">
                <a:solidFill>
                  <a:schemeClr val="tx1"/>
                </a:solidFill>
                <a:latin typeface="+mn-lt"/>
              </a:defRPr>
            </a:lvl6pPr>
            <a:lvl7pPr marL="2971800" indent="-228600" algn="l" rtl="0" fontAlgn="base">
              <a:spcBef>
                <a:spcPct val="20000"/>
              </a:spcBef>
              <a:spcAft>
                <a:spcPct val="0"/>
              </a:spcAft>
              <a:buClr>
                <a:srgbClr val="718C3F"/>
              </a:buClr>
              <a:buSzPct val="90000"/>
              <a:buChar char="•"/>
              <a:defRPr sz="1800">
                <a:solidFill>
                  <a:schemeClr val="tx1"/>
                </a:solidFill>
                <a:latin typeface="+mn-lt"/>
              </a:defRPr>
            </a:lvl7pPr>
            <a:lvl8pPr marL="3429000" indent="-228600" algn="l" rtl="0" fontAlgn="base">
              <a:spcBef>
                <a:spcPct val="20000"/>
              </a:spcBef>
              <a:spcAft>
                <a:spcPct val="0"/>
              </a:spcAft>
              <a:buClr>
                <a:srgbClr val="718C3F"/>
              </a:buClr>
              <a:buSzPct val="90000"/>
              <a:buChar char="•"/>
              <a:defRPr sz="1800">
                <a:solidFill>
                  <a:schemeClr val="tx1"/>
                </a:solidFill>
                <a:latin typeface="+mn-lt"/>
              </a:defRPr>
            </a:lvl8pPr>
            <a:lvl9pPr marL="3886200" indent="-228600" algn="l" rtl="0" fontAlgn="base">
              <a:spcBef>
                <a:spcPct val="20000"/>
              </a:spcBef>
              <a:spcAft>
                <a:spcPct val="0"/>
              </a:spcAft>
              <a:buClr>
                <a:srgbClr val="718C3F"/>
              </a:buClr>
              <a:buSzPct val="90000"/>
              <a:buChar char="•"/>
              <a:defRPr sz="1800">
                <a:solidFill>
                  <a:schemeClr val="tx1"/>
                </a:solidFill>
                <a:latin typeface="+mn-lt"/>
              </a:defRPr>
            </a:lvl9pPr>
          </a:lstStyle>
          <a:p>
            <a:pPr marL="0" indent="0">
              <a:lnSpc>
                <a:spcPct val="60000"/>
              </a:lnSpc>
              <a:buNone/>
            </a:pPr>
            <a:endParaRPr lang="en-US" sz="2000" b="1" kern="0" dirty="0">
              <a:solidFill>
                <a:schemeClr val="tx1">
                  <a:lumMod val="50000"/>
                  <a:lumOff val="50000"/>
                </a:schemeClr>
              </a:solidFill>
              <a:latin typeface="Century Gothic"/>
              <a:cs typeface="Century Gothic"/>
            </a:endParaRPr>
          </a:p>
        </p:txBody>
      </p:sp>
      <p:sp>
        <p:nvSpPr>
          <p:cNvPr id="7" name="Subtitle 2"/>
          <p:cNvSpPr txBox="1">
            <a:spLocks/>
          </p:cNvSpPr>
          <p:nvPr/>
        </p:nvSpPr>
        <p:spPr>
          <a:xfrm>
            <a:off x="516993" y="3462261"/>
            <a:ext cx="1596642"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ctr" defTabSz="457200" rtl="0" eaLnBrk="1" fontAlgn="auto" latinLnBrk="0" hangingPunct="1">
              <a:lnSpc>
                <a:spcPct val="60000"/>
              </a:lnSpc>
              <a:spcBef>
                <a:spcPct val="20000"/>
              </a:spcBef>
              <a:spcAft>
                <a:spcPts val="0"/>
              </a:spcAft>
              <a:buClrTx/>
              <a:buSzTx/>
              <a:buFont typeface="Arial"/>
              <a:buNone/>
              <a:tabLst/>
              <a:defRPr/>
            </a:pPr>
            <a:r>
              <a:rPr kumimoji="0" lang="en-US" sz="2000" b="1" i="0" u="none" strike="noStrike" kern="1200" cap="none" spc="0" normalizeH="0" baseline="0" noProof="0" dirty="0" smtClean="0">
                <a:ln>
                  <a:noFill/>
                </a:ln>
                <a:solidFill>
                  <a:schemeClr val="bg1"/>
                </a:solidFill>
                <a:effectLst/>
                <a:uLnTx/>
                <a:uFillTx/>
                <a:latin typeface="Century Gothic"/>
                <a:ea typeface="+mn-ea"/>
                <a:cs typeface="Century Gothic"/>
              </a:rPr>
              <a:t>Family</a:t>
            </a:r>
          </a:p>
          <a:p>
            <a:pPr marL="0" marR="0" lvl="0" indent="0" algn="ctr" defTabSz="457200" rtl="0" eaLnBrk="1" fontAlgn="auto" latinLnBrk="0" hangingPunct="1">
              <a:lnSpc>
                <a:spcPct val="60000"/>
              </a:lnSpc>
              <a:spcBef>
                <a:spcPct val="20000"/>
              </a:spcBef>
              <a:spcAft>
                <a:spcPts val="0"/>
              </a:spcAft>
              <a:buClrTx/>
              <a:buSzTx/>
              <a:buFont typeface="Arial"/>
              <a:buNone/>
              <a:tabLst/>
              <a:defRPr/>
            </a:pPr>
            <a:r>
              <a:rPr kumimoji="0" lang="en-US" sz="2000" b="1" i="0" u="none" strike="noStrike" kern="1200" cap="none" spc="0" normalizeH="0" baseline="0" noProof="0" dirty="0" smtClean="0">
                <a:ln>
                  <a:noFill/>
                </a:ln>
                <a:solidFill>
                  <a:schemeClr val="bg1"/>
                </a:solidFill>
                <a:effectLst/>
                <a:uLnTx/>
                <a:uFillTx/>
                <a:latin typeface="Century Gothic"/>
                <a:ea typeface="+mn-ea"/>
                <a:cs typeface="Century Gothic"/>
              </a:rPr>
              <a:t>Planning</a:t>
            </a:r>
            <a:endParaRPr kumimoji="0" lang="en-US" sz="2000" b="1" i="0" u="none" strike="noStrike" kern="1200" cap="none" spc="0" normalizeH="0" baseline="0" noProof="0" dirty="0">
              <a:ln>
                <a:noFill/>
              </a:ln>
              <a:solidFill>
                <a:schemeClr val="bg1"/>
              </a:solidFill>
              <a:effectLst/>
              <a:uLnTx/>
              <a:uFillTx/>
              <a:latin typeface="Century Gothic"/>
              <a:ea typeface="+mn-ea"/>
              <a:cs typeface="Century Gothic"/>
            </a:endParaRPr>
          </a:p>
        </p:txBody>
      </p:sp>
      <p:grpSp>
        <p:nvGrpSpPr>
          <p:cNvPr id="3" name="Group 7"/>
          <p:cNvGrpSpPr/>
          <p:nvPr/>
        </p:nvGrpSpPr>
        <p:grpSpPr>
          <a:xfrm>
            <a:off x="5188270" y="1714916"/>
            <a:ext cx="1557374" cy="1372149"/>
            <a:chOff x="2475431" y="1041272"/>
            <a:chExt cx="1393078" cy="1293701"/>
          </a:xfrm>
        </p:grpSpPr>
        <p:pic>
          <p:nvPicPr>
            <p:cNvPr id="9" name="Picture 8" descr="HIV.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4989" y="1041272"/>
              <a:ext cx="453963" cy="794435"/>
            </a:xfrm>
            <a:prstGeom prst="rect">
              <a:avLst/>
            </a:prstGeom>
          </p:spPr>
        </p:pic>
        <p:sp>
          <p:nvSpPr>
            <p:cNvPr id="10" name="Subtitle 2"/>
            <p:cNvSpPr txBox="1">
              <a:spLocks/>
            </p:cNvSpPr>
            <p:nvPr/>
          </p:nvSpPr>
          <p:spPr>
            <a:xfrm>
              <a:off x="2475431" y="1953535"/>
              <a:ext cx="1393078"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b="1" dirty="0" smtClean="0">
                  <a:solidFill>
                    <a:schemeClr val="tx2"/>
                  </a:solidFill>
                  <a:latin typeface="Century Gothic"/>
                  <a:cs typeface="Century Gothic"/>
                </a:rPr>
                <a:t>HIV/AIDS</a:t>
              </a:r>
              <a:endParaRPr lang="en-US" sz="2000" b="1" dirty="0">
                <a:solidFill>
                  <a:schemeClr val="tx2"/>
                </a:solidFill>
                <a:latin typeface="Century Gothic"/>
                <a:cs typeface="Century Gothic"/>
              </a:endParaRPr>
            </a:p>
          </p:txBody>
        </p:sp>
      </p:grpSp>
      <p:grpSp>
        <p:nvGrpSpPr>
          <p:cNvPr id="4" name="Group 10"/>
          <p:cNvGrpSpPr/>
          <p:nvPr/>
        </p:nvGrpSpPr>
        <p:grpSpPr>
          <a:xfrm>
            <a:off x="2791002" y="4233978"/>
            <a:ext cx="2134800" cy="1437505"/>
            <a:chOff x="4071112" y="1095456"/>
            <a:chExt cx="1955211" cy="1239517"/>
          </a:xfrm>
        </p:grpSpPr>
        <p:pic>
          <p:nvPicPr>
            <p:cNvPr id="12" name="Picture 11" descr="Innovations.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11744" y="1095456"/>
              <a:ext cx="473947" cy="826263"/>
            </a:xfrm>
            <a:prstGeom prst="rect">
              <a:avLst/>
            </a:prstGeom>
          </p:spPr>
        </p:pic>
        <p:sp>
          <p:nvSpPr>
            <p:cNvPr id="13" name="Subtitle 2"/>
            <p:cNvSpPr txBox="1">
              <a:spLocks/>
            </p:cNvSpPr>
            <p:nvPr/>
          </p:nvSpPr>
          <p:spPr>
            <a:xfrm>
              <a:off x="4071112" y="1953535"/>
              <a:ext cx="1955211"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b="1" dirty="0" smtClean="0">
                  <a:solidFill>
                    <a:schemeClr val="bg1"/>
                  </a:solidFill>
                  <a:latin typeface="Century Gothic"/>
                  <a:cs typeface="Century Gothic"/>
                </a:rPr>
                <a:t>Innovations</a:t>
              </a:r>
              <a:endParaRPr lang="en-US" sz="2000" b="1" dirty="0">
                <a:solidFill>
                  <a:schemeClr val="bg1"/>
                </a:solidFill>
                <a:latin typeface="Century Gothic"/>
                <a:cs typeface="Century Gothic"/>
              </a:endParaRPr>
            </a:p>
          </p:txBody>
        </p:sp>
      </p:grpSp>
      <p:grpSp>
        <p:nvGrpSpPr>
          <p:cNvPr id="8" name="Group 13"/>
          <p:cNvGrpSpPr/>
          <p:nvPr/>
        </p:nvGrpSpPr>
        <p:grpSpPr>
          <a:xfrm>
            <a:off x="2569450" y="1660956"/>
            <a:ext cx="2218041" cy="1356808"/>
            <a:chOff x="5117667" y="978165"/>
            <a:chExt cx="2218041" cy="1356808"/>
          </a:xfrm>
        </p:grpSpPr>
        <p:pic>
          <p:nvPicPr>
            <p:cNvPr id="15" name="Picture 14" descr="MCH.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26323" y="978165"/>
              <a:ext cx="380296" cy="857542"/>
            </a:xfrm>
            <a:prstGeom prst="rect">
              <a:avLst/>
            </a:prstGeom>
          </p:spPr>
        </p:pic>
        <p:sp>
          <p:nvSpPr>
            <p:cNvPr id="16" name="Subtitle 2"/>
            <p:cNvSpPr txBox="1">
              <a:spLocks/>
            </p:cNvSpPr>
            <p:nvPr/>
          </p:nvSpPr>
          <p:spPr>
            <a:xfrm>
              <a:off x="5117667" y="1953535"/>
              <a:ext cx="2218041"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90000"/>
                </a:lnSpc>
              </a:pPr>
              <a:r>
                <a:rPr lang="en-US" sz="2000" b="1" dirty="0" smtClean="0">
                  <a:solidFill>
                    <a:schemeClr val="tx2"/>
                  </a:solidFill>
                  <a:latin typeface="Century Gothic"/>
                  <a:cs typeface="Century Gothic"/>
                </a:rPr>
                <a:t>Maternal &amp; Child Health </a:t>
              </a:r>
              <a:endParaRPr lang="en-US" sz="2000" b="1" dirty="0">
                <a:solidFill>
                  <a:schemeClr val="tx2"/>
                </a:solidFill>
                <a:latin typeface="Century Gothic"/>
                <a:cs typeface="Century Gothic"/>
              </a:endParaRPr>
            </a:p>
          </p:txBody>
        </p:sp>
      </p:grpSp>
      <p:grpSp>
        <p:nvGrpSpPr>
          <p:cNvPr id="11" name="Group 16"/>
          <p:cNvGrpSpPr/>
          <p:nvPr/>
        </p:nvGrpSpPr>
        <p:grpSpPr>
          <a:xfrm>
            <a:off x="5101590" y="4233978"/>
            <a:ext cx="2129169" cy="1273019"/>
            <a:chOff x="5321661" y="4997111"/>
            <a:chExt cx="2129169" cy="1273019"/>
          </a:xfrm>
        </p:grpSpPr>
        <p:pic>
          <p:nvPicPr>
            <p:cNvPr id="18" name="Picture 17" descr="CECAP.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04824" y="4997111"/>
              <a:ext cx="417583" cy="858079"/>
            </a:xfrm>
            <a:prstGeom prst="rect">
              <a:avLst/>
            </a:prstGeom>
          </p:spPr>
        </p:pic>
        <p:sp>
          <p:nvSpPr>
            <p:cNvPr id="19" name="Rectangle 18"/>
            <p:cNvSpPr/>
            <p:nvPr/>
          </p:nvSpPr>
          <p:spPr>
            <a:xfrm>
              <a:off x="5321661" y="5923881"/>
              <a:ext cx="2129169" cy="346249"/>
            </a:xfrm>
            <a:prstGeom prst="rect">
              <a:avLst/>
            </a:prstGeom>
          </p:spPr>
          <p:txBody>
            <a:bodyPr wrap="square">
              <a:spAutoFit/>
            </a:bodyPr>
            <a:lstStyle/>
            <a:p>
              <a:pPr algn="ctr">
                <a:lnSpc>
                  <a:spcPct val="90000"/>
                </a:lnSpc>
              </a:pPr>
              <a:r>
                <a:rPr lang="en-US" b="1" dirty="0" smtClean="0">
                  <a:solidFill>
                    <a:schemeClr val="bg1"/>
                  </a:solidFill>
                  <a:latin typeface="Century Gothic"/>
                  <a:cs typeface="Century Gothic"/>
                </a:rPr>
                <a:t>&amp; Treatment</a:t>
              </a:r>
              <a:endParaRPr lang="en-US" b="1" dirty="0">
                <a:solidFill>
                  <a:schemeClr val="bg1"/>
                </a:solidFill>
                <a:latin typeface="Century Gothic"/>
                <a:cs typeface="Century Gothic"/>
              </a:endParaRPr>
            </a:p>
          </p:txBody>
        </p:sp>
      </p:grpSp>
      <p:pic>
        <p:nvPicPr>
          <p:cNvPr id="20" name="Picture 19" descr="Handwash.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21210" y="4289490"/>
            <a:ext cx="756030" cy="826263"/>
          </a:xfrm>
          <a:prstGeom prst="rect">
            <a:avLst/>
          </a:prstGeom>
        </p:spPr>
      </p:pic>
      <p:sp>
        <p:nvSpPr>
          <p:cNvPr id="21" name="Rectangle 20"/>
          <p:cNvSpPr/>
          <p:nvPr/>
        </p:nvSpPr>
        <p:spPr>
          <a:xfrm>
            <a:off x="5710939" y="5232048"/>
            <a:ext cx="4572000" cy="646331"/>
          </a:xfrm>
          <a:prstGeom prst="rect">
            <a:avLst/>
          </a:prstGeom>
        </p:spPr>
        <p:txBody>
          <a:bodyPr>
            <a:spAutoFit/>
          </a:bodyPr>
          <a:lstStyle/>
          <a:p>
            <a:pPr lvl="0" algn="ctr" defTabSz="457200" fontAlgn="auto">
              <a:spcBef>
                <a:spcPts val="0"/>
              </a:spcBef>
              <a:spcAft>
                <a:spcPts val="0"/>
              </a:spcAft>
            </a:pPr>
            <a:r>
              <a:rPr lang="en-US" b="1" dirty="0">
                <a:solidFill>
                  <a:schemeClr val="bg1"/>
                </a:solidFill>
                <a:latin typeface="Century Gothic"/>
                <a:cs typeface="Century Gothic"/>
              </a:rPr>
              <a:t>Infection</a:t>
            </a:r>
          </a:p>
          <a:p>
            <a:pPr lvl="0" algn="ctr" defTabSz="457200" fontAlgn="auto">
              <a:spcBef>
                <a:spcPts val="0"/>
              </a:spcBef>
              <a:spcAft>
                <a:spcPts val="0"/>
              </a:spcAft>
            </a:pPr>
            <a:r>
              <a:rPr lang="en-US" b="1" dirty="0">
                <a:solidFill>
                  <a:schemeClr val="bg1"/>
                </a:solidFill>
                <a:latin typeface="Century Gothic"/>
                <a:cs typeface="Century Gothic"/>
              </a:rPr>
              <a:t>Prevention</a:t>
            </a:r>
          </a:p>
        </p:txBody>
      </p:sp>
      <p:grpSp>
        <p:nvGrpSpPr>
          <p:cNvPr id="14" name="Group 21"/>
          <p:cNvGrpSpPr>
            <a:grpSpLocks noChangeAspect="1"/>
          </p:cNvGrpSpPr>
          <p:nvPr/>
        </p:nvGrpSpPr>
        <p:grpSpPr>
          <a:xfrm>
            <a:off x="78222" y="4176530"/>
            <a:ext cx="2754726" cy="1647499"/>
            <a:chOff x="3062681" y="5120128"/>
            <a:chExt cx="2754726" cy="1559495"/>
          </a:xfrm>
        </p:grpSpPr>
        <p:sp>
          <p:nvSpPr>
            <p:cNvPr id="23" name="Rectangle 22"/>
            <p:cNvSpPr/>
            <p:nvPr/>
          </p:nvSpPr>
          <p:spPr>
            <a:xfrm>
              <a:off x="3062681" y="6120258"/>
              <a:ext cx="2754726" cy="559365"/>
            </a:xfrm>
            <a:prstGeom prst="rect">
              <a:avLst/>
            </a:prstGeom>
          </p:spPr>
          <p:txBody>
            <a:bodyPr wrap="square">
              <a:spAutoFit/>
            </a:bodyPr>
            <a:lstStyle/>
            <a:p>
              <a:pPr algn="ctr">
                <a:lnSpc>
                  <a:spcPct val="90000"/>
                </a:lnSpc>
              </a:pPr>
              <a:r>
                <a:rPr lang="en-US" b="1" dirty="0" smtClean="0">
                  <a:solidFill>
                    <a:schemeClr val="tx2"/>
                  </a:solidFill>
                  <a:latin typeface="Century Gothic"/>
                  <a:cs typeface="Century Gothic"/>
                </a:rPr>
                <a:t>Education &amp;</a:t>
              </a:r>
              <a:br>
                <a:rPr lang="en-US" b="1" dirty="0" smtClean="0">
                  <a:solidFill>
                    <a:schemeClr val="tx2"/>
                  </a:solidFill>
                  <a:latin typeface="Century Gothic"/>
                  <a:cs typeface="Century Gothic"/>
                </a:rPr>
              </a:br>
              <a:r>
                <a:rPr lang="en-US" b="1" dirty="0" smtClean="0">
                  <a:solidFill>
                    <a:schemeClr val="tx2"/>
                  </a:solidFill>
                  <a:latin typeface="Century Gothic"/>
                  <a:cs typeface="Century Gothic"/>
                </a:rPr>
                <a:t>Quality Improvement</a:t>
              </a:r>
              <a:endParaRPr lang="en-US" b="1" dirty="0">
                <a:solidFill>
                  <a:schemeClr val="tx2"/>
                </a:solidFill>
                <a:latin typeface="Century Gothic"/>
                <a:cs typeface="Century Gothic"/>
              </a:endParaRPr>
            </a:p>
          </p:txBody>
        </p:sp>
        <p:pic>
          <p:nvPicPr>
            <p:cNvPr id="24" name="Picture 23" descr="Q1.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00961" y="5120128"/>
              <a:ext cx="677690" cy="889053"/>
            </a:xfrm>
            <a:prstGeom prst="rect">
              <a:avLst/>
            </a:prstGeom>
          </p:spPr>
        </p:pic>
      </p:grpSp>
      <p:grpSp>
        <p:nvGrpSpPr>
          <p:cNvPr id="17" name="Group 24"/>
          <p:cNvGrpSpPr/>
          <p:nvPr/>
        </p:nvGrpSpPr>
        <p:grpSpPr>
          <a:xfrm>
            <a:off x="6745644" y="1772665"/>
            <a:ext cx="2398356" cy="1245099"/>
            <a:chOff x="3528505" y="3108858"/>
            <a:chExt cx="2621831" cy="1254588"/>
          </a:xfrm>
        </p:grpSpPr>
        <p:pic>
          <p:nvPicPr>
            <p:cNvPr id="26" name="Picture 25" descr="malaria.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26691" y="3108858"/>
              <a:ext cx="953451" cy="826263"/>
            </a:xfrm>
            <a:prstGeom prst="rect">
              <a:avLst/>
            </a:prstGeom>
          </p:spPr>
        </p:pic>
        <p:sp>
          <p:nvSpPr>
            <p:cNvPr id="27" name="Subtitle 2"/>
            <p:cNvSpPr txBox="1">
              <a:spLocks/>
            </p:cNvSpPr>
            <p:nvPr/>
          </p:nvSpPr>
          <p:spPr>
            <a:xfrm>
              <a:off x="3528505" y="3982008"/>
              <a:ext cx="2621831"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lnSpc>
                  <a:spcPct val="90000"/>
                </a:lnSpc>
                <a:spcAft>
                  <a:spcPts val="0"/>
                </a:spcAft>
              </a:pPr>
              <a:r>
                <a:rPr lang="en-US" sz="2000" b="1" dirty="0" smtClean="0">
                  <a:solidFill>
                    <a:schemeClr val="bg1"/>
                  </a:solidFill>
                  <a:latin typeface="Century Gothic"/>
                  <a:cs typeface="Century Gothic"/>
                </a:rPr>
                <a:t>Malaria Prevention &amp; Treatment</a:t>
              </a:r>
              <a:endParaRPr lang="en-US" sz="2000" b="1" dirty="0">
                <a:solidFill>
                  <a:schemeClr val="bg1"/>
                </a:solidFill>
                <a:latin typeface="Century Gothic"/>
                <a:cs typeface="Century Gothic"/>
              </a:endParaRPr>
            </a:p>
          </p:txBody>
        </p:sp>
      </p:grpSp>
      <p:sp>
        <p:nvSpPr>
          <p:cNvPr id="28" name="Subtitle 2"/>
          <p:cNvSpPr txBox="1">
            <a:spLocks/>
          </p:cNvSpPr>
          <p:nvPr/>
        </p:nvSpPr>
        <p:spPr>
          <a:xfrm>
            <a:off x="516993" y="2827045"/>
            <a:ext cx="1596642"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90000"/>
              </a:lnSpc>
            </a:pPr>
            <a:r>
              <a:rPr lang="en-US" sz="2000" b="1" dirty="0" smtClean="0">
                <a:solidFill>
                  <a:schemeClr val="tx2"/>
                </a:solidFill>
                <a:latin typeface="Century Gothic"/>
                <a:cs typeface="Century Gothic"/>
              </a:rPr>
              <a:t>Family Planning</a:t>
            </a:r>
            <a:endParaRPr lang="en-US" sz="2000" b="1" dirty="0">
              <a:solidFill>
                <a:schemeClr val="tx2"/>
              </a:solidFill>
              <a:latin typeface="Century Gothic"/>
              <a:cs typeface="Century Gothic"/>
            </a:endParaRPr>
          </a:p>
        </p:txBody>
      </p:sp>
      <p:sp>
        <p:nvSpPr>
          <p:cNvPr id="30" name="Subtitle 2"/>
          <p:cNvSpPr txBox="1">
            <a:spLocks/>
          </p:cNvSpPr>
          <p:nvPr/>
        </p:nvSpPr>
        <p:spPr>
          <a:xfrm>
            <a:off x="3060081" y="5389483"/>
            <a:ext cx="1596642" cy="3814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90000"/>
              </a:lnSpc>
            </a:pPr>
            <a:r>
              <a:rPr lang="en-US" sz="2000" b="1" dirty="0" smtClean="0">
                <a:solidFill>
                  <a:schemeClr val="tx2"/>
                </a:solidFill>
                <a:latin typeface="Century Gothic"/>
                <a:cs typeface="Century Gothic"/>
              </a:rPr>
              <a:t>Innovations</a:t>
            </a:r>
            <a:endParaRPr lang="en-US" sz="2000" b="1" dirty="0">
              <a:solidFill>
                <a:schemeClr val="tx2"/>
              </a:solidFill>
              <a:latin typeface="Century Gothic"/>
              <a:cs typeface="Century Gothic"/>
            </a:endParaRPr>
          </a:p>
        </p:txBody>
      </p:sp>
      <p:sp>
        <p:nvSpPr>
          <p:cNvPr id="32" name="Subtitle 2"/>
          <p:cNvSpPr txBox="1">
            <a:spLocks/>
          </p:cNvSpPr>
          <p:nvPr/>
        </p:nvSpPr>
        <p:spPr>
          <a:xfrm>
            <a:off x="4925802" y="5399507"/>
            <a:ext cx="2374205" cy="111769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90000"/>
              </a:lnSpc>
            </a:pPr>
            <a:r>
              <a:rPr lang="en-US" sz="2000" b="1" dirty="0" smtClean="0">
                <a:solidFill>
                  <a:schemeClr val="tx2"/>
                </a:solidFill>
                <a:latin typeface="Century Gothic"/>
                <a:cs typeface="Century Gothic"/>
              </a:rPr>
              <a:t>Cervical Cancer Prevention &amp; Treatment </a:t>
            </a:r>
            <a:endParaRPr lang="en-US" sz="2000" b="1" dirty="0">
              <a:solidFill>
                <a:schemeClr val="tx2"/>
              </a:solidFill>
              <a:latin typeface="Century Gothic"/>
              <a:cs typeface="Century Gothic"/>
            </a:endParaRPr>
          </a:p>
        </p:txBody>
      </p:sp>
      <p:sp>
        <p:nvSpPr>
          <p:cNvPr id="33" name="Subtitle 2"/>
          <p:cNvSpPr txBox="1">
            <a:spLocks/>
          </p:cNvSpPr>
          <p:nvPr/>
        </p:nvSpPr>
        <p:spPr>
          <a:xfrm>
            <a:off x="7230759" y="5319532"/>
            <a:ext cx="1602576" cy="1117694"/>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nSpc>
                <a:spcPct val="90000"/>
              </a:lnSpc>
            </a:pPr>
            <a:r>
              <a:rPr lang="en-US" sz="2000" b="1" dirty="0" smtClean="0">
                <a:solidFill>
                  <a:schemeClr val="tx2"/>
                </a:solidFill>
                <a:latin typeface="Century Gothic"/>
                <a:cs typeface="Century Gothic"/>
              </a:rPr>
              <a:t>Infection Prevention</a:t>
            </a:r>
            <a:endParaRPr lang="en-US" sz="2000" b="1" dirty="0">
              <a:solidFill>
                <a:schemeClr val="tx2"/>
              </a:solidFill>
              <a:latin typeface="Century Gothic"/>
              <a:cs typeface="Century Gothic"/>
            </a:endParaRPr>
          </a:p>
        </p:txBody>
      </p:sp>
      <p:pic>
        <p:nvPicPr>
          <p:cNvPr id="31" name="Picture 3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20000" y="171451"/>
            <a:ext cx="1402128" cy="580992"/>
          </a:xfrm>
          <a:prstGeom prst="rect">
            <a:avLst/>
          </a:prstGeom>
        </p:spPr>
      </p:pic>
    </p:spTree>
    <p:extLst>
      <p:ext uri="{BB962C8B-B14F-4D97-AF65-F5344CB8AC3E}">
        <p14:creationId xmlns:p14="http://schemas.microsoft.com/office/powerpoint/2010/main" val="2716841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Modules</a:t>
            </a:r>
            <a:endParaRPr lang="en-US" dirty="0"/>
          </a:p>
        </p:txBody>
      </p:sp>
      <p:graphicFrame>
        <p:nvGraphicFramePr>
          <p:cNvPr id="6" name="Content Placeholder 5"/>
          <p:cNvGraphicFramePr>
            <a:graphicFrameLocks noGrp="1"/>
          </p:cNvGraphicFramePr>
          <p:nvPr>
            <p:ph sz="half" idx="1"/>
            <p:extLst>
              <p:ext uri="{D42A27DB-BD31-4B8C-83A1-F6EECF244321}">
                <p14:modId xmlns:p14="http://schemas.microsoft.com/office/powerpoint/2010/main" val="2549342264"/>
              </p:ext>
            </p:extLst>
          </p:nvPr>
        </p:nvGraphicFramePr>
        <p:xfrm>
          <a:off x="381000" y="1197956"/>
          <a:ext cx="3352800" cy="5225624"/>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tblGrid>
              <a:tr h="494453">
                <a:tc>
                  <a:txBody>
                    <a:bodyPr/>
                    <a:lstStyle/>
                    <a:p>
                      <a:r>
                        <a:rPr lang="en-US" sz="1900" dirty="0" smtClean="0"/>
                        <a:t>Module Name</a:t>
                      </a:r>
                      <a:endParaRPr lang="en-US" sz="1900" dirty="0"/>
                    </a:p>
                  </a:txBody>
                  <a:tcPr marT="60960" marB="60960"/>
                </a:tc>
                <a:tc>
                  <a:txBody>
                    <a:bodyPr/>
                    <a:lstStyle/>
                    <a:p>
                      <a:r>
                        <a:rPr lang="en-US" sz="1900" dirty="0" smtClean="0"/>
                        <a:t>Target audience</a:t>
                      </a:r>
                      <a:endParaRPr lang="en-US" sz="1900" dirty="0"/>
                    </a:p>
                  </a:txBody>
                  <a:tcPr marT="60960" marB="60960"/>
                </a:tc>
                <a:extLst>
                  <a:ext uri="{0D108BD9-81ED-4DB2-BD59-A6C34878D82A}">
                    <a16:rowId xmlns:a16="http://schemas.microsoft.com/office/drawing/2014/main" val="10000"/>
                  </a:ext>
                </a:extLst>
              </a:tr>
              <a:tr h="494453">
                <a:tc>
                  <a:txBody>
                    <a:bodyPr/>
                    <a:lstStyle/>
                    <a:p>
                      <a:r>
                        <a:rPr lang="en-US" sz="1100" dirty="0" smtClean="0">
                          <a:latin typeface="Arial"/>
                          <a:cs typeface="Arial"/>
                        </a:rPr>
                        <a:t>PE/E</a:t>
                      </a:r>
                      <a:endParaRPr lang="en-US" sz="1100" dirty="0">
                        <a:latin typeface="Arial"/>
                        <a:cs typeface="Arial"/>
                      </a:endParaRPr>
                    </a:p>
                  </a:txBody>
                  <a:tcPr marT="60960" marB="60960">
                    <a:solidFill>
                      <a:schemeClr val="accent1">
                        <a:lumMod val="20000"/>
                        <a:lumOff val="80000"/>
                      </a:schemeClr>
                    </a:solidFill>
                  </a:tcPr>
                </a:tc>
                <a:tc>
                  <a:txBody>
                    <a:bodyPr/>
                    <a:lstStyle/>
                    <a:p>
                      <a:r>
                        <a:rPr lang="en-US" sz="1100" dirty="0" smtClean="0">
                          <a:latin typeface="Arial"/>
                          <a:cs typeface="Arial"/>
                        </a:rPr>
                        <a:t>MD,</a:t>
                      </a:r>
                      <a:r>
                        <a:rPr lang="en-US" sz="1100" baseline="0" dirty="0" smtClean="0">
                          <a:latin typeface="Arial"/>
                          <a:cs typeface="Arial"/>
                        </a:rPr>
                        <a:t> CNM, RN</a:t>
                      </a:r>
                      <a:endParaRPr lang="en-US" sz="1100" dirty="0">
                        <a:latin typeface="Arial"/>
                        <a:cs typeface="Arial"/>
                      </a:endParaRPr>
                    </a:p>
                  </a:txBody>
                  <a:tcPr marT="60960" marB="60960">
                    <a:solidFill>
                      <a:schemeClr val="accent1">
                        <a:lumMod val="20000"/>
                        <a:lumOff val="80000"/>
                      </a:schemeClr>
                    </a:solidFill>
                  </a:tcPr>
                </a:tc>
                <a:extLst>
                  <a:ext uri="{0D108BD9-81ED-4DB2-BD59-A6C34878D82A}">
                    <a16:rowId xmlns:a16="http://schemas.microsoft.com/office/drawing/2014/main" val="10001"/>
                  </a:ext>
                </a:extLst>
              </a:tr>
              <a:tr h="494453">
                <a:tc>
                  <a:txBody>
                    <a:bodyPr/>
                    <a:lstStyle/>
                    <a:p>
                      <a:r>
                        <a:rPr lang="en-US" sz="1100" dirty="0" smtClean="0">
                          <a:latin typeface="Arial"/>
                          <a:cs typeface="Arial"/>
                        </a:rPr>
                        <a:t>PPH</a:t>
                      </a:r>
                      <a:endParaRPr lang="en-US" sz="1100" dirty="0">
                        <a:latin typeface="Arial"/>
                        <a:cs typeface="Arial"/>
                      </a:endParaRPr>
                    </a:p>
                  </a:txBody>
                  <a:tcPr marT="60960" marB="60960">
                    <a:solidFill>
                      <a:schemeClr val="accent1">
                        <a:lumMod val="20000"/>
                        <a:lumOff val="80000"/>
                      </a:schemeClr>
                    </a:solidFill>
                  </a:tcPr>
                </a:tc>
                <a:tc>
                  <a:txBody>
                    <a:bodyPr/>
                    <a:lstStyle/>
                    <a:p>
                      <a:r>
                        <a:rPr lang="en-US" sz="1100" dirty="0" smtClean="0">
                          <a:latin typeface="Arial"/>
                          <a:cs typeface="Arial"/>
                        </a:rPr>
                        <a:t>MD, CNM, RN</a:t>
                      </a:r>
                      <a:endParaRPr lang="en-US" sz="1100" dirty="0">
                        <a:latin typeface="Arial"/>
                        <a:cs typeface="Arial"/>
                      </a:endParaRPr>
                    </a:p>
                  </a:txBody>
                  <a:tcPr marT="60960" marB="60960">
                    <a:solidFill>
                      <a:schemeClr val="accent1">
                        <a:lumMod val="20000"/>
                        <a:lumOff val="80000"/>
                      </a:schemeClr>
                    </a:solidFill>
                  </a:tcPr>
                </a:tc>
                <a:extLst>
                  <a:ext uri="{0D108BD9-81ED-4DB2-BD59-A6C34878D82A}">
                    <a16:rowId xmlns:a16="http://schemas.microsoft.com/office/drawing/2014/main" val="10002"/>
                  </a:ext>
                </a:extLst>
              </a:tr>
              <a:tr h="568960">
                <a:tc>
                  <a:txBody>
                    <a:bodyPr/>
                    <a:lstStyle/>
                    <a:p>
                      <a:r>
                        <a:rPr lang="en-US" sz="1100" dirty="0" smtClean="0">
                          <a:latin typeface="Arial"/>
                          <a:cs typeface="Arial"/>
                        </a:rPr>
                        <a:t>Prolonged and Obstructed Labor</a:t>
                      </a:r>
                      <a:endParaRPr lang="en-US" sz="1100" dirty="0">
                        <a:latin typeface="Arial"/>
                        <a:cs typeface="Arial"/>
                      </a:endParaRPr>
                    </a:p>
                  </a:txBody>
                  <a:tcPr marT="60960" marB="60960">
                    <a:solidFill>
                      <a:schemeClr val="accent1">
                        <a:lumMod val="20000"/>
                        <a:lumOff val="80000"/>
                      </a:schemeClr>
                    </a:solidFill>
                  </a:tcPr>
                </a:tc>
                <a:tc>
                  <a:txBody>
                    <a:bodyPr/>
                    <a:lstStyle/>
                    <a:p>
                      <a:r>
                        <a:rPr lang="en-US" sz="1100" dirty="0" smtClean="0">
                          <a:latin typeface="Arial"/>
                          <a:cs typeface="Arial"/>
                        </a:rPr>
                        <a:t>MD, CNM, RN</a:t>
                      </a:r>
                      <a:endParaRPr lang="en-US" sz="1100" dirty="0">
                        <a:latin typeface="Arial"/>
                        <a:cs typeface="Arial"/>
                      </a:endParaRPr>
                    </a:p>
                  </a:txBody>
                  <a:tcPr marT="60960" marB="60960">
                    <a:solidFill>
                      <a:schemeClr val="accent1">
                        <a:lumMod val="20000"/>
                        <a:lumOff val="80000"/>
                      </a:schemeClr>
                    </a:solidFill>
                  </a:tcPr>
                </a:tc>
                <a:extLst>
                  <a:ext uri="{0D108BD9-81ED-4DB2-BD59-A6C34878D82A}">
                    <a16:rowId xmlns:a16="http://schemas.microsoft.com/office/drawing/2014/main" val="10003"/>
                  </a:ext>
                </a:extLst>
              </a:tr>
              <a:tr h="494453">
                <a:tc>
                  <a:txBody>
                    <a:bodyPr/>
                    <a:lstStyle/>
                    <a:p>
                      <a:r>
                        <a:rPr lang="en-US" sz="1100" dirty="0" smtClean="0">
                          <a:latin typeface="Arial"/>
                          <a:cs typeface="Arial"/>
                        </a:rPr>
                        <a:t>Essential Newborn Care</a:t>
                      </a:r>
                      <a:endParaRPr lang="en-US" sz="1100" dirty="0">
                        <a:latin typeface="Arial"/>
                        <a:cs typeface="Arial"/>
                      </a:endParaRPr>
                    </a:p>
                  </a:txBody>
                  <a:tcPr marT="60960" marB="60960">
                    <a:solidFill>
                      <a:schemeClr val="accent1">
                        <a:lumMod val="20000"/>
                        <a:lumOff val="80000"/>
                      </a:schemeClr>
                    </a:solidFill>
                  </a:tcPr>
                </a:tc>
                <a:tc>
                  <a:txBody>
                    <a:bodyPr/>
                    <a:lstStyle/>
                    <a:p>
                      <a:r>
                        <a:rPr lang="en-US" sz="1100" dirty="0" smtClean="0">
                          <a:latin typeface="Arial"/>
                          <a:cs typeface="Arial"/>
                        </a:rPr>
                        <a:t>MD, CNM, RN</a:t>
                      </a:r>
                      <a:endParaRPr lang="en-US" sz="1100" dirty="0">
                        <a:latin typeface="Arial"/>
                        <a:cs typeface="Arial"/>
                      </a:endParaRPr>
                    </a:p>
                  </a:txBody>
                  <a:tcPr marT="60960" marB="60960">
                    <a:solidFill>
                      <a:schemeClr val="accent1">
                        <a:lumMod val="20000"/>
                        <a:lumOff val="80000"/>
                      </a:schemeClr>
                    </a:solidFill>
                  </a:tcPr>
                </a:tc>
                <a:extLst>
                  <a:ext uri="{0D108BD9-81ED-4DB2-BD59-A6C34878D82A}">
                    <a16:rowId xmlns:a16="http://schemas.microsoft.com/office/drawing/2014/main" val="10004"/>
                  </a:ext>
                </a:extLst>
              </a:tr>
              <a:tr h="494453">
                <a:tc>
                  <a:txBody>
                    <a:bodyPr/>
                    <a:lstStyle/>
                    <a:p>
                      <a:r>
                        <a:rPr lang="en-US" sz="1100" dirty="0" smtClean="0">
                          <a:latin typeface="Arial"/>
                          <a:cs typeface="Arial"/>
                        </a:rPr>
                        <a:t>Puerperal Sepsis</a:t>
                      </a:r>
                      <a:endParaRPr lang="en-US" sz="1100" dirty="0">
                        <a:latin typeface="Arial"/>
                        <a:cs typeface="Arial"/>
                      </a:endParaRPr>
                    </a:p>
                  </a:txBody>
                  <a:tcPr marT="60960" marB="60960">
                    <a:solidFill>
                      <a:schemeClr val="accent1">
                        <a:lumMod val="20000"/>
                        <a:lumOff val="80000"/>
                      </a:schemeClr>
                    </a:solidFill>
                  </a:tcPr>
                </a:tc>
                <a:tc>
                  <a:txBody>
                    <a:bodyPr/>
                    <a:lstStyle/>
                    <a:p>
                      <a:r>
                        <a:rPr lang="en-US" sz="1100" dirty="0" smtClean="0">
                          <a:latin typeface="Arial"/>
                          <a:cs typeface="Arial"/>
                        </a:rPr>
                        <a:t>MD, CNM, RN</a:t>
                      </a:r>
                      <a:endParaRPr lang="en-US" sz="1100" dirty="0">
                        <a:latin typeface="Arial"/>
                        <a:cs typeface="Arial"/>
                      </a:endParaRPr>
                    </a:p>
                  </a:txBody>
                  <a:tcPr marT="60960" marB="60960">
                    <a:solidFill>
                      <a:schemeClr val="accent1">
                        <a:lumMod val="20000"/>
                        <a:lumOff val="80000"/>
                      </a:schemeClr>
                    </a:solidFill>
                  </a:tcPr>
                </a:tc>
                <a:extLst>
                  <a:ext uri="{0D108BD9-81ED-4DB2-BD59-A6C34878D82A}">
                    <a16:rowId xmlns:a16="http://schemas.microsoft.com/office/drawing/2014/main" val="10005"/>
                  </a:ext>
                </a:extLst>
              </a:tr>
              <a:tr h="494453">
                <a:tc>
                  <a:txBody>
                    <a:bodyPr/>
                    <a:lstStyle/>
                    <a:p>
                      <a:r>
                        <a:rPr lang="en-US" sz="1100" dirty="0" smtClean="0">
                          <a:latin typeface="Arial"/>
                          <a:cs typeface="Arial"/>
                        </a:rPr>
                        <a:t>Post Abortion Care</a:t>
                      </a:r>
                      <a:endParaRPr lang="en-US" sz="1100" dirty="0">
                        <a:latin typeface="Arial"/>
                        <a:cs typeface="Arial"/>
                      </a:endParaRPr>
                    </a:p>
                  </a:txBody>
                  <a:tcPr marT="60960" marB="60960">
                    <a:solidFill>
                      <a:schemeClr val="accent1">
                        <a:lumMod val="20000"/>
                        <a:lumOff val="80000"/>
                      </a:schemeClr>
                    </a:solidFill>
                  </a:tcPr>
                </a:tc>
                <a:tc>
                  <a:txBody>
                    <a:bodyPr/>
                    <a:lstStyle/>
                    <a:p>
                      <a:r>
                        <a:rPr lang="en-US" sz="1100" dirty="0" smtClean="0">
                          <a:latin typeface="Arial"/>
                          <a:cs typeface="Arial"/>
                        </a:rPr>
                        <a:t>MD, CNM, RN</a:t>
                      </a:r>
                      <a:endParaRPr lang="en-US" sz="1100" dirty="0">
                        <a:latin typeface="Arial"/>
                        <a:cs typeface="Arial"/>
                      </a:endParaRPr>
                    </a:p>
                  </a:txBody>
                  <a:tcPr marT="60960" marB="60960">
                    <a:solidFill>
                      <a:schemeClr val="accent1">
                        <a:lumMod val="20000"/>
                        <a:lumOff val="80000"/>
                      </a:schemeClr>
                    </a:solidFill>
                  </a:tcPr>
                </a:tc>
                <a:extLst>
                  <a:ext uri="{0D108BD9-81ED-4DB2-BD59-A6C34878D82A}">
                    <a16:rowId xmlns:a16="http://schemas.microsoft.com/office/drawing/2014/main" val="10006"/>
                  </a:ext>
                </a:extLst>
              </a:tr>
              <a:tr h="494453">
                <a:tc>
                  <a:txBody>
                    <a:bodyPr/>
                    <a:lstStyle/>
                    <a:p>
                      <a:r>
                        <a:rPr lang="en-US" sz="1100" dirty="0" smtClean="0">
                          <a:latin typeface="Arial"/>
                          <a:cs typeface="Arial"/>
                        </a:rPr>
                        <a:t>Bleeding After</a:t>
                      </a:r>
                      <a:r>
                        <a:rPr lang="en-US" sz="1100" baseline="0" dirty="0" smtClean="0">
                          <a:latin typeface="Arial"/>
                          <a:cs typeface="Arial"/>
                        </a:rPr>
                        <a:t> Birth</a:t>
                      </a:r>
                      <a:endParaRPr lang="en-US" sz="1100" dirty="0">
                        <a:latin typeface="Arial"/>
                        <a:cs typeface="Arial"/>
                      </a:endParaRPr>
                    </a:p>
                  </a:txBody>
                  <a:tcPr marT="60960" marB="60960">
                    <a:solidFill>
                      <a:schemeClr val="accent1">
                        <a:lumMod val="60000"/>
                        <a:lumOff val="40000"/>
                      </a:schemeClr>
                    </a:solidFill>
                  </a:tcPr>
                </a:tc>
                <a:tc>
                  <a:txBody>
                    <a:bodyPr/>
                    <a:lstStyle/>
                    <a:p>
                      <a:r>
                        <a:rPr lang="en-US" sz="1100" dirty="0" smtClean="0">
                          <a:latin typeface="Arial"/>
                          <a:cs typeface="Arial"/>
                        </a:rPr>
                        <a:t>CHW</a:t>
                      </a:r>
                      <a:endParaRPr lang="en-US" sz="1100" dirty="0">
                        <a:latin typeface="Arial"/>
                        <a:cs typeface="Arial"/>
                      </a:endParaRPr>
                    </a:p>
                  </a:txBody>
                  <a:tcPr marT="60960" marB="60960">
                    <a:solidFill>
                      <a:schemeClr val="accent1">
                        <a:lumMod val="60000"/>
                        <a:lumOff val="40000"/>
                      </a:schemeClr>
                    </a:solidFill>
                  </a:tcPr>
                </a:tc>
                <a:extLst>
                  <a:ext uri="{0D108BD9-81ED-4DB2-BD59-A6C34878D82A}">
                    <a16:rowId xmlns:a16="http://schemas.microsoft.com/office/drawing/2014/main" val="10007"/>
                  </a:ext>
                </a:extLst>
              </a:tr>
              <a:tr h="494453">
                <a:tc>
                  <a:txBody>
                    <a:bodyPr/>
                    <a:lstStyle/>
                    <a:p>
                      <a:r>
                        <a:rPr lang="en-US" sz="1100" dirty="0" smtClean="0">
                          <a:latin typeface="Arial"/>
                          <a:cs typeface="Arial"/>
                        </a:rPr>
                        <a:t>Danger Signs</a:t>
                      </a:r>
                      <a:r>
                        <a:rPr lang="en-US" sz="1100" baseline="0" dirty="0" smtClean="0">
                          <a:latin typeface="Arial"/>
                          <a:cs typeface="Arial"/>
                        </a:rPr>
                        <a:t> in Pregnancy</a:t>
                      </a:r>
                      <a:endParaRPr lang="en-US" sz="1100" dirty="0">
                        <a:latin typeface="Arial"/>
                        <a:cs typeface="Arial"/>
                      </a:endParaRPr>
                    </a:p>
                  </a:txBody>
                  <a:tcPr marT="60960" marB="60960">
                    <a:solidFill>
                      <a:schemeClr val="accent1">
                        <a:lumMod val="60000"/>
                        <a:lumOff val="40000"/>
                      </a:schemeClr>
                    </a:solidFill>
                  </a:tcPr>
                </a:tc>
                <a:tc>
                  <a:txBody>
                    <a:bodyPr/>
                    <a:lstStyle/>
                    <a:p>
                      <a:r>
                        <a:rPr lang="en-US" sz="1100" dirty="0" smtClean="0">
                          <a:latin typeface="Arial"/>
                          <a:cs typeface="Arial"/>
                        </a:rPr>
                        <a:t>CHW</a:t>
                      </a:r>
                      <a:endParaRPr lang="en-US" sz="1100" dirty="0">
                        <a:latin typeface="Arial"/>
                        <a:cs typeface="Arial"/>
                      </a:endParaRPr>
                    </a:p>
                  </a:txBody>
                  <a:tcPr marT="60960" marB="60960">
                    <a:solidFill>
                      <a:schemeClr val="accent1">
                        <a:lumMod val="60000"/>
                        <a:lumOff val="40000"/>
                      </a:schemeClr>
                    </a:solidFill>
                  </a:tcPr>
                </a:tc>
                <a:extLst>
                  <a:ext uri="{0D108BD9-81ED-4DB2-BD59-A6C34878D82A}">
                    <a16:rowId xmlns:a16="http://schemas.microsoft.com/office/drawing/2014/main" val="10008"/>
                  </a:ext>
                </a:extLst>
              </a:tr>
              <a:tr h="494453">
                <a:tc>
                  <a:txBody>
                    <a:bodyPr/>
                    <a:lstStyle/>
                    <a:p>
                      <a:r>
                        <a:rPr lang="en-US" sz="1100" dirty="0" smtClean="0">
                          <a:latin typeface="Arial"/>
                          <a:cs typeface="Arial"/>
                        </a:rPr>
                        <a:t>Family Planning</a:t>
                      </a:r>
                      <a:endParaRPr lang="en-US" sz="1100" dirty="0">
                        <a:latin typeface="Arial"/>
                        <a:cs typeface="Arial"/>
                      </a:endParaRPr>
                    </a:p>
                  </a:txBody>
                  <a:tcPr marT="60960" marB="60960">
                    <a:solidFill>
                      <a:schemeClr val="accent1">
                        <a:lumMod val="60000"/>
                        <a:lumOff val="40000"/>
                      </a:schemeClr>
                    </a:solidFill>
                  </a:tcPr>
                </a:tc>
                <a:tc>
                  <a:txBody>
                    <a:bodyPr/>
                    <a:lstStyle/>
                    <a:p>
                      <a:r>
                        <a:rPr lang="en-US" sz="1100" dirty="0" smtClean="0">
                          <a:latin typeface="Arial"/>
                          <a:cs typeface="Arial"/>
                        </a:rPr>
                        <a:t>CHW</a:t>
                      </a:r>
                      <a:endParaRPr lang="en-US" sz="1100" dirty="0">
                        <a:latin typeface="Arial"/>
                        <a:cs typeface="Arial"/>
                      </a:endParaRPr>
                    </a:p>
                  </a:txBody>
                  <a:tcPr marT="60960" marB="60960">
                    <a:solidFill>
                      <a:schemeClr val="accent1">
                        <a:lumMod val="60000"/>
                        <a:lumOff val="40000"/>
                      </a:schemeClr>
                    </a:solidFill>
                  </a:tcPr>
                </a:tc>
                <a:extLst>
                  <a:ext uri="{0D108BD9-81ED-4DB2-BD59-A6C34878D82A}">
                    <a16:rowId xmlns:a16="http://schemas.microsoft.com/office/drawing/2014/main" val="10009"/>
                  </a:ext>
                </a:extLst>
              </a:tr>
            </a:tbl>
          </a:graphicData>
        </a:graphic>
      </p:graphicFrame>
      <p:pic>
        <p:nvPicPr>
          <p:cNvPr id="7" name="Content Placeholder 6"/>
          <p:cNvPicPr>
            <a:picLocks noGrp="1"/>
          </p:cNvPicPr>
          <p:nvPr>
            <p:ph sz="half" idx="2"/>
          </p:nvPr>
        </p:nvPicPr>
        <p:blipFill>
          <a:blip r:embed="rId3" cstate="print"/>
          <a:stretch>
            <a:fillRect/>
          </a:stretch>
        </p:blipFill>
        <p:spPr>
          <a:xfrm>
            <a:off x="4146198" y="1518227"/>
            <a:ext cx="4693003" cy="3593592"/>
          </a:xfrm>
          <a:prstGeom prst="rect">
            <a:avLst/>
          </a:prstGeom>
        </p:spPr>
      </p:pic>
      <p:sp>
        <p:nvSpPr>
          <p:cNvPr id="8" name="TextBox 7"/>
          <p:cNvSpPr txBox="1"/>
          <p:nvPr/>
        </p:nvSpPr>
        <p:spPr>
          <a:xfrm>
            <a:off x="1295400" y="3047762"/>
            <a:ext cx="7162800" cy="1200329"/>
          </a:xfrm>
          <a:prstGeom prst="rect">
            <a:avLst/>
          </a:prstGeom>
          <a:solidFill>
            <a:schemeClr val="tx1">
              <a:lumMod val="20000"/>
              <a:lumOff val="80000"/>
            </a:schemeClr>
          </a:solidFill>
          <a:ln>
            <a:solidFill>
              <a:schemeClr val="bg2"/>
            </a:solidFill>
          </a:ln>
        </p:spPr>
        <p:txBody>
          <a:bodyPr wrap="square" rtlCol="0">
            <a:spAutoFit/>
          </a:bodyPr>
          <a:lstStyle/>
          <a:p>
            <a:r>
              <a:rPr lang="en-US" dirty="0">
                <a:hlinkClick r:id="rId4"/>
              </a:rPr>
              <a:t>http://</a:t>
            </a:r>
            <a:r>
              <a:rPr lang="en-US" dirty="0" smtClean="0">
                <a:hlinkClick r:id="rId4"/>
              </a:rPr>
              <a:t>reprolineplus.org/learning-opportunities/course/managing-postpartum-hemorrhage</a:t>
            </a:r>
            <a:endParaRPr lang="en-US" dirty="0" smtClean="0"/>
          </a:p>
          <a:p>
            <a:endParaRPr lang="en-US" dirty="0"/>
          </a:p>
          <a:p>
            <a:endParaRPr lang="en-US" dirty="0"/>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0" y="171451"/>
            <a:ext cx="1402128" cy="580992"/>
          </a:xfrm>
          <a:prstGeom prst="rect">
            <a:avLst/>
          </a:prstGeom>
        </p:spPr>
      </p:pic>
    </p:spTree>
    <p:extLst>
      <p:ext uri="{BB962C8B-B14F-4D97-AF65-F5344CB8AC3E}">
        <p14:creationId xmlns:p14="http://schemas.microsoft.com/office/powerpoint/2010/main" val="1817128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t">
            <a:normAutofit fontScale="90000"/>
          </a:bodyPr>
          <a:lstStyle/>
          <a:p>
            <a:r>
              <a:rPr lang="en-US" b="1" dirty="0" smtClean="0"/>
              <a:t>Low-dose, high-frequency learning: HMS example</a:t>
            </a:r>
            <a:br>
              <a:rPr lang="en-US" b="1" dirty="0" smtClean="0"/>
            </a:br>
            <a:endParaRPr lang="en-US" dirty="0"/>
          </a:p>
        </p:txBody>
      </p:sp>
      <p:pic>
        <p:nvPicPr>
          <p:cNvPr id="9" name="Picture 8" descr="C:\Users\cevans\Desktop\Page of F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4491" y="2186751"/>
            <a:ext cx="2777879" cy="36004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1265182" y="2186751"/>
            <a:ext cx="1245854" cy="369332"/>
          </a:xfrm>
          <a:prstGeom prst="rect">
            <a:avLst/>
          </a:prstGeom>
          <a:solidFill>
            <a:schemeClr val="accent1">
              <a:lumMod val="20000"/>
              <a:lumOff val="80000"/>
            </a:schemeClr>
          </a:solidFill>
        </p:spPr>
        <p:txBody>
          <a:bodyPr wrap="none" rtlCol="0">
            <a:spAutoFit/>
          </a:bodyPr>
          <a:lstStyle/>
          <a:p>
            <a:r>
              <a:rPr lang="en-US" dirty="0">
                <a:ln>
                  <a:solidFill>
                    <a:srgbClr val="1F497D"/>
                  </a:solidFill>
                </a:ln>
                <a:latin typeface="Calibri"/>
              </a:rPr>
              <a:t>Action Plan</a:t>
            </a:r>
          </a:p>
        </p:txBody>
      </p:sp>
      <p:sp>
        <p:nvSpPr>
          <p:cNvPr id="11" name="TextBox 10"/>
          <p:cNvSpPr txBox="1"/>
          <p:nvPr/>
        </p:nvSpPr>
        <p:spPr>
          <a:xfrm>
            <a:off x="3679726" y="2800736"/>
            <a:ext cx="987771" cy="369332"/>
          </a:xfrm>
          <a:prstGeom prst="rect">
            <a:avLst/>
          </a:prstGeom>
          <a:solidFill>
            <a:schemeClr val="accent1">
              <a:lumMod val="20000"/>
              <a:lumOff val="80000"/>
            </a:schemeClr>
          </a:solidFill>
        </p:spPr>
        <p:txBody>
          <a:bodyPr wrap="none" rtlCol="0">
            <a:spAutoFit/>
          </a:bodyPr>
          <a:lstStyle/>
          <a:p>
            <a:r>
              <a:rPr lang="en-US" dirty="0">
                <a:ln>
                  <a:solidFill>
                    <a:srgbClr val="1F497D"/>
                  </a:solidFill>
                </a:ln>
                <a:solidFill>
                  <a:prstClr val="black"/>
                </a:solidFill>
                <a:latin typeface="Calibri"/>
              </a:rPr>
              <a:t>Flipbook</a:t>
            </a:r>
          </a:p>
        </p:txBody>
      </p:sp>
      <p:graphicFrame>
        <p:nvGraphicFramePr>
          <p:cNvPr id="12" name="Object 11"/>
          <p:cNvGraphicFramePr>
            <a:graphicFrameLocks noChangeAspect="1"/>
          </p:cNvGraphicFramePr>
          <p:nvPr>
            <p:extLst>
              <p:ext uri="{D42A27DB-BD31-4B8C-83A1-F6EECF244321}">
                <p14:modId xmlns:p14="http://schemas.microsoft.com/office/powerpoint/2010/main" val="3200544580"/>
              </p:ext>
            </p:extLst>
          </p:nvPr>
        </p:nvGraphicFramePr>
        <p:xfrm>
          <a:off x="1062397" y="2556083"/>
          <a:ext cx="1990050" cy="3600389"/>
        </p:xfrm>
        <a:graphic>
          <a:graphicData uri="http://schemas.openxmlformats.org/presentationml/2006/ole">
            <mc:AlternateContent xmlns:mc="http://schemas.openxmlformats.org/markup-compatibility/2006">
              <mc:Choice xmlns:v="urn:schemas-microsoft-com:vml" Requires="v">
                <p:oleObj spid="_x0000_s1050" name="Acrobat Document" r:id="rId5" imgW="16920000" imgH="30601800" progId="AcroExch.Document.DC">
                  <p:embed/>
                </p:oleObj>
              </mc:Choice>
              <mc:Fallback>
                <p:oleObj name="Acrobat Document" r:id="rId5" imgW="16920000" imgH="30601800" progId="AcroExch.Document.DC">
                  <p:embed/>
                  <p:pic>
                    <p:nvPicPr>
                      <p:cNvPr id="0"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2397" y="2556083"/>
                        <a:ext cx="1990050" cy="36003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Picture 55" descr="C:\Users\cevans\Desktop\HMS Verti.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65371" y="4610486"/>
            <a:ext cx="1369112" cy="1245870"/>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Picture 5" descr="C:\Users\cevans\Desktop\Give me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50008" y="3334136"/>
            <a:ext cx="3622390" cy="2514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16" name="TextBox 15"/>
          <p:cNvSpPr txBox="1"/>
          <p:nvPr/>
        </p:nvSpPr>
        <p:spPr>
          <a:xfrm>
            <a:off x="6327489" y="2431404"/>
            <a:ext cx="1671548" cy="369332"/>
          </a:xfrm>
          <a:prstGeom prst="rect">
            <a:avLst/>
          </a:prstGeom>
          <a:solidFill>
            <a:schemeClr val="accent1">
              <a:lumMod val="20000"/>
              <a:lumOff val="80000"/>
            </a:schemeClr>
          </a:solidFill>
        </p:spPr>
        <p:txBody>
          <a:bodyPr wrap="none" rtlCol="0">
            <a:spAutoFit/>
          </a:bodyPr>
          <a:lstStyle/>
          <a:p>
            <a:r>
              <a:rPr lang="en-US" dirty="0">
                <a:ln>
                  <a:solidFill>
                    <a:srgbClr val="1F497D"/>
                  </a:solidFill>
                </a:ln>
                <a:solidFill>
                  <a:prstClr val="black"/>
                </a:solidFill>
                <a:latin typeface="Calibri"/>
              </a:rPr>
              <a:t>Providers Guide</a:t>
            </a:r>
          </a:p>
        </p:txBody>
      </p:sp>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620000" y="6048408"/>
            <a:ext cx="1402128" cy="580992"/>
          </a:xfrm>
          <a:prstGeom prst="rect">
            <a:avLst/>
          </a:prstGeom>
        </p:spPr>
      </p:pic>
    </p:spTree>
    <p:extLst>
      <p:ext uri="{BB962C8B-B14F-4D97-AF65-F5344CB8AC3E}">
        <p14:creationId xmlns:p14="http://schemas.microsoft.com/office/powerpoint/2010/main" val="35553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Serious Games: Maternity Clinic </a:t>
            </a:r>
            <a:endParaRPr lang="en-US" dirty="0"/>
          </a:p>
        </p:txBody>
      </p:sp>
      <p:pic>
        <p:nvPicPr>
          <p:cNvPr id="6" name="Picture 2"/>
          <p:cNvPicPr>
            <a:picLocks noGrp="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672392" y="1689101"/>
            <a:ext cx="3218688" cy="3090672"/>
          </a:xfrm>
          <a:noFill/>
        </p:spPr>
      </p:pic>
      <p:pic>
        <p:nvPicPr>
          <p:cNvPr id="7" name="Picture 4"/>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00962" y="4851401"/>
            <a:ext cx="1138238" cy="7040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p:cNvPicPr>
            <a:picLocks noGrp="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bwMode="auto">
          <a:xfrm>
            <a:off x="4444144" y="1600201"/>
            <a:ext cx="4395056" cy="191109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2"/>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3872" y="1689101"/>
            <a:ext cx="2807208" cy="37307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Picture 2"/>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40200" y="2263649"/>
            <a:ext cx="4389120" cy="32918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20000" y="6048408"/>
            <a:ext cx="1402128" cy="580992"/>
          </a:xfrm>
          <a:prstGeom prst="rect">
            <a:avLst/>
          </a:prstGeom>
        </p:spPr>
      </p:pic>
    </p:spTree>
    <p:extLst>
      <p:ext uri="{BB962C8B-B14F-4D97-AF65-F5344CB8AC3E}">
        <p14:creationId xmlns:p14="http://schemas.microsoft.com/office/powerpoint/2010/main" val="215522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4343400" y="4800600"/>
            <a:ext cx="4800600" cy="1219200"/>
          </a:xfrm>
          <a:prstGeom prst="rect">
            <a:avLst/>
          </a:prstGeom>
          <a:solidFill>
            <a:srgbClr val="C86B6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3429000" y="3505200"/>
            <a:ext cx="4876800" cy="1143000"/>
          </a:xfrm>
          <a:prstGeom prst="rect">
            <a:avLst/>
          </a:prstGeom>
          <a:solidFill>
            <a:srgbClr val="DC9F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362200" y="2209800"/>
            <a:ext cx="4876800" cy="1143000"/>
          </a:xfrm>
          <a:prstGeom prst="rect">
            <a:avLst/>
          </a:prstGeom>
          <a:solidFill>
            <a:srgbClr val="E9C3C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219200" y="1371600"/>
            <a:ext cx="4495800" cy="685800"/>
          </a:xfrm>
          <a:prstGeom prst="rect">
            <a:avLst/>
          </a:prstGeom>
          <a:solidFill>
            <a:schemeClr val="accent2">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76200"/>
            <a:ext cx="8915400" cy="1143000"/>
          </a:xfrm>
        </p:spPr>
        <p:txBody>
          <a:bodyPr>
            <a:noAutofit/>
          </a:bodyPr>
          <a:lstStyle/>
          <a:p>
            <a:r>
              <a:rPr lang="en-US" sz="2800" b="1" dirty="0" smtClean="0">
                <a:solidFill>
                  <a:schemeClr val="tx1">
                    <a:lumMod val="75000"/>
                    <a:lumOff val="25000"/>
                  </a:schemeClr>
                </a:solidFill>
              </a:rPr>
              <a:t>The need </a:t>
            </a:r>
            <a:r>
              <a:rPr lang="en-US" sz="2800" b="1" dirty="0">
                <a:solidFill>
                  <a:schemeClr val="tx1">
                    <a:lumMod val="75000"/>
                    <a:lumOff val="25000"/>
                  </a:schemeClr>
                </a:solidFill>
              </a:rPr>
              <a:t>for </a:t>
            </a:r>
            <a:r>
              <a:rPr lang="en-US" sz="2800" b="1" dirty="0" smtClean="0">
                <a:solidFill>
                  <a:schemeClr val="tx1">
                    <a:lumMod val="75000"/>
                    <a:lumOff val="25000"/>
                  </a:schemeClr>
                </a:solidFill>
              </a:rPr>
              <a:t/>
            </a:r>
            <a:br>
              <a:rPr lang="en-US" sz="2800" b="1" dirty="0" smtClean="0">
                <a:solidFill>
                  <a:schemeClr val="tx1">
                    <a:lumMod val="75000"/>
                    <a:lumOff val="25000"/>
                  </a:schemeClr>
                </a:solidFill>
              </a:rPr>
            </a:br>
            <a:r>
              <a:rPr lang="en-US" sz="2800" b="1" dirty="0" smtClean="0">
                <a:solidFill>
                  <a:schemeClr val="tx1">
                    <a:lumMod val="75000"/>
                    <a:lumOff val="25000"/>
                  </a:schemeClr>
                </a:solidFill>
              </a:rPr>
              <a:t>improved skilled </a:t>
            </a:r>
            <a:r>
              <a:rPr lang="en-US" sz="2800" b="1" dirty="0">
                <a:solidFill>
                  <a:schemeClr val="tx1">
                    <a:lumMod val="75000"/>
                    <a:lumOff val="25000"/>
                  </a:schemeClr>
                </a:solidFill>
              </a:rPr>
              <a:t>birth attendance </a:t>
            </a:r>
            <a:r>
              <a:rPr lang="en-US" sz="2800" b="1" dirty="0" smtClean="0">
                <a:solidFill>
                  <a:schemeClr val="tx1">
                    <a:lumMod val="75000"/>
                    <a:lumOff val="25000"/>
                  </a:schemeClr>
                </a:solidFill>
              </a:rPr>
              <a:t>&amp; </a:t>
            </a:r>
            <a:r>
              <a:rPr lang="en-US" sz="2800" b="1" dirty="0">
                <a:solidFill>
                  <a:schemeClr val="tx1">
                    <a:lumMod val="75000"/>
                    <a:lumOff val="25000"/>
                  </a:schemeClr>
                </a:solidFill>
              </a:rPr>
              <a:t>quality of care</a:t>
            </a:r>
          </a:p>
        </p:txBody>
      </p:sp>
      <p:sp>
        <p:nvSpPr>
          <p:cNvPr id="2050" name="Rectangle 2"/>
          <p:cNvSpPr>
            <a:spLocks noChangeArrowheads="1"/>
          </p:cNvSpPr>
          <p:nvPr/>
        </p:nvSpPr>
        <p:spPr bwMode="auto">
          <a:xfrm>
            <a:off x="4419600" y="4724400"/>
            <a:ext cx="4724400" cy="1477328"/>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sz="2000" b="1" dirty="0" smtClean="0">
                <a:solidFill>
                  <a:schemeClr val="bg1"/>
                </a:solidFill>
              </a:rPr>
              <a:t>Millions </a:t>
            </a:r>
            <a:r>
              <a:rPr lang="en-US" sz="2000" b="1" dirty="0">
                <a:solidFill>
                  <a:schemeClr val="bg1"/>
                </a:solidFill>
              </a:rPr>
              <a:t>of women receive services that are delayed, inadequate, unnecessary, or harmful, </a:t>
            </a:r>
            <a:r>
              <a:rPr lang="en-US" sz="2000" b="1" dirty="0" smtClean="0">
                <a:solidFill>
                  <a:schemeClr val="bg1"/>
                </a:solidFill>
              </a:rPr>
              <a:t>minimizing </a:t>
            </a:r>
            <a:r>
              <a:rPr lang="en-US" sz="2000" b="1" dirty="0">
                <a:solidFill>
                  <a:schemeClr val="bg1"/>
                </a:solidFill>
              </a:rPr>
              <a:t>the opportunity for health gains for both mothers and babies.</a:t>
            </a:r>
            <a:endParaRPr kumimoji="0" lang="en-US" sz="2000" b="1" i="0" u="none" strike="noStrike" cap="none" normalizeH="0" baseline="0" dirty="0" smtClean="0">
              <a:ln>
                <a:noFill/>
              </a:ln>
              <a:solidFill>
                <a:schemeClr val="bg1"/>
              </a:solidFill>
              <a:effectLst/>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000" dirty="0">
              <a:latin typeface="Arial" pitchFamily="34" charset="0"/>
              <a:ea typeface="Calibri" pitchFamily="34" charset="0"/>
              <a:cs typeface="Arial" pitchFamily="34" charset="0"/>
            </a:endParaRPr>
          </a:p>
        </p:txBody>
      </p:sp>
      <p:sp>
        <p:nvSpPr>
          <p:cNvPr id="5" name="Rectangle 4"/>
          <p:cNvSpPr/>
          <p:nvPr/>
        </p:nvSpPr>
        <p:spPr>
          <a:xfrm>
            <a:off x="457200" y="6400800"/>
            <a:ext cx="8534400" cy="276999"/>
          </a:xfrm>
          <a:prstGeom prst="rect">
            <a:avLst/>
          </a:prstGeom>
        </p:spPr>
        <p:txBody>
          <a:bodyPr wrap="square">
            <a:spAutoFit/>
          </a:bodyPr>
          <a:lstStyle/>
          <a:p>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*According to the September 2016 Lancet Maternal Health Series </a:t>
            </a:r>
            <a:endParaRPr lang="en-US" sz="1200" dirty="0"/>
          </a:p>
        </p:txBody>
      </p:sp>
      <p:sp>
        <p:nvSpPr>
          <p:cNvPr id="6" name="Rectangle 5"/>
          <p:cNvSpPr/>
          <p:nvPr/>
        </p:nvSpPr>
        <p:spPr>
          <a:xfrm>
            <a:off x="1524000" y="1371600"/>
            <a:ext cx="4419600" cy="646331"/>
          </a:xfrm>
          <a:prstGeom prst="rect">
            <a:avLst/>
          </a:prstGeom>
        </p:spPr>
        <p:txBody>
          <a:bodyPr wrap="square">
            <a:spAutoFit/>
          </a:bodyPr>
          <a:lstStyle/>
          <a:p>
            <a:pPr lvl="0" fontAlgn="base">
              <a:spcBef>
                <a:spcPct val="0"/>
              </a:spcBef>
              <a:spcAft>
                <a:spcPct val="0"/>
              </a:spcAft>
            </a:pPr>
            <a:r>
              <a:rPr lang="en-US" dirty="0" smtClean="0">
                <a:ea typeface="Calibri" pitchFamily="34" charset="0"/>
                <a:cs typeface="Arial" pitchFamily="34" charset="0"/>
              </a:rPr>
              <a:t>Globally</a:t>
            </a:r>
            <a:r>
              <a:rPr lang="en-US" b="1" dirty="0" smtClean="0">
                <a:ea typeface="Calibri" pitchFamily="34" charset="0"/>
                <a:cs typeface="Arial" pitchFamily="34" charset="0"/>
              </a:rPr>
              <a:t> 3/4 </a:t>
            </a:r>
            <a:r>
              <a:rPr lang="en-US" dirty="0" smtClean="0">
                <a:ea typeface="Calibri" pitchFamily="34" charset="0"/>
                <a:cs typeface="Arial" pitchFamily="34" charset="0"/>
              </a:rPr>
              <a:t>of women now deliver with assistance from a skilled birth attendant.*</a:t>
            </a:r>
          </a:p>
        </p:txBody>
      </p:sp>
      <p:sp>
        <p:nvSpPr>
          <p:cNvPr id="7" name="Rectangle 6"/>
          <p:cNvSpPr/>
          <p:nvPr/>
        </p:nvSpPr>
        <p:spPr>
          <a:xfrm>
            <a:off x="2438400" y="2209800"/>
            <a:ext cx="5029200" cy="1200329"/>
          </a:xfrm>
          <a:prstGeom prst="rect">
            <a:avLst/>
          </a:prstGeom>
        </p:spPr>
        <p:txBody>
          <a:bodyPr wrap="square">
            <a:spAutoFit/>
          </a:bodyPr>
          <a:lstStyle/>
          <a:p>
            <a:pPr lvl="0" fontAlgn="base">
              <a:spcBef>
                <a:spcPct val="0"/>
              </a:spcBef>
              <a:spcAft>
                <a:spcPct val="0"/>
              </a:spcAft>
            </a:pPr>
            <a:r>
              <a:rPr lang="en-US" dirty="0" smtClean="0">
                <a:ea typeface="Calibri" pitchFamily="34" charset="0"/>
                <a:cs typeface="Arial" pitchFamily="34" charset="0"/>
              </a:rPr>
              <a:t>However, </a:t>
            </a:r>
            <a:r>
              <a:rPr lang="en-US" b="1" dirty="0" smtClean="0">
                <a:ea typeface="Calibri" pitchFamily="34" charset="0"/>
                <a:cs typeface="Arial" pitchFamily="34" charset="0"/>
              </a:rPr>
              <a:t>quality of care remains a pressing issue. </a:t>
            </a:r>
            <a:r>
              <a:rPr lang="en-US" dirty="0" smtClean="0">
                <a:ea typeface="Calibri" pitchFamily="34" charset="0"/>
                <a:cs typeface="Arial" pitchFamily="34" charset="0"/>
              </a:rPr>
              <a:t>Many facilities lack emergency obstetric care and fail to provide respectful, evidence-based routine care.</a:t>
            </a:r>
          </a:p>
        </p:txBody>
      </p:sp>
      <p:sp>
        <p:nvSpPr>
          <p:cNvPr id="8" name="Rectangle 7"/>
          <p:cNvSpPr/>
          <p:nvPr/>
        </p:nvSpPr>
        <p:spPr>
          <a:xfrm>
            <a:off x="3429000" y="3505200"/>
            <a:ext cx="4876800" cy="1200329"/>
          </a:xfrm>
          <a:prstGeom prst="rect">
            <a:avLst/>
          </a:prstGeom>
        </p:spPr>
        <p:txBody>
          <a:bodyPr wrap="square">
            <a:spAutoFit/>
          </a:bodyPr>
          <a:lstStyle/>
          <a:p>
            <a:r>
              <a:rPr lang="en-US" dirty="0" smtClean="0">
                <a:ea typeface="Calibri" pitchFamily="34" charset="0"/>
                <a:cs typeface="Arial" pitchFamily="34" charset="0"/>
              </a:rPr>
              <a:t>This is a direct result of the fact that many skilled birth attendants </a:t>
            </a:r>
            <a:r>
              <a:rPr lang="en-US" b="1" dirty="0" smtClean="0">
                <a:ea typeface="Calibri" pitchFamily="34" charset="0"/>
                <a:cs typeface="Arial" pitchFamily="34" charset="0"/>
              </a:rPr>
              <a:t>do not have the skills and knowledge</a:t>
            </a:r>
            <a:r>
              <a:rPr lang="en-US" dirty="0" smtClean="0">
                <a:ea typeface="Calibri" pitchFamily="34" charset="0"/>
                <a:cs typeface="Arial" pitchFamily="34" charset="0"/>
              </a:rPr>
              <a:t> needed to prevent the leading causes of maternal and neonatal death. </a:t>
            </a:r>
            <a:endParaRPr lang="en-US" dirty="0"/>
          </a:p>
        </p:txBody>
      </p:sp>
      <p:pic>
        <p:nvPicPr>
          <p:cNvPr id="40964" name="Picture 4"/>
          <p:cNvPicPr>
            <a:picLocks noChangeAspect="1" noChangeArrowheads="1"/>
          </p:cNvPicPr>
          <p:nvPr/>
        </p:nvPicPr>
        <p:blipFill>
          <a:blip r:embed="rId3" cstate="print"/>
          <a:srcRect/>
          <a:stretch>
            <a:fillRect/>
          </a:stretch>
        </p:blipFill>
        <p:spPr bwMode="auto">
          <a:xfrm>
            <a:off x="2438400" y="3733800"/>
            <a:ext cx="791770" cy="828675"/>
          </a:xfrm>
          <a:prstGeom prst="rect">
            <a:avLst/>
          </a:prstGeom>
          <a:noFill/>
          <a:ln w="9525">
            <a:noFill/>
            <a:miter lim="800000"/>
            <a:headEnd/>
            <a:tailEnd/>
          </a:ln>
        </p:spPr>
      </p:pic>
      <p:pic>
        <p:nvPicPr>
          <p:cNvPr id="40965" name="Picture 5"/>
          <p:cNvPicPr>
            <a:picLocks noChangeAspect="1" noChangeArrowheads="1"/>
          </p:cNvPicPr>
          <p:nvPr/>
        </p:nvPicPr>
        <p:blipFill>
          <a:blip r:embed="rId4" cstate="print"/>
          <a:srcRect/>
          <a:stretch>
            <a:fillRect/>
          </a:stretch>
        </p:blipFill>
        <p:spPr bwMode="auto">
          <a:xfrm>
            <a:off x="1371600" y="2438400"/>
            <a:ext cx="764374" cy="762000"/>
          </a:xfrm>
          <a:prstGeom prst="rect">
            <a:avLst/>
          </a:prstGeom>
          <a:noFill/>
          <a:ln w="9525">
            <a:noFill/>
            <a:miter lim="800000"/>
            <a:headEnd/>
            <a:tailEnd/>
          </a:ln>
        </p:spPr>
      </p:pic>
      <p:pic>
        <p:nvPicPr>
          <p:cNvPr id="40966" name="Picture 6"/>
          <p:cNvPicPr>
            <a:picLocks noChangeAspect="1" noChangeArrowheads="1"/>
          </p:cNvPicPr>
          <p:nvPr/>
        </p:nvPicPr>
        <p:blipFill>
          <a:blip r:embed="rId5" cstate="print"/>
          <a:srcRect/>
          <a:stretch>
            <a:fillRect/>
          </a:stretch>
        </p:blipFill>
        <p:spPr bwMode="auto">
          <a:xfrm>
            <a:off x="3124200" y="4876800"/>
            <a:ext cx="914400" cy="1171925"/>
          </a:xfrm>
          <a:prstGeom prst="rect">
            <a:avLst/>
          </a:prstGeom>
          <a:noFill/>
          <a:ln w="9525">
            <a:noFill/>
            <a:miter lim="800000"/>
            <a:headEnd/>
            <a:tailEnd/>
          </a:ln>
        </p:spPr>
      </p:pic>
      <p:pic>
        <p:nvPicPr>
          <p:cNvPr id="40967" name="Picture 7"/>
          <p:cNvPicPr>
            <a:picLocks noChangeAspect="1" noChangeArrowheads="1"/>
          </p:cNvPicPr>
          <p:nvPr/>
        </p:nvPicPr>
        <p:blipFill>
          <a:blip r:embed="rId6" cstate="print">
            <a:grayscl/>
          </a:blip>
          <a:srcRect/>
          <a:stretch>
            <a:fillRect/>
          </a:stretch>
        </p:blipFill>
        <p:spPr bwMode="auto">
          <a:xfrm>
            <a:off x="304800" y="1447800"/>
            <a:ext cx="745024" cy="6435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DEMONSTRATION</a:t>
            </a:r>
            <a:endParaRPr lang="en-US" dirty="0"/>
          </a:p>
        </p:txBody>
      </p:sp>
    </p:spTree>
    <p:extLst>
      <p:ext uri="{BB962C8B-B14F-4D97-AF65-F5344CB8AC3E}">
        <p14:creationId xmlns:p14="http://schemas.microsoft.com/office/powerpoint/2010/main" val="25519370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PPH</a:t>
            </a:r>
            <a:endParaRPr lang="en-US" dirty="0"/>
          </a:p>
        </p:txBody>
      </p:sp>
      <p:pic>
        <p:nvPicPr>
          <p:cNvPr id="4" name="Content Placeholder 3"/>
          <p:cNvPicPr>
            <a:picLocks noGrp="1"/>
          </p:cNvPicPr>
          <p:nvPr>
            <p:ph idx="1"/>
          </p:nvPr>
        </p:nvPicPr>
        <p:blipFill rotWithShape="1">
          <a:blip r:embed="rId3" cstate="print"/>
          <a:srcRect l="-640" t="10465" r="1923" b="-627"/>
          <a:stretch/>
        </p:blipFill>
        <p:spPr bwMode="auto">
          <a:xfrm>
            <a:off x="457200" y="1618699"/>
            <a:ext cx="8229600" cy="4488965"/>
          </a:xfrm>
          <a:prstGeom prst="rect">
            <a:avLst/>
          </a:prstGeom>
          <a:ln>
            <a:noFill/>
          </a:ln>
          <a:extLst>
            <a:ext uri="{53640926-AAD7-44D8-BBD7-CCE9431645EC}">
              <a14:shadowObscured xmlns:a14="http://schemas.microsoft.com/office/drawing/2010/main"/>
            </a:ext>
          </a:extLst>
        </p:spPr>
      </p:pic>
      <p:sp>
        <p:nvSpPr>
          <p:cNvPr id="6" name="Right Arrow 5"/>
          <p:cNvSpPr/>
          <p:nvPr/>
        </p:nvSpPr>
        <p:spPr>
          <a:xfrm>
            <a:off x="614362" y="3958209"/>
            <a:ext cx="978408" cy="313754"/>
          </a:xfrm>
          <a:prstGeom prst="rightArrow">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431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eLearning Module</a:t>
            </a:r>
            <a:endParaRPr lang="en-US" dirty="0"/>
          </a:p>
        </p:txBody>
      </p:sp>
      <p:pic>
        <p:nvPicPr>
          <p:cNvPr id="4" name="Picture 3" descr="Screen Shot 2016-12-01 at 1.40.45 P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854" y="1168400"/>
            <a:ext cx="7411148" cy="5689600"/>
          </a:xfrm>
          <a:prstGeom prst="rect">
            <a:avLst/>
          </a:prstGeom>
        </p:spPr>
      </p:pic>
    </p:spTree>
    <p:extLst>
      <p:ext uri="{BB962C8B-B14F-4D97-AF65-F5344CB8AC3E}">
        <p14:creationId xmlns:p14="http://schemas.microsoft.com/office/powerpoint/2010/main" val="3615779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6-12-01 at 1.32.09 PM.png"/>
          <p:cNvPicPr>
            <a:picLocks noGrp="1" noChangeAspect="1"/>
          </p:cNvPicPr>
          <p:nvPr>
            <p:ph idx="1"/>
          </p:nvPr>
        </p:nvPicPr>
        <p:blipFill>
          <a:blip r:embed="rId3" cstate="print">
            <a:extLst>
              <a:ext uri="{28A0092B-C50C-407E-A947-70E740481C1C}">
                <a14:useLocalDpi xmlns:a14="http://schemas.microsoft.com/office/drawing/2010/main" val="0"/>
              </a:ext>
            </a:extLst>
          </a:blip>
          <a:srcRect t="9209" b="9209"/>
          <a:stretch>
            <a:fillRect/>
          </a:stretch>
        </p:blipFill>
        <p:spPr>
          <a:xfrm>
            <a:off x="20543" y="865255"/>
            <a:ext cx="9123457" cy="5017550"/>
          </a:xfrm>
        </p:spPr>
      </p:pic>
      <p:pic>
        <p:nvPicPr>
          <p:cNvPr id="3"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524124"/>
            <a:ext cx="8305800" cy="6203330"/>
          </a:xfrm>
          <a:prstGeom prst="rect">
            <a:avLst/>
          </a:prstGeom>
        </p:spPr>
      </p:pic>
    </p:spTree>
    <p:extLst>
      <p:ext uri="{BB962C8B-B14F-4D97-AF65-F5344CB8AC3E}">
        <p14:creationId xmlns:p14="http://schemas.microsoft.com/office/powerpoint/2010/main" val="168177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16-12-01 at 1.54.27 PM.png"/>
          <p:cNvPicPr>
            <a:picLocks noGrp="1" noChangeAspect="1"/>
          </p:cNvPicPr>
          <p:nvPr>
            <p:ph idx="1"/>
          </p:nvPr>
        </p:nvPicPr>
        <p:blipFill>
          <a:blip r:embed="rId3" cstate="print">
            <a:extLst>
              <a:ext uri="{28A0092B-C50C-407E-A947-70E740481C1C}">
                <a14:useLocalDpi xmlns:a14="http://schemas.microsoft.com/office/drawing/2010/main" val="0"/>
              </a:ext>
            </a:extLst>
          </a:blip>
          <a:srcRect t="13738" b="13738"/>
          <a:stretch>
            <a:fillRect/>
          </a:stretch>
        </p:blipFill>
        <p:spPr>
          <a:xfrm>
            <a:off x="1" y="727606"/>
            <a:ext cx="9144000" cy="5028847"/>
          </a:xfrm>
        </p:spPr>
      </p:pic>
    </p:spTree>
    <p:extLst>
      <p:ext uri="{BB962C8B-B14F-4D97-AF65-F5344CB8AC3E}">
        <p14:creationId xmlns:p14="http://schemas.microsoft.com/office/powerpoint/2010/main" val="4125400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Session Objective</a:t>
            </a:r>
            <a:endParaRPr lang="en-US" b="1"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sp>
        <p:nvSpPr>
          <p:cNvPr id="4" name="Content Placeholder 2"/>
          <p:cNvSpPr txBox="1">
            <a:spLocks/>
          </p:cNvSpPr>
          <p:nvPr/>
        </p:nvSpPr>
        <p:spPr>
          <a:xfrm>
            <a:off x="0" y="1752600"/>
            <a:ext cx="4495800" cy="41910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buNone/>
            </a:pPr>
            <a:r>
              <a:rPr lang="en-US" sz="2400" dirty="0" smtClean="0"/>
              <a:t>    Demonstrate how to integrate digital and non-digital tools with proven best practices in BEmONC (basic emergency obstetric and neonatal care) capacity building approaches. </a:t>
            </a:r>
            <a:endParaRPr lang="en-US" sz="2400" dirty="0"/>
          </a:p>
        </p:txBody>
      </p:sp>
      <p:pic>
        <p:nvPicPr>
          <p:cNvPr id="5" name="Picture 4" descr="Photo 8 - two HW with phones, Gimbie.jpg"/>
          <p:cNvPicPr>
            <a:picLocks noChangeAspect="1"/>
          </p:cNvPicPr>
          <p:nvPr/>
        </p:nvPicPr>
        <p:blipFill>
          <a:blip r:embed="rId3" cstate="print"/>
          <a:srcRect l="6803" r="22449"/>
          <a:stretch>
            <a:fillRect/>
          </a:stretch>
        </p:blipFill>
        <p:spPr>
          <a:xfrm>
            <a:off x="4495800" y="1600200"/>
            <a:ext cx="3962400" cy="37338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Equal 5"/>
          <p:cNvSpPr/>
          <p:nvPr/>
        </p:nvSpPr>
        <p:spPr>
          <a:xfrm rot="16200000">
            <a:off x="-2057400" y="3276600"/>
            <a:ext cx="4495800" cy="381000"/>
          </a:xfrm>
          <a:prstGeom prst="mathEqual">
            <a:avLst>
              <a:gd name="adj1" fmla="val 2027"/>
              <a:gd name="adj2" fmla="val 11760"/>
            </a:avLst>
          </a:prstGeom>
          <a:solidFill>
            <a:srgbClr val="C7458C"/>
          </a:solidFill>
          <a:ln>
            <a:solidFill>
              <a:srgbClr val="C745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7" name="Picture 2"/>
          <p:cNvPicPr>
            <a:picLocks noChangeAspect="1" noChangeArrowheads="1"/>
          </p:cNvPicPr>
          <p:nvPr/>
        </p:nvPicPr>
        <p:blipFill>
          <a:blip r:embed="rId4" cstate="print"/>
          <a:srcRect/>
          <a:stretch>
            <a:fillRect/>
          </a:stretch>
        </p:blipFill>
        <p:spPr bwMode="auto">
          <a:xfrm>
            <a:off x="457200" y="5778332"/>
            <a:ext cx="2011363" cy="835861"/>
          </a:xfrm>
          <a:prstGeom prst="rect">
            <a:avLst/>
          </a:prstGeom>
          <a:noFill/>
          <a:ln w="9525">
            <a:noFill/>
            <a:miter lim="800000"/>
            <a:headEnd/>
            <a:tailEnd/>
          </a:ln>
        </p:spPr>
      </p:pic>
      <p:pic>
        <p:nvPicPr>
          <p:cNvPr id="8" name="Picture 4"/>
          <p:cNvPicPr>
            <a:picLocks noChangeAspect="1" noChangeArrowheads="1"/>
          </p:cNvPicPr>
          <p:nvPr/>
        </p:nvPicPr>
        <p:blipFill>
          <a:blip r:embed="rId5" cstate="print"/>
          <a:srcRect/>
          <a:stretch>
            <a:fillRect/>
          </a:stretch>
        </p:blipFill>
        <p:spPr bwMode="auto">
          <a:xfrm>
            <a:off x="2971800" y="5867400"/>
            <a:ext cx="2517184" cy="695325"/>
          </a:xfrm>
          <a:prstGeom prst="rect">
            <a:avLst/>
          </a:prstGeom>
          <a:noFill/>
          <a:ln w="9525">
            <a:noFill/>
            <a:miter lim="800000"/>
            <a:headEnd/>
            <a:tailEnd/>
          </a:ln>
        </p:spPr>
      </p:pic>
      <p:pic>
        <p:nvPicPr>
          <p:cNvPr id="9" name="Picture 3"/>
          <p:cNvPicPr>
            <a:picLocks noChangeAspect="1" noChangeArrowheads="1"/>
          </p:cNvPicPr>
          <p:nvPr/>
        </p:nvPicPr>
        <p:blipFill>
          <a:blip r:embed="rId6" cstate="print"/>
          <a:srcRect/>
          <a:stretch>
            <a:fillRect/>
          </a:stretch>
        </p:blipFill>
        <p:spPr bwMode="auto">
          <a:xfrm>
            <a:off x="5943600" y="5943600"/>
            <a:ext cx="2938463" cy="617180"/>
          </a:xfrm>
          <a:prstGeom prst="rect">
            <a:avLst/>
          </a:prstGeom>
          <a:noFill/>
          <a:ln w="9525">
            <a:noFill/>
            <a:miter lim="800000"/>
            <a:headEnd/>
            <a:tailEnd/>
          </a:ln>
        </p:spPr>
      </p:pic>
    </p:spTree>
    <p:extLst>
      <p:ext uri="{BB962C8B-B14F-4D97-AF65-F5344CB8AC3E}">
        <p14:creationId xmlns:p14="http://schemas.microsoft.com/office/powerpoint/2010/main" val="3165460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a:t>
            </a:r>
            <a:endParaRPr lang="en-US" dirty="0"/>
          </a:p>
        </p:txBody>
      </p:sp>
      <p:pic>
        <p:nvPicPr>
          <p:cNvPr id="4" name="Picture 3" descr="Screen Shot 2016-12-01 at 4.18.13 P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2089"/>
            <a:ext cx="9144000" cy="6795911"/>
          </a:xfrm>
          <a:prstGeom prst="rect">
            <a:avLst/>
          </a:prstGeom>
        </p:spPr>
      </p:pic>
    </p:spTree>
    <p:extLst>
      <p:ext uri="{BB962C8B-B14F-4D97-AF65-F5344CB8AC3E}">
        <p14:creationId xmlns:p14="http://schemas.microsoft.com/office/powerpoint/2010/main" val="4100751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 the end of the lesson</a:t>
            </a:r>
            <a:r>
              <a:rPr lang="is-IS" dirty="0" smtClean="0"/>
              <a:t>…you will be asked to choose FOUR.  Pay attention.</a:t>
            </a:r>
            <a:endParaRPr lang="en-US" dirty="0"/>
          </a:p>
        </p:txBody>
      </p:sp>
      <p:pic>
        <p:nvPicPr>
          <p:cNvPr id="4" name="Content Placeholder 3" descr="Screen Shot 2016-12-01 at 1.26.55 PM.png"/>
          <p:cNvPicPr>
            <a:picLocks noGrp="1" noChangeAspect="1"/>
          </p:cNvPicPr>
          <p:nvPr>
            <p:ph idx="1"/>
          </p:nvPr>
        </p:nvPicPr>
        <p:blipFill>
          <a:blip r:embed="rId3" cstate="print">
            <a:extLst>
              <a:ext uri="{28A0092B-C50C-407E-A947-70E740481C1C}">
                <a14:useLocalDpi xmlns:a14="http://schemas.microsoft.com/office/drawing/2010/main" val="0"/>
              </a:ext>
            </a:extLst>
          </a:blip>
          <a:srcRect t="10143" b="10143"/>
          <a:stretch>
            <a:fillRect/>
          </a:stretch>
        </p:blipFill>
        <p:spPr/>
      </p:pic>
    </p:spTree>
    <p:extLst>
      <p:ext uri="{BB962C8B-B14F-4D97-AF65-F5344CB8AC3E}">
        <p14:creationId xmlns:p14="http://schemas.microsoft.com/office/powerpoint/2010/main" val="3687274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3" cstate="print"/>
          <a:srcRect/>
          <a:stretch>
            <a:fillRect/>
          </a:stretch>
        </p:blipFill>
        <p:spPr bwMode="auto">
          <a:xfrm>
            <a:off x="228600" y="2514600"/>
            <a:ext cx="1538192" cy="28956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1981200" y="2514600"/>
            <a:ext cx="1538192" cy="2895600"/>
          </a:xfrm>
          <a:prstGeom prst="rect">
            <a:avLst/>
          </a:prstGeom>
          <a:noFill/>
          <a:ln w="9525">
            <a:noFill/>
            <a:miter lim="800000"/>
            <a:headEnd/>
            <a:tailEnd/>
          </a:ln>
        </p:spPr>
      </p:pic>
      <p:pic>
        <p:nvPicPr>
          <p:cNvPr id="19458" name="Picture 2"/>
          <p:cNvPicPr>
            <a:picLocks noChangeAspect="1" noChangeArrowheads="1"/>
          </p:cNvPicPr>
          <p:nvPr/>
        </p:nvPicPr>
        <p:blipFill>
          <a:blip r:embed="rId4" cstate="print"/>
          <a:srcRect/>
          <a:stretch>
            <a:fillRect/>
          </a:stretch>
        </p:blipFill>
        <p:spPr bwMode="auto">
          <a:xfrm>
            <a:off x="7239000" y="2590800"/>
            <a:ext cx="1600200" cy="2883657"/>
          </a:xfrm>
          <a:prstGeom prst="rect">
            <a:avLst/>
          </a:prstGeom>
          <a:noFill/>
          <a:ln w="9525">
            <a:noFill/>
            <a:miter lim="800000"/>
            <a:headEnd/>
            <a:tailEnd/>
          </a:ln>
        </p:spPr>
      </p:pic>
      <p:pic>
        <p:nvPicPr>
          <p:cNvPr id="19459" name="Picture 3"/>
          <p:cNvPicPr>
            <a:picLocks noChangeAspect="1" noChangeArrowheads="1"/>
          </p:cNvPicPr>
          <p:nvPr/>
        </p:nvPicPr>
        <p:blipFill>
          <a:blip r:embed="rId5" cstate="print"/>
          <a:srcRect/>
          <a:stretch>
            <a:fillRect/>
          </a:stretch>
        </p:blipFill>
        <p:spPr bwMode="auto">
          <a:xfrm>
            <a:off x="3733800" y="2514600"/>
            <a:ext cx="1524000" cy="2861519"/>
          </a:xfrm>
          <a:prstGeom prst="rect">
            <a:avLst/>
          </a:prstGeom>
          <a:noFill/>
          <a:ln w="9525">
            <a:noFill/>
            <a:miter lim="800000"/>
            <a:headEnd/>
            <a:tailEnd/>
          </a:ln>
        </p:spPr>
      </p:pic>
      <p:pic>
        <p:nvPicPr>
          <p:cNvPr id="19461" name="Picture 5"/>
          <p:cNvPicPr>
            <a:picLocks noChangeAspect="1" noChangeArrowheads="1"/>
          </p:cNvPicPr>
          <p:nvPr/>
        </p:nvPicPr>
        <p:blipFill>
          <a:blip r:embed="rId6" cstate="print"/>
          <a:srcRect/>
          <a:stretch>
            <a:fillRect/>
          </a:stretch>
        </p:blipFill>
        <p:spPr bwMode="auto">
          <a:xfrm>
            <a:off x="3962400" y="0"/>
            <a:ext cx="914400" cy="1737191"/>
          </a:xfrm>
          <a:prstGeom prst="rect">
            <a:avLst/>
          </a:prstGeom>
          <a:noFill/>
          <a:ln w="9525">
            <a:noFill/>
            <a:miter lim="800000"/>
            <a:headEnd/>
            <a:tailEnd/>
          </a:ln>
        </p:spPr>
      </p:pic>
      <p:sp>
        <p:nvSpPr>
          <p:cNvPr id="19463" name="AutoShape 7" descr="Displaying IMG_226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64" name="Picture 8"/>
          <p:cNvPicPr>
            <a:picLocks noChangeAspect="1" noChangeArrowheads="1"/>
          </p:cNvPicPr>
          <p:nvPr/>
        </p:nvPicPr>
        <p:blipFill>
          <a:blip r:embed="rId7" cstate="print"/>
          <a:srcRect/>
          <a:stretch>
            <a:fillRect/>
          </a:stretch>
        </p:blipFill>
        <p:spPr bwMode="auto">
          <a:xfrm>
            <a:off x="304800" y="2895600"/>
            <a:ext cx="1361989" cy="2362200"/>
          </a:xfrm>
          <a:prstGeom prst="rect">
            <a:avLst/>
          </a:prstGeom>
          <a:noFill/>
          <a:ln w="9525">
            <a:noFill/>
            <a:miter lim="800000"/>
            <a:headEnd/>
            <a:tailEnd/>
          </a:ln>
        </p:spPr>
      </p:pic>
      <p:pic>
        <p:nvPicPr>
          <p:cNvPr id="19465" name="Picture 9"/>
          <p:cNvPicPr>
            <a:picLocks noChangeAspect="1" noChangeArrowheads="1"/>
          </p:cNvPicPr>
          <p:nvPr/>
        </p:nvPicPr>
        <p:blipFill>
          <a:blip r:embed="rId8" cstate="print"/>
          <a:srcRect/>
          <a:stretch>
            <a:fillRect/>
          </a:stretch>
        </p:blipFill>
        <p:spPr bwMode="auto">
          <a:xfrm>
            <a:off x="5486400" y="2590800"/>
            <a:ext cx="1600200" cy="2885553"/>
          </a:xfrm>
          <a:prstGeom prst="rect">
            <a:avLst/>
          </a:prstGeom>
          <a:noFill/>
          <a:ln w="9525">
            <a:noFill/>
            <a:miter lim="800000"/>
            <a:headEnd/>
            <a:tailEnd/>
          </a:ln>
        </p:spPr>
      </p:pic>
      <p:cxnSp>
        <p:nvCxnSpPr>
          <p:cNvPr id="23" name="Straight Arrow Connector 22"/>
          <p:cNvCxnSpPr>
            <a:stCxn id="19461" idx="2"/>
          </p:cNvCxnSpPr>
          <p:nvPr/>
        </p:nvCxnSpPr>
        <p:spPr>
          <a:xfrm>
            <a:off x="4419600" y="1737191"/>
            <a:ext cx="93293" cy="853608"/>
          </a:xfrm>
          <a:prstGeom prst="straightConnector1">
            <a:avLst/>
          </a:prstGeom>
          <a:ln>
            <a:solidFill>
              <a:srgbClr val="9D135F"/>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9461" idx="2"/>
            <a:endCxn id="18" idx="0"/>
          </p:cNvCxnSpPr>
          <p:nvPr/>
        </p:nvCxnSpPr>
        <p:spPr>
          <a:xfrm flipH="1">
            <a:off x="997696" y="1737191"/>
            <a:ext cx="3421904" cy="777409"/>
          </a:xfrm>
          <a:prstGeom prst="straightConnector1">
            <a:avLst/>
          </a:prstGeom>
          <a:ln>
            <a:solidFill>
              <a:srgbClr val="9D135F"/>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9461" idx="2"/>
            <a:endCxn id="8" idx="0"/>
          </p:cNvCxnSpPr>
          <p:nvPr/>
        </p:nvCxnSpPr>
        <p:spPr>
          <a:xfrm flipH="1">
            <a:off x="2750296" y="1737191"/>
            <a:ext cx="1669304" cy="777409"/>
          </a:xfrm>
          <a:prstGeom prst="straightConnector1">
            <a:avLst/>
          </a:prstGeom>
          <a:ln>
            <a:solidFill>
              <a:srgbClr val="9D135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9461" idx="2"/>
            <a:endCxn id="19465" idx="0"/>
          </p:cNvCxnSpPr>
          <p:nvPr/>
        </p:nvCxnSpPr>
        <p:spPr>
          <a:xfrm>
            <a:off x="4419600" y="1737191"/>
            <a:ext cx="1866900" cy="853609"/>
          </a:xfrm>
          <a:prstGeom prst="straightConnector1">
            <a:avLst/>
          </a:prstGeom>
          <a:ln>
            <a:solidFill>
              <a:srgbClr val="9D135F"/>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9461" idx="2"/>
            <a:endCxn id="19458" idx="0"/>
          </p:cNvCxnSpPr>
          <p:nvPr/>
        </p:nvCxnSpPr>
        <p:spPr>
          <a:xfrm>
            <a:off x="4419600" y="1737191"/>
            <a:ext cx="3619500" cy="853609"/>
          </a:xfrm>
          <a:prstGeom prst="straightConnector1">
            <a:avLst/>
          </a:prstGeom>
          <a:ln>
            <a:solidFill>
              <a:srgbClr val="9D135F"/>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52400" y="304800"/>
            <a:ext cx="8991600" cy="646331"/>
          </a:xfrm>
          <a:prstGeom prst="rect">
            <a:avLst/>
          </a:prstGeom>
          <a:noFill/>
        </p:spPr>
        <p:txBody>
          <a:bodyPr wrap="square" rtlCol="0">
            <a:spAutoFit/>
          </a:bodyPr>
          <a:lstStyle/>
          <a:p>
            <a:r>
              <a:rPr lang="en-US" sz="3600" b="1" dirty="0">
                <a:solidFill>
                  <a:srgbClr val="9D135F"/>
                </a:solidFill>
              </a:rPr>
              <a:t>The  Safe  Delivery             App  has  5  features</a:t>
            </a:r>
          </a:p>
        </p:txBody>
      </p:sp>
      <p:sp>
        <p:nvSpPr>
          <p:cNvPr id="44" name="TextBox 43"/>
          <p:cNvSpPr txBox="1"/>
          <p:nvPr/>
        </p:nvSpPr>
        <p:spPr>
          <a:xfrm>
            <a:off x="533400" y="5562600"/>
            <a:ext cx="830677" cy="369332"/>
          </a:xfrm>
          <a:prstGeom prst="rect">
            <a:avLst/>
          </a:prstGeom>
          <a:noFill/>
        </p:spPr>
        <p:txBody>
          <a:bodyPr wrap="none" rtlCol="0">
            <a:spAutoFit/>
          </a:bodyPr>
          <a:lstStyle/>
          <a:p>
            <a:r>
              <a:rPr lang="en-US" b="1" dirty="0">
                <a:solidFill>
                  <a:schemeClr val="bg1">
                    <a:lumMod val="50000"/>
                  </a:schemeClr>
                </a:solidFill>
              </a:rPr>
              <a:t>Videos</a:t>
            </a:r>
          </a:p>
        </p:txBody>
      </p:sp>
      <p:sp>
        <p:nvSpPr>
          <p:cNvPr id="50" name="TextBox 49"/>
          <p:cNvSpPr txBox="1"/>
          <p:nvPr/>
        </p:nvSpPr>
        <p:spPr>
          <a:xfrm>
            <a:off x="2057400" y="5562600"/>
            <a:ext cx="1358705" cy="369332"/>
          </a:xfrm>
          <a:prstGeom prst="rect">
            <a:avLst/>
          </a:prstGeom>
          <a:noFill/>
        </p:spPr>
        <p:txBody>
          <a:bodyPr wrap="none" rtlCol="0">
            <a:spAutoFit/>
          </a:bodyPr>
          <a:lstStyle/>
          <a:p>
            <a:r>
              <a:rPr lang="en-US" b="1" dirty="0">
                <a:solidFill>
                  <a:schemeClr val="bg1">
                    <a:lumMod val="50000"/>
                  </a:schemeClr>
                </a:solidFill>
              </a:rPr>
              <a:t>Action cards</a:t>
            </a:r>
          </a:p>
        </p:txBody>
      </p:sp>
      <p:sp>
        <p:nvSpPr>
          <p:cNvPr id="51" name="TextBox 50"/>
          <p:cNvSpPr txBox="1"/>
          <p:nvPr/>
        </p:nvSpPr>
        <p:spPr>
          <a:xfrm>
            <a:off x="3962400" y="5562600"/>
            <a:ext cx="978794" cy="369332"/>
          </a:xfrm>
          <a:prstGeom prst="rect">
            <a:avLst/>
          </a:prstGeom>
          <a:noFill/>
        </p:spPr>
        <p:txBody>
          <a:bodyPr wrap="none" rtlCol="0">
            <a:spAutoFit/>
          </a:bodyPr>
          <a:lstStyle/>
          <a:p>
            <a:r>
              <a:rPr lang="en-US" b="1" dirty="0">
                <a:solidFill>
                  <a:schemeClr val="bg1">
                    <a:lumMod val="50000"/>
                  </a:schemeClr>
                </a:solidFill>
              </a:rPr>
              <a:t>Drug list</a:t>
            </a:r>
          </a:p>
        </p:txBody>
      </p:sp>
      <p:sp>
        <p:nvSpPr>
          <p:cNvPr id="52" name="TextBox 51"/>
          <p:cNvSpPr txBox="1"/>
          <p:nvPr/>
        </p:nvSpPr>
        <p:spPr>
          <a:xfrm>
            <a:off x="5410200" y="5486400"/>
            <a:ext cx="1600200" cy="646331"/>
          </a:xfrm>
          <a:prstGeom prst="rect">
            <a:avLst/>
          </a:prstGeom>
          <a:noFill/>
        </p:spPr>
        <p:txBody>
          <a:bodyPr wrap="square" rtlCol="0">
            <a:spAutoFit/>
          </a:bodyPr>
          <a:lstStyle/>
          <a:p>
            <a:pPr algn="ctr"/>
            <a:r>
              <a:rPr lang="en-US" b="1" dirty="0">
                <a:solidFill>
                  <a:schemeClr val="bg1">
                    <a:lumMod val="50000"/>
                  </a:schemeClr>
                </a:solidFill>
              </a:rPr>
              <a:t>Practical procedures</a:t>
            </a:r>
          </a:p>
        </p:txBody>
      </p:sp>
      <p:sp>
        <p:nvSpPr>
          <p:cNvPr id="53" name="TextBox 52"/>
          <p:cNvSpPr txBox="1"/>
          <p:nvPr/>
        </p:nvSpPr>
        <p:spPr>
          <a:xfrm>
            <a:off x="7315200" y="5638800"/>
            <a:ext cx="1309461" cy="369332"/>
          </a:xfrm>
          <a:prstGeom prst="rect">
            <a:avLst/>
          </a:prstGeom>
          <a:noFill/>
        </p:spPr>
        <p:txBody>
          <a:bodyPr wrap="none" rtlCol="0">
            <a:spAutoFit/>
          </a:bodyPr>
          <a:lstStyle/>
          <a:p>
            <a:r>
              <a:rPr lang="en-US" b="1" dirty="0">
                <a:solidFill>
                  <a:schemeClr val="bg1">
                    <a:lumMod val="50000"/>
                  </a:schemeClr>
                </a:solidFill>
              </a:rPr>
              <a:t>Assessment</a:t>
            </a:r>
          </a:p>
        </p:txBody>
      </p:sp>
      <p:sp>
        <p:nvSpPr>
          <p:cNvPr id="55" name="Title 1"/>
          <p:cNvSpPr>
            <a:spLocks noGrp="1"/>
          </p:cNvSpPr>
          <p:nvPr>
            <p:ph type="ctrTitle"/>
          </p:nvPr>
        </p:nvSpPr>
        <p:spPr>
          <a:xfrm>
            <a:off x="1066800" y="6096000"/>
            <a:ext cx="7772400" cy="685800"/>
          </a:xfrm>
        </p:spPr>
        <p:txBody>
          <a:bodyPr>
            <a:normAutofit/>
          </a:bodyPr>
          <a:lstStyle/>
          <a:p>
            <a:pPr algn="l"/>
            <a:r>
              <a:rPr lang="en-US" sz="2400" i="1" dirty="0">
                <a:solidFill>
                  <a:srgbClr val="C7458C"/>
                </a:solidFill>
              </a:rPr>
              <a:t>Which together form an integrated learning platform</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cstate="print"/>
          <a:srcRect/>
          <a:stretch>
            <a:fillRect/>
          </a:stretch>
        </p:blipFill>
        <p:spPr bwMode="auto">
          <a:xfrm>
            <a:off x="152400" y="838200"/>
            <a:ext cx="1927849" cy="3429000"/>
          </a:xfrm>
          <a:prstGeom prst="rect">
            <a:avLst/>
          </a:prstGeom>
          <a:noFill/>
          <a:ln w="9525">
            <a:noFill/>
            <a:miter lim="800000"/>
            <a:headEnd/>
            <a:tailEnd/>
          </a:ln>
        </p:spPr>
      </p:pic>
      <p:sp>
        <p:nvSpPr>
          <p:cNvPr id="24580" name="AutoShape 4" descr="Displaying IMG_2266.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4581" name="Picture 5"/>
          <p:cNvPicPr>
            <a:picLocks noChangeAspect="1" noChangeArrowheads="1"/>
          </p:cNvPicPr>
          <p:nvPr/>
        </p:nvPicPr>
        <p:blipFill>
          <a:blip r:embed="rId4" cstate="print"/>
          <a:srcRect/>
          <a:stretch>
            <a:fillRect/>
          </a:stretch>
        </p:blipFill>
        <p:spPr bwMode="auto">
          <a:xfrm>
            <a:off x="1752600" y="1219200"/>
            <a:ext cx="1885007" cy="3352800"/>
          </a:xfrm>
          <a:prstGeom prst="rect">
            <a:avLst/>
          </a:prstGeom>
          <a:noFill/>
          <a:ln w="38100">
            <a:solidFill>
              <a:srgbClr val="9D135F"/>
            </a:solidFill>
            <a:miter lim="800000"/>
            <a:headEnd/>
            <a:tailEnd/>
          </a:ln>
        </p:spPr>
      </p:pic>
      <p:sp>
        <p:nvSpPr>
          <p:cNvPr id="13" name="TextBox 12"/>
          <p:cNvSpPr txBox="1"/>
          <p:nvPr/>
        </p:nvSpPr>
        <p:spPr>
          <a:xfrm>
            <a:off x="152401" y="4495800"/>
            <a:ext cx="1371600" cy="1569660"/>
          </a:xfrm>
          <a:prstGeom prst="rect">
            <a:avLst/>
          </a:prstGeom>
          <a:noFill/>
        </p:spPr>
        <p:txBody>
          <a:bodyPr wrap="square" rtlCol="0">
            <a:spAutoFit/>
          </a:bodyPr>
          <a:lstStyle/>
          <a:p>
            <a:pPr algn="ctr"/>
            <a:r>
              <a:rPr lang="en-US" sz="1600" dirty="0">
                <a:solidFill>
                  <a:srgbClr val="9D135F"/>
                </a:solidFill>
              </a:rPr>
              <a:t>Watch</a:t>
            </a:r>
            <a:r>
              <a:rPr lang="en-US" sz="1600" b="1" dirty="0">
                <a:solidFill>
                  <a:srgbClr val="9D135F"/>
                </a:solidFill>
              </a:rPr>
              <a:t> videos </a:t>
            </a:r>
          </a:p>
          <a:p>
            <a:pPr algn="ctr"/>
            <a:r>
              <a:rPr lang="en-US" sz="1600" dirty="0">
                <a:solidFill>
                  <a:srgbClr val="9D135F"/>
                </a:solidFill>
              </a:rPr>
              <a:t>on</a:t>
            </a:r>
            <a:r>
              <a:rPr lang="en-US" sz="1600" b="1" dirty="0">
                <a:solidFill>
                  <a:srgbClr val="9D135F"/>
                </a:solidFill>
              </a:rPr>
              <a:t> </a:t>
            </a:r>
            <a:r>
              <a:rPr lang="en-US" sz="1600" dirty="0">
                <a:solidFill>
                  <a:srgbClr val="9D135F"/>
                </a:solidFill>
              </a:rPr>
              <a:t>diagnosis, management, </a:t>
            </a:r>
            <a:r>
              <a:rPr lang="en-US" sz="1600" dirty="0" smtClean="0">
                <a:solidFill>
                  <a:srgbClr val="9D135F"/>
                </a:solidFill>
              </a:rPr>
              <a:t>monitoring;  </a:t>
            </a:r>
            <a:r>
              <a:rPr lang="en-US" sz="1600" dirty="0">
                <a:solidFill>
                  <a:srgbClr val="9D135F"/>
                </a:solidFill>
              </a:rPr>
              <a:t>in sections or all at </a:t>
            </a:r>
            <a:r>
              <a:rPr lang="en-US" sz="1600" dirty="0" smtClean="0">
                <a:solidFill>
                  <a:srgbClr val="9D135F"/>
                </a:solidFill>
              </a:rPr>
              <a:t>once.</a:t>
            </a:r>
            <a:endParaRPr lang="en-US" sz="1600" dirty="0">
              <a:solidFill>
                <a:srgbClr val="9D135F"/>
              </a:solidFill>
            </a:endParaRPr>
          </a:p>
        </p:txBody>
      </p:sp>
      <p:sp>
        <p:nvSpPr>
          <p:cNvPr id="14" name="TextBox 13"/>
          <p:cNvSpPr txBox="1"/>
          <p:nvPr/>
        </p:nvSpPr>
        <p:spPr>
          <a:xfrm>
            <a:off x="1752600" y="4724400"/>
            <a:ext cx="1600200" cy="1477328"/>
          </a:xfrm>
          <a:prstGeom prst="rect">
            <a:avLst/>
          </a:prstGeom>
          <a:noFill/>
        </p:spPr>
        <p:txBody>
          <a:bodyPr wrap="square" rtlCol="0">
            <a:spAutoFit/>
          </a:bodyPr>
          <a:lstStyle/>
          <a:p>
            <a:pPr algn="ctr"/>
            <a:r>
              <a:rPr lang="en-US" dirty="0">
                <a:solidFill>
                  <a:srgbClr val="9D135F"/>
                </a:solidFill>
              </a:rPr>
              <a:t>Follow instructions</a:t>
            </a:r>
          </a:p>
          <a:p>
            <a:pPr algn="ctr"/>
            <a:r>
              <a:rPr lang="en-US" dirty="0">
                <a:solidFill>
                  <a:srgbClr val="9D135F"/>
                </a:solidFill>
              </a:rPr>
              <a:t>in </a:t>
            </a:r>
            <a:r>
              <a:rPr lang="en-US" b="1" dirty="0">
                <a:solidFill>
                  <a:srgbClr val="9D135F"/>
                </a:solidFill>
              </a:rPr>
              <a:t>action cards </a:t>
            </a:r>
            <a:r>
              <a:rPr lang="en-US" dirty="0">
                <a:solidFill>
                  <a:srgbClr val="9D135F"/>
                </a:solidFill>
              </a:rPr>
              <a:t>during</a:t>
            </a:r>
          </a:p>
          <a:p>
            <a:pPr algn="ctr"/>
            <a:r>
              <a:rPr lang="en-US" dirty="0">
                <a:solidFill>
                  <a:srgbClr val="9D135F"/>
                </a:solidFill>
              </a:rPr>
              <a:t>emergencies</a:t>
            </a:r>
          </a:p>
        </p:txBody>
      </p:sp>
      <p:sp>
        <p:nvSpPr>
          <p:cNvPr id="15" name="TextBox 14"/>
          <p:cNvSpPr txBox="1"/>
          <p:nvPr/>
        </p:nvSpPr>
        <p:spPr>
          <a:xfrm>
            <a:off x="3429000" y="5105400"/>
            <a:ext cx="1905000" cy="1477328"/>
          </a:xfrm>
          <a:prstGeom prst="rect">
            <a:avLst/>
          </a:prstGeom>
          <a:noFill/>
        </p:spPr>
        <p:txBody>
          <a:bodyPr wrap="square" rtlCol="0">
            <a:spAutoFit/>
          </a:bodyPr>
          <a:lstStyle/>
          <a:p>
            <a:pPr algn="ctr"/>
            <a:r>
              <a:rPr lang="en-US" dirty="0">
                <a:solidFill>
                  <a:srgbClr val="9D135F"/>
                </a:solidFill>
              </a:rPr>
              <a:t>Learn how to use intravenous access equipment </a:t>
            </a:r>
            <a:r>
              <a:rPr lang="en-US">
                <a:solidFill>
                  <a:srgbClr val="9D135F"/>
                </a:solidFill>
              </a:rPr>
              <a:t>in </a:t>
            </a:r>
            <a:r>
              <a:rPr lang="en-US" b="1">
                <a:solidFill>
                  <a:srgbClr val="9D135F"/>
                </a:solidFill>
              </a:rPr>
              <a:t>practical </a:t>
            </a:r>
            <a:r>
              <a:rPr lang="en-US" b="1" dirty="0">
                <a:solidFill>
                  <a:srgbClr val="9D135F"/>
                </a:solidFill>
              </a:rPr>
              <a:t>procedures</a:t>
            </a:r>
          </a:p>
        </p:txBody>
      </p:sp>
      <p:sp>
        <p:nvSpPr>
          <p:cNvPr id="16" name="TextBox 15"/>
          <p:cNvSpPr txBox="1"/>
          <p:nvPr/>
        </p:nvSpPr>
        <p:spPr>
          <a:xfrm>
            <a:off x="1219200" y="152400"/>
            <a:ext cx="5230856" cy="523220"/>
          </a:xfrm>
          <a:prstGeom prst="rect">
            <a:avLst/>
          </a:prstGeom>
          <a:noFill/>
        </p:spPr>
        <p:txBody>
          <a:bodyPr wrap="none" rtlCol="0">
            <a:spAutoFit/>
          </a:bodyPr>
          <a:lstStyle/>
          <a:p>
            <a:r>
              <a:rPr lang="en-US" sz="2800" b="1" dirty="0">
                <a:solidFill>
                  <a:srgbClr val="9D135F"/>
                </a:solidFill>
              </a:rPr>
              <a:t>Integrated Learning Example: </a:t>
            </a:r>
            <a:r>
              <a:rPr lang="en-US" sz="2800" b="1" dirty="0" smtClean="0">
                <a:solidFill>
                  <a:srgbClr val="9D135F"/>
                </a:solidFill>
              </a:rPr>
              <a:t>PPH</a:t>
            </a:r>
            <a:endParaRPr lang="en-US" sz="2800" b="1" dirty="0">
              <a:solidFill>
                <a:srgbClr val="9D135F"/>
              </a:solidFill>
            </a:endParaRPr>
          </a:p>
        </p:txBody>
      </p:sp>
      <p:sp>
        <p:nvSpPr>
          <p:cNvPr id="18" name="TextBox 17"/>
          <p:cNvSpPr txBox="1"/>
          <p:nvPr/>
        </p:nvSpPr>
        <p:spPr>
          <a:xfrm>
            <a:off x="5486400" y="5638800"/>
            <a:ext cx="1371600" cy="923330"/>
          </a:xfrm>
          <a:prstGeom prst="rect">
            <a:avLst/>
          </a:prstGeom>
          <a:noFill/>
        </p:spPr>
        <p:txBody>
          <a:bodyPr wrap="square" rtlCol="0">
            <a:spAutoFit/>
          </a:bodyPr>
          <a:lstStyle/>
          <a:p>
            <a:pPr algn="ctr"/>
            <a:r>
              <a:rPr lang="en-US" dirty="0">
                <a:solidFill>
                  <a:srgbClr val="9D135F"/>
                </a:solidFill>
              </a:rPr>
              <a:t>Read up referenced </a:t>
            </a:r>
            <a:r>
              <a:rPr lang="en-US" b="1" dirty="0">
                <a:solidFill>
                  <a:srgbClr val="9D135F"/>
                </a:solidFill>
              </a:rPr>
              <a:t>drugs </a:t>
            </a:r>
          </a:p>
        </p:txBody>
      </p:sp>
      <p:sp>
        <p:nvSpPr>
          <p:cNvPr id="19" name="TextBox 18"/>
          <p:cNvSpPr txBox="1"/>
          <p:nvPr/>
        </p:nvSpPr>
        <p:spPr>
          <a:xfrm>
            <a:off x="7162800" y="5943600"/>
            <a:ext cx="1981200" cy="830997"/>
          </a:xfrm>
          <a:prstGeom prst="rect">
            <a:avLst/>
          </a:prstGeom>
          <a:noFill/>
        </p:spPr>
        <p:txBody>
          <a:bodyPr wrap="square" rtlCol="0">
            <a:spAutoFit/>
          </a:bodyPr>
          <a:lstStyle/>
          <a:p>
            <a:r>
              <a:rPr lang="en-US" sz="1600" dirty="0">
                <a:solidFill>
                  <a:srgbClr val="9D135F"/>
                </a:solidFill>
              </a:rPr>
              <a:t>Test your knowledge in the </a:t>
            </a:r>
            <a:r>
              <a:rPr lang="en-US" sz="1600" b="1" dirty="0">
                <a:solidFill>
                  <a:srgbClr val="9D135F"/>
                </a:solidFill>
              </a:rPr>
              <a:t>Key Feature Questionnaire</a:t>
            </a:r>
          </a:p>
        </p:txBody>
      </p:sp>
      <p:pic>
        <p:nvPicPr>
          <p:cNvPr id="43011" name="Picture 3"/>
          <p:cNvPicPr>
            <a:picLocks noChangeAspect="1" noChangeArrowheads="1"/>
          </p:cNvPicPr>
          <p:nvPr/>
        </p:nvPicPr>
        <p:blipFill>
          <a:blip r:embed="rId5" cstate="print"/>
          <a:srcRect/>
          <a:stretch>
            <a:fillRect/>
          </a:stretch>
        </p:blipFill>
        <p:spPr bwMode="auto">
          <a:xfrm>
            <a:off x="152400" y="838200"/>
            <a:ext cx="1905000" cy="3388359"/>
          </a:xfrm>
          <a:prstGeom prst="rect">
            <a:avLst/>
          </a:prstGeom>
          <a:noFill/>
          <a:ln w="9525">
            <a:noFill/>
            <a:miter lim="800000"/>
            <a:headEnd/>
            <a:tailEnd/>
          </a:ln>
        </p:spPr>
      </p:pic>
      <p:pic>
        <p:nvPicPr>
          <p:cNvPr id="21" name="Picture 2"/>
          <p:cNvPicPr>
            <a:picLocks noChangeAspect="1" noChangeArrowheads="1"/>
          </p:cNvPicPr>
          <p:nvPr/>
        </p:nvPicPr>
        <p:blipFill>
          <a:blip r:embed="rId6" cstate="print"/>
          <a:srcRect/>
          <a:stretch>
            <a:fillRect/>
          </a:stretch>
        </p:blipFill>
        <p:spPr bwMode="auto">
          <a:xfrm>
            <a:off x="1752600" y="1219200"/>
            <a:ext cx="1905000" cy="3352800"/>
          </a:xfrm>
          <a:prstGeom prst="rect">
            <a:avLst/>
          </a:prstGeom>
          <a:noFill/>
          <a:ln w="9525">
            <a:noFill/>
            <a:miter lim="800000"/>
            <a:headEnd/>
            <a:tailEnd/>
          </a:ln>
        </p:spPr>
      </p:pic>
      <p:pic>
        <p:nvPicPr>
          <p:cNvPr id="24584" name="Picture 8"/>
          <p:cNvPicPr>
            <a:picLocks noChangeAspect="1" noChangeArrowheads="1"/>
          </p:cNvPicPr>
          <p:nvPr/>
        </p:nvPicPr>
        <p:blipFill>
          <a:blip r:embed="rId7" cstate="print"/>
          <a:srcRect/>
          <a:stretch>
            <a:fillRect/>
          </a:stretch>
        </p:blipFill>
        <p:spPr bwMode="auto">
          <a:xfrm>
            <a:off x="3581400" y="1600200"/>
            <a:ext cx="1927849" cy="3429000"/>
          </a:xfrm>
          <a:prstGeom prst="rect">
            <a:avLst/>
          </a:prstGeom>
          <a:noFill/>
          <a:ln w="38100">
            <a:solidFill>
              <a:srgbClr val="9D135F"/>
            </a:solidFill>
            <a:miter lim="800000"/>
            <a:headEnd/>
            <a:tailEnd/>
          </a:ln>
        </p:spPr>
      </p:pic>
      <p:pic>
        <p:nvPicPr>
          <p:cNvPr id="24582" name="Picture 6"/>
          <p:cNvPicPr>
            <a:picLocks noChangeAspect="1" noChangeArrowheads="1"/>
          </p:cNvPicPr>
          <p:nvPr/>
        </p:nvPicPr>
        <p:blipFill>
          <a:blip r:embed="rId8" cstate="print"/>
          <a:srcRect/>
          <a:stretch>
            <a:fillRect/>
          </a:stretch>
        </p:blipFill>
        <p:spPr bwMode="auto">
          <a:xfrm>
            <a:off x="5410200" y="1828800"/>
            <a:ext cx="2056372" cy="3657600"/>
          </a:xfrm>
          <a:prstGeom prst="rect">
            <a:avLst/>
          </a:prstGeom>
          <a:noFill/>
          <a:ln w="57150">
            <a:solidFill>
              <a:srgbClr val="9D135F"/>
            </a:solidFill>
            <a:miter lim="800000"/>
            <a:headEnd/>
            <a:tailEnd/>
          </a:ln>
        </p:spPr>
      </p:pic>
      <p:pic>
        <p:nvPicPr>
          <p:cNvPr id="43010" name="Picture 2"/>
          <p:cNvPicPr>
            <a:picLocks noChangeAspect="1" noChangeArrowheads="1"/>
          </p:cNvPicPr>
          <p:nvPr/>
        </p:nvPicPr>
        <p:blipFill>
          <a:blip r:embed="rId9" cstate="print"/>
          <a:srcRect/>
          <a:stretch>
            <a:fillRect/>
          </a:stretch>
        </p:blipFill>
        <p:spPr bwMode="auto">
          <a:xfrm>
            <a:off x="5410200" y="1828800"/>
            <a:ext cx="1943357" cy="3581400"/>
          </a:xfrm>
          <a:prstGeom prst="rect">
            <a:avLst/>
          </a:prstGeom>
          <a:noFill/>
          <a:ln w="9525">
            <a:noFill/>
            <a:miter lim="800000"/>
            <a:headEnd/>
            <a:tailEnd/>
          </a:ln>
        </p:spPr>
      </p:pic>
      <p:pic>
        <p:nvPicPr>
          <p:cNvPr id="24585" name="Picture 9"/>
          <p:cNvPicPr>
            <a:picLocks noChangeAspect="1" noChangeArrowheads="1"/>
          </p:cNvPicPr>
          <p:nvPr/>
        </p:nvPicPr>
        <p:blipFill>
          <a:blip r:embed="rId10" cstate="print"/>
          <a:srcRect/>
          <a:stretch>
            <a:fillRect/>
          </a:stretch>
        </p:blipFill>
        <p:spPr bwMode="auto">
          <a:xfrm>
            <a:off x="7130469" y="2286000"/>
            <a:ext cx="2013531" cy="3581400"/>
          </a:xfrm>
          <a:prstGeom prst="rect">
            <a:avLst/>
          </a:prstGeom>
          <a:noFill/>
          <a:ln w="38100">
            <a:solidFill>
              <a:srgbClr val="9D135F"/>
            </a:solid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6-12-01 at 1.44.19 PM.png"/>
          <p:cNvPicPr>
            <a:picLocks noGrp="1" noChangeAspect="1"/>
          </p:cNvPicPr>
          <p:nvPr>
            <p:ph idx="1"/>
          </p:nvPr>
        </p:nvPicPr>
        <p:blipFill>
          <a:blip r:embed="rId3" cstate="print">
            <a:extLst>
              <a:ext uri="{28A0092B-C50C-407E-A947-70E740481C1C}">
                <a14:useLocalDpi xmlns:a14="http://schemas.microsoft.com/office/drawing/2010/main" val="0"/>
              </a:ext>
            </a:extLst>
          </a:blip>
          <a:srcRect l="-62313" r="-62313"/>
          <a:stretch>
            <a:fillRect/>
          </a:stretch>
        </p:blipFill>
        <p:spPr>
          <a:xfrm>
            <a:off x="-371867" y="183436"/>
            <a:ext cx="10677408" cy="5872163"/>
          </a:xfrm>
        </p:spPr>
      </p:pic>
    </p:spTree>
    <p:extLst>
      <p:ext uri="{BB962C8B-B14F-4D97-AF65-F5344CB8AC3E}">
        <p14:creationId xmlns:p14="http://schemas.microsoft.com/office/powerpoint/2010/main" val="24682728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 Lab Skit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17410"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409621">
            <a:off x="5175525" y="2429457"/>
            <a:ext cx="904180" cy="1046304"/>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18434"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740017">
            <a:off x="5610414" y="3659729"/>
            <a:ext cx="883642" cy="1022536"/>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19458" name="Picture 2"/>
          <p:cNvPicPr>
            <a:picLocks noChangeAspect="1" noChangeArrowheads="1"/>
          </p:cNvPicPr>
          <p:nvPr/>
        </p:nvPicPr>
        <p:blipFill>
          <a:blip r:embed="rId4" cstate="print"/>
          <a:srcRect/>
          <a:stretch>
            <a:fillRect/>
          </a:stretch>
        </p:blipFill>
        <p:spPr bwMode="auto">
          <a:xfrm>
            <a:off x="3200400" y="914400"/>
            <a:ext cx="3124200" cy="5181600"/>
          </a:xfrm>
          <a:prstGeom prst="rect">
            <a:avLst/>
          </a:prstGeom>
          <a:noFill/>
          <a:ln w="9525">
            <a:noFill/>
            <a:miter lim="800000"/>
            <a:headEnd/>
            <a:tailEnd/>
          </a:ln>
        </p:spPr>
      </p:pic>
      <p:pic>
        <p:nvPicPr>
          <p:cNvPr id="5"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740017">
            <a:off x="5000816" y="4116928"/>
            <a:ext cx="883642" cy="1022536"/>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20482" name="Picture 2"/>
          <p:cNvPicPr>
            <a:picLocks noChangeAspect="1" noChangeArrowheads="1"/>
          </p:cNvPicPr>
          <p:nvPr/>
        </p:nvPicPr>
        <p:blipFill>
          <a:blip r:embed="rId4" cstate="print"/>
          <a:srcRect/>
          <a:stretch>
            <a:fillRect/>
          </a:stretch>
        </p:blipFill>
        <p:spPr bwMode="auto">
          <a:xfrm>
            <a:off x="3200400" y="914400"/>
            <a:ext cx="3200400" cy="5181600"/>
          </a:xfrm>
          <a:prstGeom prst="rect">
            <a:avLst/>
          </a:prstGeom>
          <a:noFill/>
          <a:ln w="9525">
            <a:noFill/>
            <a:miter lim="800000"/>
            <a:headEnd/>
            <a:tailEnd/>
          </a:ln>
        </p:spPr>
      </p:pic>
      <p:pic>
        <p:nvPicPr>
          <p:cNvPr id="4"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740017">
            <a:off x="6220014" y="3583529"/>
            <a:ext cx="883642" cy="102253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dirty="0" smtClean="0"/>
              <a:t>What do we mean by BEmONC?</a:t>
            </a:r>
            <a:endParaRPr lang="en-US" b="1" dirty="0"/>
          </a:p>
        </p:txBody>
      </p:sp>
      <p:sp>
        <p:nvSpPr>
          <p:cNvPr id="3" name="Rectangle 2"/>
          <p:cNvSpPr/>
          <p:nvPr/>
        </p:nvSpPr>
        <p:spPr>
          <a:xfrm>
            <a:off x="609600" y="914400"/>
            <a:ext cx="8229600" cy="1323439"/>
          </a:xfrm>
          <a:prstGeom prst="rect">
            <a:avLst/>
          </a:prstGeom>
        </p:spPr>
        <p:txBody>
          <a:bodyPr wrap="square">
            <a:spAutoFit/>
          </a:bodyPr>
          <a:lstStyle/>
          <a:p>
            <a:pPr fontAlgn="base"/>
            <a:r>
              <a:rPr lang="en-US" sz="2000" dirty="0" smtClean="0"/>
              <a:t>Basic </a:t>
            </a:r>
            <a:r>
              <a:rPr lang="en-US" sz="2000" dirty="0"/>
              <a:t>emergency obstetric and newborn care (BEmONC</a:t>
            </a:r>
            <a:r>
              <a:rPr lang="en-US" sz="2000" dirty="0" smtClean="0"/>
              <a:t>) </a:t>
            </a:r>
            <a:r>
              <a:rPr lang="en-US" sz="2000" dirty="0"/>
              <a:t>is defined as </a:t>
            </a:r>
            <a:r>
              <a:rPr lang="en-US" sz="2000" b="1" dirty="0" smtClean="0"/>
              <a:t>7 </a:t>
            </a:r>
            <a:r>
              <a:rPr lang="en-US" sz="2000" b="1" dirty="0"/>
              <a:t>essential medical interventions</a:t>
            </a:r>
            <a:r>
              <a:rPr lang="en-US" sz="2000" dirty="0"/>
              <a:t>, or ‘signal functions,’ that should be available to all women at the time of birth to address the common but unpredictable major causes of maternal and newborn morbidity and mortality. </a:t>
            </a:r>
            <a:endParaRPr lang="en-US" sz="2000" dirty="0" smtClean="0"/>
          </a:p>
        </p:txBody>
      </p:sp>
      <p:pic>
        <p:nvPicPr>
          <p:cNvPr id="4" name="Picture 3" descr="Photo 5 - midwife Zinash examines woman w phone.jpg"/>
          <p:cNvPicPr>
            <a:picLocks noChangeAspect="1"/>
          </p:cNvPicPr>
          <p:nvPr/>
        </p:nvPicPr>
        <p:blipFill>
          <a:blip r:embed="rId3" cstate="print"/>
          <a:stretch>
            <a:fillRect/>
          </a:stretch>
        </p:blipFill>
        <p:spPr>
          <a:xfrm>
            <a:off x="2362200" y="2514600"/>
            <a:ext cx="4572000" cy="304772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Picture 3"/>
          <p:cNvPicPr>
            <a:picLocks noChangeAspect="1" noChangeArrowheads="1"/>
          </p:cNvPicPr>
          <p:nvPr/>
        </p:nvPicPr>
        <p:blipFill>
          <a:blip r:embed="rId4" cstate="print"/>
          <a:srcRect/>
          <a:stretch>
            <a:fillRect/>
          </a:stretch>
        </p:blipFill>
        <p:spPr bwMode="auto">
          <a:xfrm>
            <a:off x="5943600" y="5943600"/>
            <a:ext cx="2938463" cy="617180"/>
          </a:xfrm>
          <a:prstGeom prst="rect">
            <a:avLst/>
          </a:prstGeom>
          <a:noFill/>
          <a:ln w="9525">
            <a:noFill/>
            <a:miter lim="800000"/>
            <a:headEnd/>
            <a:tailEnd/>
          </a:ln>
        </p:spPr>
      </p:pic>
      <p:pic>
        <p:nvPicPr>
          <p:cNvPr id="6" name="Picture 4"/>
          <p:cNvPicPr>
            <a:picLocks noChangeAspect="1" noChangeArrowheads="1"/>
          </p:cNvPicPr>
          <p:nvPr/>
        </p:nvPicPr>
        <p:blipFill>
          <a:blip r:embed="rId5" cstate="print"/>
          <a:srcRect/>
          <a:stretch>
            <a:fillRect/>
          </a:stretch>
        </p:blipFill>
        <p:spPr bwMode="auto">
          <a:xfrm>
            <a:off x="2971800" y="5867400"/>
            <a:ext cx="2517184" cy="695325"/>
          </a:xfrm>
          <a:prstGeom prst="rect">
            <a:avLst/>
          </a:prstGeom>
          <a:noFill/>
          <a:ln w="9525">
            <a:noFill/>
            <a:miter lim="800000"/>
            <a:headEnd/>
            <a:tailEnd/>
          </a:ln>
        </p:spPr>
      </p:pic>
      <p:pic>
        <p:nvPicPr>
          <p:cNvPr id="7" name="Picture 2"/>
          <p:cNvPicPr>
            <a:picLocks noChangeAspect="1" noChangeArrowheads="1"/>
          </p:cNvPicPr>
          <p:nvPr/>
        </p:nvPicPr>
        <p:blipFill>
          <a:blip r:embed="rId6" cstate="print"/>
          <a:srcRect/>
          <a:stretch>
            <a:fillRect/>
          </a:stretch>
        </p:blipFill>
        <p:spPr bwMode="auto">
          <a:xfrm>
            <a:off x="457200" y="5778332"/>
            <a:ext cx="2011363" cy="8358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90056"/>
            <a:ext cx="3915946" cy="4674907"/>
          </a:xfrm>
        </p:spPr>
        <p:txBody>
          <a:bodyPr>
            <a:normAutofit/>
          </a:bodyPr>
          <a:lstStyle/>
          <a:p>
            <a:r>
              <a:rPr lang="en-US" sz="3600" dirty="0" smtClean="0"/>
              <a:t>Helping Mothers Survive: </a:t>
            </a:r>
            <a:br>
              <a:rPr lang="en-US" sz="3600" dirty="0" smtClean="0"/>
            </a:br>
            <a:r>
              <a:rPr lang="en-US" sz="3600" dirty="0" smtClean="0"/>
              <a:t>Bleeding after Birth </a:t>
            </a:r>
            <a:br>
              <a:rPr lang="en-US" sz="3600" dirty="0" smtClean="0"/>
            </a:br>
            <a:r>
              <a:rPr lang="en-US" sz="3600" dirty="0" smtClean="0"/>
              <a:t>Action Plan</a:t>
            </a:r>
            <a:endParaRPr lang="en-US" sz="3600" dirty="0"/>
          </a:p>
        </p:txBody>
      </p:sp>
      <p:pic>
        <p:nvPicPr>
          <p:cNvPr id="6" name="Content Placehold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704030" y="207813"/>
            <a:ext cx="3833107" cy="6569704"/>
          </a:xfrm>
          <a:ln w="9525" cmpd="sng">
            <a:solidFill>
              <a:schemeClr val="tx1"/>
            </a:solidFill>
          </a:ln>
        </p:spPr>
      </p:pic>
      <p:sp>
        <p:nvSpPr>
          <p:cNvPr id="9" name="Left Arrow 8"/>
          <p:cNvSpPr/>
          <p:nvPr/>
        </p:nvSpPr>
        <p:spPr>
          <a:xfrm>
            <a:off x="8165592" y="5080331"/>
            <a:ext cx="702429" cy="32986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638800"/>
            <a:ext cx="1221432" cy="1111482"/>
          </a:xfrm>
          <a:prstGeom prst="rect">
            <a:avLst/>
          </a:prstGeom>
        </p:spPr>
      </p:pic>
    </p:spTree>
    <p:extLst>
      <p:ext uri="{BB962C8B-B14F-4D97-AF65-F5344CB8AC3E}">
        <p14:creationId xmlns:p14="http://schemas.microsoft.com/office/powerpoint/2010/main" val="3379796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20482" name="Picture 2"/>
          <p:cNvPicPr>
            <a:picLocks noChangeAspect="1" noChangeArrowheads="1"/>
          </p:cNvPicPr>
          <p:nvPr/>
        </p:nvPicPr>
        <p:blipFill>
          <a:blip r:embed="rId4" cstate="print"/>
          <a:srcRect/>
          <a:stretch>
            <a:fillRect/>
          </a:stretch>
        </p:blipFill>
        <p:spPr bwMode="auto">
          <a:xfrm>
            <a:off x="3200400" y="914400"/>
            <a:ext cx="3200400" cy="5181600"/>
          </a:xfrm>
          <a:prstGeom prst="rect">
            <a:avLst/>
          </a:prstGeom>
          <a:noFill/>
          <a:ln w="9525">
            <a:noFill/>
            <a:miter lim="800000"/>
            <a:headEnd/>
            <a:tailEnd/>
          </a:ln>
        </p:spPr>
      </p:pic>
      <p:pic>
        <p:nvPicPr>
          <p:cNvPr id="4"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740017">
            <a:off x="3400616" y="992728"/>
            <a:ext cx="883642" cy="1022536"/>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19458" name="Picture 2"/>
          <p:cNvPicPr>
            <a:picLocks noChangeAspect="1" noChangeArrowheads="1"/>
          </p:cNvPicPr>
          <p:nvPr/>
        </p:nvPicPr>
        <p:blipFill>
          <a:blip r:embed="rId4" cstate="print"/>
          <a:srcRect/>
          <a:stretch>
            <a:fillRect/>
          </a:stretch>
        </p:blipFill>
        <p:spPr bwMode="auto">
          <a:xfrm>
            <a:off x="3200400" y="914400"/>
            <a:ext cx="3124200" cy="5181600"/>
          </a:xfrm>
          <a:prstGeom prst="rect">
            <a:avLst/>
          </a:prstGeom>
          <a:noFill/>
          <a:ln w="9525">
            <a:noFill/>
            <a:miter lim="800000"/>
            <a:headEnd/>
            <a:tailEnd/>
          </a:ln>
        </p:spPr>
      </p:pic>
      <p:pic>
        <p:nvPicPr>
          <p:cNvPr id="5"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740017">
            <a:off x="3248215" y="992728"/>
            <a:ext cx="883642" cy="1022536"/>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18434"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740017">
            <a:off x="3400615" y="992729"/>
            <a:ext cx="883642" cy="1022536"/>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17410"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409621">
            <a:off x="5099325" y="1842706"/>
            <a:ext cx="904180" cy="1046304"/>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21506" name="Picture 2"/>
          <p:cNvPicPr>
            <a:picLocks noChangeAspect="1" noChangeArrowheads="1"/>
          </p:cNvPicPr>
          <p:nvPr/>
        </p:nvPicPr>
        <p:blipFill>
          <a:blip r:embed="rId4" cstate="print"/>
          <a:srcRect/>
          <a:stretch>
            <a:fillRect/>
          </a:stretch>
        </p:blipFill>
        <p:spPr bwMode="auto">
          <a:xfrm>
            <a:off x="3276600" y="914400"/>
            <a:ext cx="2971800" cy="5105400"/>
          </a:xfrm>
          <a:prstGeom prst="rect">
            <a:avLst/>
          </a:prstGeom>
          <a:noFill/>
          <a:ln w="9525">
            <a:noFill/>
            <a:miter lim="800000"/>
            <a:headEnd/>
            <a:tailEnd/>
          </a:ln>
        </p:spPr>
      </p:pic>
      <p:pic>
        <p:nvPicPr>
          <p:cNvPr id="4"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409621">
            <a:off x="5556525" y="3138106"/>
            <a:ext cx="904180" cy="1046304"/>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457200"/>
            <a:ext cx="5072864" cy="523220"/>
          </a:xfrm>
          <a:prstGeom prst="rect">
            <a:avLst/>
          </a:prstGeom>
          <a:noFill/>
        </p:spPr>
        <p:txBody>
          <a:bodyPr wrap="none" rtlCol="0">
            <a:spAutoFit/>
          </a:bodyPr>
          <a:lstStyle/>
          <a:p>
            <a:r>
              <a:rPr lang="en-US" sz="2800" b="1" dirty="0" smtClean="0"/>
              <a:t>Bimanual compression video clip</a:t>
            </a:r>
          </a:p>
        </p:txBody>
      </p:sp>
      <p:pic>
        <p:nvPicPr>
          <p:cNvPr id="3" name="Pph_step_03">
            <a:hlinkClick r:id="" action="ppaction://media"/>
          </p:cNvPr>
          <p:cNvPicPr>
            <a:picLocks noRot="1" noChangeAspect="1"/>
          </p:cNvPicPr>
          <p:nvPr>
            <a:videoFile r:link="rId1"/>
          </p:nvPr>
        </p:nvPicPr>
        <p:blipFill>
          <a:blip r:embed="rId4"/>
          <a:stretch>
            <a:fillRect/>
          </a:stretch>
        </p:blipFill>
        <p:spPr>
          <a:xfrm>
            <a:off x="1828800" y="1600200"/>
            <a:ext cx="5410200" cy="405765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ction Cards 1.png"/>
          <p:cNvPicPr>
            <a:picLocks noChangeAspect="1"/>
          </p:cNvPicPr>
          <p:nvPr/>
        </p:nvPicPr>
        <p:blipFill>
          <a:blip r:embed="rId3" cstate="print"/>
          <a:stretch>
            <a:fillRect/>
          </a:stretch>
        </p:blipFill>
        <p:spPr>
          <a:xfrm>
            <a:off x="2971800" y="0"/>
            <a:ext cx="3570001" cy="6705600"/>
          </a:xfrm>
          <a:prstGeom prst="rect">
            <a:avLst/>
          </a:prstGeom>
        </p:spPr>
      </p:pic>
      <p:pic>
        <p:nvPicPr>
          <p:cNvPr id="21506" name="Picture 2"/>
          <p:cNvPicPr>
            <a:picLocks noChangeAspect="1" noChangeArrowheads="1"/>
          </p:cNvPicPr>
          <p:nvPr/>
        </p:nvPicPr>
        <p:blipFill>
          <a:blip r:embed="rId4" cstate="print"/>
          <a:srcRect/>
          <a:stretch>
            <a:fillRect/>
          </a:stretch>
        </p:blipFill>
        <p:spPr bwMode="auto">
          <a:xfrm>
            <a:off x="3276600" y="914400"/>
            <a:ext cx="2971800" cy="5105400"/>
          </a:xfrm>
          <a:prstGeom prst="rect">
            <a:avLst/>
          </a:prstGeom>
          <a:noFill/>
          <a:ln w="9525">
            <a:noFill/>
            <a:miter lim="800000"/>
            <a:headEnd/>
            <a:tailEnd/>
          </a:ln>
        </p:spPr>
      </p:pic>
      <p:pic>
        <p:nvPicPr>
          <p:cNvPr id="4"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409621">
            <a:off x="3346725" y="928306"/>
            <a:ext cx="904180" cy="1046304"/>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17410"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409621">
            <a:off x="5175525" y="3900107"/>
            <a:ext cx="904180" cy="1046304"/>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a:picLocks noChangeAspect="1" noChangeArrowheads="1"/>
          </p:cNvPicPr>
          <p:nvPr/>
        </p:nvPicPr>
        <p:blipFill>
          <a:blip r:embed="rId3" cstate="print"/>
          <a:srcRect/>
          <a:stretch>
            <a:fillRect/>
          </a:stretch>
        </p:blipFill>
        <p:spPr bwMode="auto">
          <a:xfrm>
            <a:off x="3048000" y="125043"/>
            <a:ext cx="3733800" cy="6732957"/>
          </a:xfrm>
          <a:prstGeom prst="rect">
            <a:avLst/>
          </a:prstGeom>
          <a:noFill/>
          <a:ln w="9525">
            <a:noFill/>
            <a:miter lim="800000"/>
            <a:headEnd/>
            <a:tailEnd/>
          </a:ln>
        </p:spPr>
      </p:pic>
      <p:pic>
        <p:nvPicPr>
          <p:cNvPr id="3"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409621">
            <a:off x="5785125" y="5347907"/>
            <a:ext cx="904180" cy="104630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600200"/>
            <a:ext cx="7886700" cy="4315050"/>
          </a:xfrm>
        </p:spPr>
        <p:txBody>
          <a:bodyPr>
            <a:noAutofit/>
          </a:bodyPr>
          <a:lstStyle/>
          <a:p>
            <a:r>
              <a:rPr lang="en-US" sz="2400" dirty="0">
                <a:solidFill>
                  <a:srgbClr val="FF7C80"/>
                </a:solidFill>
                <a:ea typeface="Arial" charset="0"/>
                <a:cs typeface="Arial" charset="0"/>
              </a:rPr>
              <a:t>Who We </a:t>
            </a:r>
            <a:r>
              <a:rPr lang="en-US" sz="2400" dirty="0" smtClean="0">
                <a:solidFill>
                  <a:srgbClr val="FF7C80"/>
                </a:solidFill>
                <a:ea typeface="Arial" charset="0"/>
                <a:cs typeface="Arial" charset="0"/>
              </a:rPr>
              <a:t>Are</a:t>
            </a:r>
          </a:p>
          <a:p>
            <a:pPr marL="0" indent="0">
              <a:buNone/>
            </a:pPr>
            <a:r>
              <a:rPr lang="en-US" sz="2400" dirty="0" smtClean="0">
                <a:solidFill>
                  <a:srgbClr val="FF7C80"/>
                </a:solidFill>
                <a:ea typeface="Arial" charset="0"/>
                <a:cs typeface="Arial" charset="0"/>
              </a:rPr>
              <a:t>       </a:t>
            </a:r>
            <a:r>
              <a:rPr lang="en-US" sz="1800" dirty="0" smtClean="0">
                <a:solidFill>
                  <a:schemeClr val="tx1">
                    <a:lumMod val="65000"/>
                    <a:lumOff val="35000"/>
                  </a:schemeClr>
                </a:solidFill>
                <a:ea typeface="Arial" charset="0"/>
                <a:cs typeface="Arial" charset="0"/>
              </a:rPr>
              <a:t>A partnership of private sector, government, donors, and NGOs</a:t>
            </a:r>
          </a:p>
          <a:p>
            <a:pPr marL="0" indent="0">
              <a:buNone/>
            </a:pPr>
            <a:endParaRPr lang="en-US" sz="1800" dirty="0" smtClean="0">
              <a:solidFill>
                <a:schemeClr val="tx1">
                  <a:lumMod val="65000"/>
                  <a:lumOff val="35000"/>
                </a:schemeClr>
              </a:solidFill>
              <a:ea typeface="Arial" charset="0"/>
              <a:cs typeface="Arial" charset="0"/>
            </a:endParaRPr>
          </a:p>
          <a:p>
            <a:r>
              <a:rPr lang="en-US" sz="2400" dirty="0" smtClean="0">
                <a:solidFill>
                  <a:srgbClr val="FF7C80"/>
                </a:solidFill>
                <a:ea typeface="Arial" charset="0"/>
                <a:cs typeface="Arial" charset="0"/>
              </a:rPr>
              <a:t>Our </a:t>
            </a:r>
            <a:r>
              <a:rPr lang="en-US" sz="2400" dirty="0">
                <a:solidFill>
                  <a:srgbClr val="FF7C80"/>
                </a:solidFill>
                <a:ea typeface="Arial" charset="0"/>
                <a:cs typeface="Arial" charset="0"/>
              </a:rPr>
              <a:t>Mission</a:t>
            </a:r>
          </a:p>
          <a:p>
            <a:pPr marL="342900" lvl="1" indent="0">
              <a:buNone/>
            </a:pPr>
            <a:r>
              <a:rPr lang="en-US" sz="1800" dirty="0" smtClean="0">
                <a:solidFill>
                  <a:schemeClr val="tx1">
                    <a:lumMod val="65000"/>
                    <a:lumOff val="35000"/>
                  </a:schemeClr>
                </a:solidFill>
                <a:ea typeface="Arial" charset="0"/>
                <a:cs typeface="Arial" charset="0"/>
              </a:rPr>
              <a:t>Help </a:t>
            </a:r>
            <a:r>
              <a:rPr lang="en-US" sz="1800" dirty="0">
                <a:solidFill>
                  <a:schemeClr val="tx1">
                    <a:lumMod val="65000"/>
                    <a:lumOff val="35000"/>
                  </a:schemeClr>
                </a:solidFill>
                <a:ea typeface="Arial" charset="0"/>
                <a:cs typeface="Arial" charset="0"/>
              </a:rPr>
              <a:t>end preventable maternal and child deaths by accelerating </a:t>
            </a:r>
            <a:r>
              <a:rPr lang="en-US" sz="1800" dirty="0" smtClean="0">
                <a:solidFill>
                  <a:schemeClr val="tx1">
                    <a:lumMod val="65000"/>
                    <a:lumOff val="35000"/>
                  </a:schemeClr>
                </a:solidFill>
                <a:ea typeface="Arial" charset="0"/>
                <a:cs typeface="Arial" charset="0"/>
              </a:rPr>
              <a:t>	the </a:t>
            </a:r>
            <a:r>
              <a:rPr lang="en-US" sz="1800" dirty="0">
                <a:solidFill>
                  <a:schemeClr val="tx1">
                    <a:lumMod val="65000"/>
                    <a:lumOff val="35000"/>
                  </a:schemeClr>
                </a:solidFill>
                <a:ea typeface="Arial" charset="0"/>
                <a:cs typeface="Arial" charset="0"/>
              </a:rPr>
              <a:t>use of </a:t>
            </a:r>
            <a:r>
              <a:rPr lang="en-US" sz="1800" dirty="0" smtClean="0">
                <a:solidFill>
                  <a:schemeClr val="tx1">
                    <a:lumMod val="65000"/>
                    <a:lumOff val="35000"/>
                  </a:schemeClr>
                </a:solidFill>
                <a:ea typeface="Arial" charset="0"/>
                <a:cs typeface="Arial" charset="0"/>
              </a:rPr>
              <a:t>mobile technology </a:t>
            </a:r>
            <a:r>
              <a:rPr lang="en-US" sz="1800" dirty="0">
                <a:solidFill>
                  <a:schemeClr val="tx1">
                    <a:lumMod val="65000"/>
                    <a:lumOff val="35000"/>
                  </a:schemeClr>
                </a:solidFill>
                <a:ea typeface="Arial" charset="0"/>
                <a:cs typeface="Arial" charset="0"/>
              </a:rPr>
              <a:t>to improve the performance of </a:t>
            </a:r>
            <a:r>
              <a:rPr lang="en-US" sz="1800" dirty="0" smtClean="0">
                <a:solidFill>
                  <a:schemeClr val="tx1">
                    <a:lumMod val="65000"/>
                    <a:lumOff val="35000"/>
                  </a:schemeClr>
                </a:solidFill>
                <a:ea typeface="Arial" charset="0"/>
                <a:cs typeface="Arial" charset="0"/>
              </a:rPr>
              <a:t>frontline </a:t>
            </a:r>
            <a:r>
              <a:rPr lang="en-US" sz="1800" dirty="0">
                <a:solidFill>
                  <a:schemeClr val="tx1">
                    <a:lumMod val="65000"/>
                    <a:lumOff val="35000"/>
                  </a:schemeClr>
                </a:solidFill>
                <a:ea typeface="Arial" charset="0"/>
                <a:cs typeface="Arial" charset="0"/>
              </a:rPr>
              <a:t>health </a:t>
            </a:r>
            <a:r>
              <a:rPr lang="en-US" sz="1800" dirty="0" smtClean="0">
                <a:solidFill>
                  <a:schemeClr val="tx1">
                    <a:lumMod val="65000"/>
                    <a:lumOff val="35000"/>
                  </a:schemeClr>
                </a:solidFill>
                <a:ea typeface="Arial" charset="0"/>
                <a:cs typeface="Arial" charset="0"/>
              </a:rPr>
              <a:t>workers</a:t>
            </a:r>
          </a:p>
          <a:p>
            <a:pPr marL="342900" lvl="1" indent="0">
              <a:buNone/>
            </a:pPr>
            <a:endParaRPr lang="en-US" sz="1800" dirty="0">
              <a:solidFill>
                <a:schemeClr val="tx1">
                  <a:lumMod val="65000"/>
                  <a:lumOff val="35000"/>
                </a:schemeClr>
              </a:solidFill>
              <a:ea typeface="Arial" charset="0"/>
              <a:cs typeface="Arial" charset="0"/>
            </a:endParaRPr>
          </a:p>
          <a:p>
            <a:r>
              <a:rPr lang="en-US" sz="2400" dirty="0">
                <a:solidFill>
                  <a:srgbClr val="FF7C80"/>
                </a:solidFill>
                <a:ea typeface="Arial" charset="0"/>
                <a:cs typeface="Arial" charset="0"/>
              </a:rPr>
              <a:t>How we are doing this</a:t>
            </a:r>
          </a:p>
          <a:p>
            <a:pPr marL="342900" lvl="1" indent="0">
              <a:buNone/>
            </a:pPr>
            <a:r>
              <a:rPr lang="en-US" sz="1800" dirty="0" smtClean="0">
                <a:solidFill>
                  <a:schemeClr val="tx1">
                    <a:lumMod val="65000"/>
                    <a:lumOff val="35000"/>
                  </a:schemeClr>
                </a:solidFill>
                <a:ea typeface="Arial" charset="0"/>
                <a:cs typeface="Arial" charset="0"/>
              </a:rPr>
              <a:t>Increasing </a:t>
            </a:r>
            <a:r>
              <a:rPr lang="en-US" sz="1800" dirty="0">
                <a:solidFill>
                  <a:schemeClr val="tx1">
                    <a:lumMod val="65000"/>
                    <a:lumOff val="35000"/>
                  </a:schemeClr>
                </a:solidFill>
                <a:ea typeface="Arial" charset="0"/>
                <a:cs typeface="Arial" charset="0"/>
              </a:rPr>
              <a:t>government led collaboration, and building capacity </a:t>
            </a:r>
            <a:r>
              <a:rPr lang="en-US" sz="1800" dirty="0" smtClean="0">
                <a:solidFill>
                  <a:schemeClr val="tx1">
                    <a:lumMod val="65000"/>
                    <a:lumOff val="35000"/>
                  </a:schemeClr>
                </a:solidFill>
                <a:ea typeface="Arial" charset="0"/>
                <a:cs typeface="Arial" charset="0"/>
              </a:rPr>
              <a:t>in-country </a:t>
            </a:r>
            <a:r>
              <a:rPr lang="en-US" sz="1800" dirty="0">
                <a:solidFill>
                  <a:schemeClr val="tx1">
                    <a:lumMod val="65000"/>
                    <a:lumOff val="35000"/>
                  </a:schemeClr>
                </a:solidFill>
                <a:ea typeface="Arial" charset="0"/>
                <a:cs typeface="Arial" charset="0"/>
              </a:rPr>
              <a:t>to </a:t>
            </a:r>
            <a:r>
              <a:rPr lang="en-US" sz="1800" dirty="0" smtClean="0">
                <a:solidFill>
                  <a:schemeClr val="tx1">
                    <a:lumMod val="65000"/>
                    <a:lumOff val="35000"/>
                  </a:schemeClr>
                </a:solidFill>
                <a:ea typeface="Arial" charset="0"/>
                <a:cs typeface="Arial" charset="0"/>
              </a:rPr>
              <a:t>ensure high </a:t>
            </a:r>
            <a:r>
              <a:rPr lang="en-US" sz="1800" dirty="0">
                <a:solidFill>
                  <a:schemeClr val="tx1">
                    <a:lumMod val="65000"/>
                    <a:lumOff val="35000"/>
                  </a:schemeClr>
                </a:solidFill>
                <a:ea typeface="Arial" charset="0"/>
                <a:cs typeface="Arial" charset="0"/>
              </a:rPr>
              <a:t>quality, sustainable, and scalable health </a:t>
            </a:r>
            <a:r>
              <a:rPr lang="en-US" sz="1800" dirty="0" smtClean="0">
                <a:solidFill>
                  <a:schemeClr val="tx1">
                    <a:lumMod val="65000"/>
                    <a:lumOff val="35000"/>
                  </a:schemeClr>
                </a:solidFill>
                <a:ea typeface="Arial" charset="0"/>
                <a:cs typeface="Arial" charset="0"/>
              </a:rPr>
              <a:t>education </a:t>
            </a:r>
            <a:r>
              <a:rPr lang="en-US" sz="1800" dirty="0">
                <a:solidFill>
                  <a:schemeClr val="tx1">
                    <a:lumMod val="65000"/>
                    <a:lumOff val="35000"/>
                  </a:schemeClr>
                </a:solidFill>
                <a:ea typeface="Arial" charset="0"/>
                <a:cs typeface="Arial" charset="0"/>
              </a:rPr>
              <a:t>and training for </a:t>
            </a:r>
            <a:r>
              <a:rPr lang="en-US" sz="1800" dirty="0" smtClean="0">
                <a:solidFill>
                  <a:schemeClr val="tx1">
                    <a:lumMod val="65000"/>
                    <a:lumOff val="35000"/>
                  </a:schemeClr>
                </a:solidFill>
                <a:ea typeface="Arial" charset="0"/>
                <a:cs typeface="Arial" charset="0"/>
              </a:rPr>
              <a:t>Frontline Health </a:t>
            </a:r>
            <a:r>
              <a:rPr lang="en-US" sz="1800" dirty="0">
                <a:solidFill>
                  <a:schemeClr val="tx1">
                    <a:lumMod val="65000"/>
                    <a:lumOff val="35000"/>
                  </a:schemeClr>
                </a:solidFill>
                <a:ea typeface="Arial" charset="0"/>
                <a:cs typeface="Arial" charset="0"/>
              </a:rPr>
              <a:t>Workers (FHWs)</a:t>
            </a:r>
          </a:p>
          <a:p>
            <a:pPr marL="342900" lvl="1" indent="0">
              <a:buNone/>
            </a:pPr>
            <a:endParaRPr lang="en-US" sz="3600" dirty="0" smtClean="0">
              <a:solidFill>
                <a:schemeClr val="tx2"/>
              </a:solidFill>
              <a:ea typeface="Arial" charset="0"/>
              <a:cs typeface="Arial"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650" y="5744873"/>
            <a:ext cx="995233" cy="22392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52533" y="5753779"/>
            <a:ext cx="210593" cy="210593"/>
          </a:xfrm>
          <a:prstGeom prst="rect">
            <a:avLst/>
          </a:prstGeom>
        </p:spPr>
      </p:pic>
      <p:sp>
        <p:nvSpPr>
          <p:cNvPr id="14" name="Slide Number Placeholder 13"/>
          <p:cNvSpPr>
            <a:spLocks noGrp="1"/>
          </p:cNvSpPr>
          <p:nvPr>
            <p:ph type="sldNum" sz="quarter" idx="12"/>
          </p:nvPr>
        </p:nvSpPr>
        <p:spPr>
          <a:xfrm>
            <a:off x="6840929" y="5690529"/>
            <a:ext cx="2057400" cy="273844"/>
          </a:xfrm>
        </p:spPr>
        <p:txBody>
          <a:bodyPr/>
          <a:lstStyle/>
          <a:p>
            <a:r>
              <a:rPr lang="en-US" dirty="0" smtClean="0">
                <a:solidFill>
                  <a:prstClr val="white"/>
                </a:solidFill>
              </a:rPr>
              <a:t>2</a:t>
            </a:r>
            <a:endParaRPr lang="en-US" dirty="0">
              <a:solidFill>
                <a:prstClr val="white"/>
              </a:solidFill>
            </a:endParaRPr>
          </a:p>
        </p:txBody>
      </p:sp>
      <p:sp>
        <p:nvSpPr>
          <p:cNvPr id="5" name="Title 4"/>
          <p:cNvSpPr>
            <a:spLocks noGrp="1"/>
          </p:cNvSpPr>
          <p:nvPr>
            <p:ph type="title"/>
          </p:nvPr>
        </p:nvSpPr>
        <p:spPr/>
        <p:txBody>
          <a:bodyPr>
            <a:normAutofit fontScale="90000"/>
          </a:bodyPr>
          <a:lstStyle/>
          <a:p>
            <a:pPr algn="ctr"/>
            <a:r>
              <a:rPr lang="en-US" b="1" dirty="0" err="1" smtClean="0">
                <a:latin typeface="+mn-lt"/>
              </a:rPr>
              <a:t>mPowering</a:t>
            </a:r>
            <a:r>
              <a:rPr lang="en-US" b="1" dirty="0" smtClean="0">
                <a:latin typeface="+mn-lt"/>
              </a:rPr>
              <a:t> Frontline Health Workers</a:t>
            </a:r>
            <a:endParaRPr lang="en-US" b="1" dirty="0">
              <a:latin typeface="+mn-lt"/>
            </a:endParaRPr>
          </a:p>
        </p:txBody>
      </p:sp>
    </p:spTree>
    <p:extLst>
      <p:ext uri="{BB962C8B-B14F-4D97-AF65-F5344CB8AC3E}">
        <p14:creationId xmlns:p14="http://schemas.microsoft.com/office/powerpoint/2010/main" val="14743513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22530" name="Picture 2"/>
          <p:cNvPicPr>
            <a:picLocks noChangeAspect="1" noChangeArrowheads="1"/>
          </p:cNvPicPr>
          <p:nvPr/>
        </p:nvPicPr>
        <p:blipFill>
          <a:blip r:embed="rId4" cstate="print"/>
          <a:srcRect/>
          <a:stretch>
            <a:fillRect/>
          </a:stretch>
        </p:blipFill>
        <p:spPr bwMode="auto">
          <a:xfrm>
            <a:off x="3124200" y="1066800"/>
            <a:ext cx="2971800" cy="5029200"/>
          </a:xfrm>
          <a:prstGeom prst="rect">
            <a:avLst/>
          </a:prstGeom>
          <a:noFill/>
          <a:ln w="9525">
            <a:noFill/>
            <a:miter lim="800000"/>
            <a:headEnd/>
            <a:tailEnd/>
          </a:ln>
        </p:spPr>
      </p:pic>
      <p:pic>
        <p:nvPicPr>
          <p:cNvPr id="5"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409621">
            <a:off x="4946925" y="3138107"/>
            <a:ext cx="904180" cy="1046304"/>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a:picLocks noChangeAspect="1" noChangeArrowheads="1"/>
          </p:cNvPicPr>
          <p:nvPr/>
        </p:nvPicPr>
        <p:blipFill>
          <a:blip r:embed="rId3" cstate="print"/>
          <a:srcRect/>
          <a:stretch>
            <a:fillRect/>
          </a:stretch>
        </p:blipFill>
        <p:spPr bwMode="auto">
          <a:xfrm>
            <a:off x="3048000" y="125043"/>
            <a:ext cx="3733800" cy="6732957"/>
          </a:xfrm>
          <a:prstGeom prst="rect">
            <a:avLst/>
          </a:prstGeom>
          <a:noFill/>
          <a:ln w="9525">
            <a:noFill/>
            <a:miter lim="800000"/>
            <a:headEnd/>
            <a:tailEnd/>
          </a:ln>
        </p:spPr>
      </p:pic>
      <p:pic>
        <p:nvPicPr>
          <p:cNvPr id="3"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409621">
            <a:off x="3422925" y="1004506"/>
            <a:ext cx="904180" cy="1046304"/>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17410" name="Picture 2" descr="C:\Users\Tara\AppData\Local\Microsoft\Windows\INetCache\IE\300PDAR3\pointing-finger-01[1].png"/>
          <p:cNvPicPr>
            <a:picLocks noChangeAspect="1" noChangeArrowheads="1"/>
          </p:cNvPicPr>
          <p:nvPr/>
        </p:nvPicPr>
        <p:blipFill>
          <a:blip r:embed="rId4" cstate="print"/>
          <a:srcRect/>
          <a:stretch>
            <a:fillRect/>
          </a:stretch>
        </p:blipFill>
        <p:spPr bwMode="auto">
          <a:xfrm rot="19409621">
            <a:off x="4946925" y="3138107"/>
            <a:ext cx="904180" cy="1046304"/>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23554" name="Picture 2"/>
          <p:cNvPicPr>
            <a:picLocks noChangeAspect="1" noChangeArrowheads="1"/>
          </p:cNvPicPr>
          <p:nvPr/>
        </p:nvPicPr>
        <p:blipFill>
          <a:blip r:embed="rId4" cstate="print"/>
          <a:srcRect/>
          <a:stretch>
            <a:fillRect/>
          </a:stretch>
        </p:blipFill>
        <p:spPr bwMode="auto">
          <a:xfrm>
            <a:off x="3048000" y="990600"/>
            <a:ext cx="3124200" cy="5105400"/>
          </a:xfrm>
          <a:prstGeom prst="rect">
            <a:avLst/>
          </a:prstGeom>
          <a:noFill/>
          <a:ln w="9525">
            <a:noFill/>
            <a:miter lim="800000"/>
            <a:headEnd/>
            <a:tailEnd/>
          </a:ln>
        </p:spPr>
      </p:pic>
      <p:pic>
        <p:nvPicPr>
          <p:cNvPr id="4"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409621">
            <a:off x="3956325" y="2452307"/>
            <a:ext cx="904180" cy="1046304"/>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nu.PNG"/>
          <p:cNvPicPr>
            <a:picLocks noChangeAspect="1"/>
          </p:cNvPicPr>
          <p:nvPr/>
        </p:nvPicPr>
        <p:blipFill>
          <a:blip r:embed="rId3" cstate="print"/>
          <a:stretch>
            <a:fillRect/>
          </a:stretch>
        </p:blipFill>
        <p:spPr>
          <a:xfrm>
            <a:off x="2819400" y="228600"/>
            <a:ext cx="3505199" cy="6448304"/>
          </a:xfrm>
          <a:prstGeom prst="rect">
            <a:avLst/>
          </a:prstGeom>
        </p:spPr>
      </p:pic>
      <p:pic>
        <p:nvPicPr>
          <p:cNvPr id="41986" name="Picture 2"/>
          <p:cNvPicPr>
            <a:picLocks noChangeAspect="1" noChangeArrowheads="1"/>
          </p:cNvPicPr>
          <p:nvPr/>
        </p:nvPicPr>
        <p:blipFill>
          <a:blip r:embed="rId4" cstate="print"/>
          <a:srcRect/>
          <a:stretch>
            <a:fillRect/>
          </a:stretch>
        </p:blipFill>
        <p:spPr bwMode="auto">
          <a:xfrm>
            <a:off x="3124200" y="1371600"/>
            <a:ext cx="3048000" cy="4724400"/>
          </a:xfrm>
          <a:prstGeom prst="rect">
            <a:avLst/>
          </a:prstGeom>
          <a:noFill/>
          <a:ln w="9525">
            <a:noFill/>
            <a:miter lim="800000"/>
            <a:headEnd/>
            <a:tailEnd/>
          </a:ln>
        </p:spPr>
      </p:pic>
      <p:pic>
        <p:nvPicPr>
          <p:cNvPr id="4" name="Picture 2" descr="C:\Users\Tara\AppData\Local\Microsoft\Windows\INetCache\IE\300PDAR3\pointing-finger-01[1].png"/>
          <p:cNvPicPr>
            <a:picLocks noChangeAspect="1" noChangeArrowheads="1"/>
          </p:cNvPicPr>
          <p:nvPr/>
        </p:nvPicPr>
        <p:blipFill>
          <a:blip r:embed="rId5" cstate="print"/>
          <a:srcRect/>
          <a:stretch>
            <a:fillRect/>
          </a:stretch>
        </p:blipFill>
        <p:spPr bwMode="auto">
          <a:xfrm rot="19409621">
            <a:off x="5404125" y="4433506"/>
            <a:ext cx="904180" cy="1046304"/>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well did you listen?</a:t>
            </a:r>
            <a:br>
              <a:rPr lang="en-US" dirty="0" smtClean="0"/>
            </a:br>
            <a:r>
              <a:rPr lang="en-US" dirty="0" smtClean="0"/>
              <a:t>What are the four actions?</a:t>
            </a:r>
            <a:endParaRPr lang="en-US" dirty="0"/>
          </a:p>
        </p:txBody>
      </p:sp>
      <p:pic>
        <p:nvPicPr>
          <p:cNvPr id="4" name="Content Placeholder 3" descr="Screen Shot 2016-12-01 at 1.26.55 PM.png"/>
          <p:cNvPicPr>
            <a:picLocks noGrp="1" noChangeAspect="1"/>
          </p:cNvPicPr>
          <p:nvPr>
            <p:ph idx="1"/>
          </p:nvPr>
        </p:nvPicPr>
        <p:blipFill>
          <a:blip r:embed="rId3" cstate="print">
            <a:extLst>
              <a:ext uri="{28A0092B-C50C-407E-A947-70E740481C1C}">
                <a14:useLocalDpi xmlns:a14="http://schemas.microsoft.com/office/drawing/2010/main" val="0"/>
              </a:ext>
            </a:extLst>
          </a:blip>
          <a:srcRect t="10143" b="10143"/>
          <a:stretch>
            <a:fillRect/>
          </a:stretch>
        </p:blipFill>
        <p:spPr/>
      </p:pic>
    </p:spTree>
    <p:extLst>
      <p:ext uri="{BB962C8B-B14F-4D97-AF65-F5344CB8AC3E}">
        <p14:creationId xmlns:p14="http://schemas.microsoft.com/office/powerpoint/2010/main" val="32788511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Discussion &amp; Questions</a:t>
            </a:r>
            <a:endParaRPr lang="en-US" b="1" dirty="0"/>
          </a:p>
        </p:txBody>
      </p:sp>
      <p:pic>
        <p:nvPicPr>
          <p:cNvPr id="6" name="Picture 5" descr="unnamed.jpg"/>
          <p:cNvPicPr>
            <a:picLocks noChangeAspect="1"/>
          </p:cNvPicPr>
          <p:nvPr/>
        </p:nvPicPr>
        <p:blipFill>
          <a:blip r:embed="rId3" cstate="print">
            <a:lum bright="30000" contrast="40000"/>
          </a:blip>
          <a:stretch>
            <a:fillRect/>
          </a:stretch>
        </p:blipFill>
        <p:spPr>
          <a:xfrm>
            <a:off x="2743200" y="1371600"/>
            <a:ext cx="3771900" cy="50292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3515285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Presentation Links</a:t>
            </a:r>
            <a:endParaRPr lang="en-US" dirty="0"/>
          </a:p>
        </p:txBody>
      </p:sp>
      <p:sp>
        <p:nvSpPr>
          <p:cNvPr id="3" name="Content Placeholder 2"/>
          <p:cNvSpPr>
            <a:spLocks noGrp="1"/>
          </p:cNvSpPr>
          <p:nvPr>
            <p:ph idx="1"/>
          </p:nvPr>
        </p:nvSpPr>
        <p:spPr>
          <a:xfrm>
            <a:off x="285519" y="1112442"/>
            <a:ext cx="8555731" cy="5581892"/>
          </a:xfrm>
        </p:spPr>
        <p:txBody>
          <a:bodyPr>
            <a:normAutofit fontScale="70000" lnSpcReduction="20000"/>
          </a:bodyPr>
          <a:lstStyle/>
          <a:p>
            <a:pPr marL="0" indent="0">
              <a:buNone/>
            </a:pPr>
            <a:r>
              <a:rPr lang="en-US" sz="2300" b="1" dirty="0"/>
              <a:t>Jhpiego</a:t>
            </a:r>
            <a:endParaRPr lang="en-US" sz="2300" dirty="0"/>
          </a:p>
          <a:p>
            <a:pPr lvl="0"/>
            <a:r>
              <a:rPr lang="en-US" sz="2300" dirty="0"/>
              <a:t>Managing Postpartum hemorrhage e-learning module: </a:t>
            </a:r>
            <a:r>
              <a:rPr lang="en-US" sz="2300" u="sng" dirty="0">
                <a:hlinkClick r:id="rId3"/>
              </a:rPr>
              <a:t>http://reprolineplus.org/learning-opportunities/course/managing-postpartum-hemorrhage/take-the-course</a:t>
            </a:r>
            <a:endParaRPr lang="en-US" sz="2300" dirty="0"/>
          </a:p>
          <a:p>
            <a:pPr marL="0" indent="0">
              <a:buNone/>
            </a:pPr>
            <a:r>
              <a:rPr lang="en-US" sz="2300" dirty="0"/>
              <a:t> </a:t>
            </a:r>
          </a:p>
          <a:p>
            <a:pPr lvl="0"/>
            <a:r>
              <a:rPr lang="en-US" sz="2300" dirty="0"/>
              <a:t>Helping Mothers Survive</a:t>
            </a:r>
          </a:p>
          <a:p>
            <a:pPr lvl="1"/>
            <a:r>
              <a:rPr lang="en-US" sz="2300" dirty="0"/>
              <a:t>HMS Secretariat website: </a:t>
            </a:r>
            <a:r>
              <a:rPr lang="en-US" sz="2300" u="sng" dirty="0">
                <a:hlinkClick r:id="rId4"/>
              </a:rPr>
              <a:t>www.helpingmotherssurvive.org</a:t>
            </a:r>
            <a:endParaRPr lang="en-US" sz="2300" dirty="0"/>
          </a:p>
          <a:p>
            <a:pPr lvl="1"/>
            <a:r>
              <a:rPr lang="en-US" sz="2300" dirty="0"/>
              <a:t>Link to download materials: </a:t>
            </a:r>
            <a:r>
              <a:rPr lang="en-US" sz="2300" u="sng" dirty="0">
                <a:hlinkClick r:id="rId5"/>
              </a:rPr>
              <a:t>https://www.jhpiego.org/hms/training-materials/</a:t>
            </a:r>
            <a:endParaRPr lang="en-US" sz="2300" dirty="0"/>
          </a:p>
          <a:p>
            <a:pPr marL="0" indent="0">
              <a:buNone/>
            </a:pPr>
            <a:r>
              <a:rPr lang="en-US" sz="2300" dirty="0"/>
              <a:t> </a:t>
            </a:r>
          </a:p>
          <a:p>
            <a:pPr marL="0" indent="0">
              <a:buNone/>
            </a:pPr>
            <a:r>
              <a:rPr lang="en-US" sz="2300" b="1" dirty="0"/>
              <a:t>Maternity Foundation</a:t>
            </a:r>
            <a:endParaRPr lang="en-US" sz="2300" dirty="0"/>
          </a:p>
          <a:p>
            <a:pPr lvl="0"/>
            <a:r>
              <a:rPr lang="en-US" sz="2300" dirty="0"/>
              <a:t>Safe Delivery App (iTunes): </a:t>
            </a:r>
            <a:r>
              <a:rPr lang="en-US" sz="2300" u="sng" dirty="0">
                <a:hlinkClick r:id="rId6"/>
              </a:rPr>
              <a:t>https://itunes.apple.com/dk/app/safe-delivery/id985603707?mt=8</a:t>
            </a:r>
            <a:endParaRPr lang="en-US" sz="2300" dirty="0"/>
          </a:p>
          <a:p>
            <a:endParaRPr lang="en-US" sz="2300" dirty="0"/>
          </a:p>
          <a:p>
            <a:pPr lvl="0"/>
            <a:r>
              <a:rPr lang="en-US" sz="2300" dirty="0"/>
              <a:t>Safe Delivery App (Google Play): </a:t>
            </a:r>
            <a:r>
              <a:rPr lang="en-US" sz="2300" u="sng" dirty="0">
                <a:hlinkClick r:id="rId7"/>
              </a:rPr>
              <a:t>https://play.google.com/store/apps/details?id=dk.maternity.safedelivery&amp;hl=da</a:t>
            </a:r>
            <a:endParaRPr lang="en-US" sz="2300" dirty="0"/>
          </a:p>
          <a:p>
            <a:endParaRPr lang="en-US" sz="2300" dirty="0"/>
          </a:p>
          <a:p>
            <a:pPr lvl="0"/>
            <a:r>
              <a:rPr lang="en-US" sz="2300" dirty="0"/>
              <a:t>Safe Delivery App Video: </a:t>
            </a:r>
            <a:r>
              <a:rPr lang="en-US" sz="2300" u="sng" dirty="0">
                <a:hlinkClick r:id="rId8"/>
              </a:rPr>
              <a:t>https://youtu.be/0APRFjop8WI</a:t>
            </a:r>
            <a:endParaRPr lang="en-US" sz="2300" dirty="0"/>
          </a:p>
          <a:p>
            <a:pPr marL="0" indent="0">
              <a:buNone/>
            </a:pPr>
            <a:r>
              <a:rPr lang="en-US" sz="2300" dirty="0"/>
              <a:t> </a:t>
            </a:r>
          </a:p>
          <a:p>
            <a:pPr marL="0" indent="0">
              <a:buNone/>
            </a:pPr>
            <a:endParaRPr lang="en-US" sz="2300" dirty="0"/>
          </a:p>
          <a:p>
            <a:pPr marL="0" indent="0">
              <a:buNone/>
            </a:pPr>
            <a:r>
              <a:rPr lang="en-US" sz="2300" b="1" dirty="0" err="1"/>
              <a:t>mPowering</a:t>
            </a:r>
            <a:r>
              <a:rPr lang="en-US" sz="2300" b="1" dirty="0"/>
              <a:t> Frontline Health Workers</a:t>
            </a:r>
            <a:endParaRPr lang="en-US" sz="2300" dirty="0"/>
          </a:p>
          <a:p>
            <a:pPr lvl="0"/>
            <a:r>
              <a:rPr lang="en-US" sz="2300" dirty="0"/>
              <a:t>ORB Mobile Training Content Platform: </a:t>
            </a:r>
            <a:r>
              <a:rPr lang="en-US" sz="2300" u="sng" dirty="0">
                <a:hlinkClick r:id="rId9"/>
              </a:rPr>
              <a:t>health-orb.org</a:t>
            </a:r>
            <a:endParaRPr lang="en-US" sz="2300" dirty="0"/>
          </a:p>
          <a:p>
            <a:pPr marL="0" indent="0">
              <a:buNone/>
            </a:pPr>
            <a:r>
              <a:rPr lang="en-US" sz="2300" dirty="0"/>
              <a:t> </a:t>
            </a:r>
          </a:p>
          <a:p>
            <a:pPr lvl="0"/>
            <a:r>
              <a:rPr lang="en-US" sz="2300" dirty="0"/>
              <a:t>Ideas for Using ORB Content: </a:t>
            </a:r>
            <a:r>
              <a:rPr lang="en-US" sz="2300" u="sng" dirty="0">
                <a:hlinkClick r:id="rId10"/>
              </a:rPr>
              <a:t>http://mpoweringhealth.org/wp-content/uploads/2016/10/Getting-started-with-ORB.pdf</a:t>
            </a:r>
            <a:endParaRPr lang="en-US" sz="2300" dirty="0"/>
          </a:p>
          <a:p>
            <a:endParaRPr lang="en-US" dirty="0"/>
          </a:p>
        </p:txBody>
      </p:sp>
    </p:spTree>
    <p:extLst>
      <p:ext uri="{BB962C8B-B14F-4D97-AF65-F5344CB8AC3E}">
        <p14:creationId xmlns:p14="http://schemas.microsoft.com/office/powerpoint/2010/main" val="10065418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1"/>
            <a:ext cx="7772400" cy="1219200"/>
          </a:xfrm>
        </p:spPr>
        <p:txBody>
          <a:bodyPr/>
          <a:lstStyle/>
          <a:p>
            <a:r>
              <a:rPr lang="en-US" b="1" dirty="0" smtClean="0"/>
              <a:t>Thank you!</a:t>
            </a:r>
            <a:endParaRPr lang="en-US" b="1" dirty="0"/>
          </a:p>
        </p:txBody>
      </p:sp>
      <p:pic>
        <p:nvPicPr>
          <p:cNvPr id="1026" name="Picture 2"/>
          <p:cNvPicPr>
            <a:picLocks noChangeAspect="1" noChangeArrowheads="1"/>
          </p:cNvPicPr>
          <p:nvPr/>
        </p:nvPicPr>
        <p:blipFill>
          <a:blip r:embed="rId3" cstate="print"/>
          <a:srcRect/>
          <a:stretch>
            <a:fillRect/>
          </a:stretch>
        </p:blipFill>
        <p:spPr bwMode="auto">
          <a:xfrm>
            <a:off x="457200" y="5778332"/>
            <a:ext cx="2011363" cy="83586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943600" y="5943600"/>
            <a:ext cx="2938463" cy="61718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971800" y="5867400"/>
            <a:ext cx="2517184" cy="695325"/>
          </a:xfrm>
          <a:prstGeom prst="rect">
            <a:avLst/>
          </a:prstGeom>
          <a:noFill/>
          <a:ln w="9525">
            <a:noFill/>
            <a:miter lim="800000"/>
            <a:headEnd/>
            <a:tailEnd/>
          </a:ln>
        </p:spPr>
      </p:pic>
      <p:pic>
        <p:nvPicPr>
          <p:cNvPr id="9" name="Picture 8" descr="Photo 6 - midwifery student using app, Fitsum in background in the middle .jpg"/>
          <p:cNvPicPr>
            <a:picLocks noChangeAspect="1"/>
          </p:cNvPicPr>
          <p:nvPr/>
        </p:nvPicPr>
        <p:blipFill>
          <a:blip r:embed="rId6" cstate="print"/>
          <a:stretch>
            <a:fillRect/>
          </a:stretch>
        </p:blipFill>
        <p:spPr>
          <a:xfrm>
            <a:off x="2057400" y="2057400"/>
            <a:ext cx="5143500" cy="3429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12-01 at 1.42.38 P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18633"/>
            <a:ext cx="9144000" cy="5715000"/>
          </a:xfrm>
          <a:prstGeom prst="rect">
            <a:avLst/>
          </a:prstGeom>
        </p:spPr>
      </p:pic>
      <p:sp>
        <p:nvSpPr>
          <p:cNvPr id="6" name="Title 1"/>
          <p:cNvSpPr>
            <a:spLocks noGrp="1"/>
          </p:cNvSpPr>
          <p:nvPr>
            <p:ph type="title"/>
          </p:nvPr>
        </p:nvSpPr>
        <p:spPr>
          <a:xfrm>
            <a:off x="457200" y="274638"/>
            <a:ext cx="8229600" cy="1143000"/>
          </a:xfrm>
        </p:spPr>
        <p:txBody>
          <a:bodyPr anchor="t"/>
          <a:lstStyle/>
          <a:p>
            <a:r>
              <a:rPr lang="en-US" dirty="0" smtClean="0"/>
              <a:t>ORB</a:t>
            </a:r>
            <a:endParaRPr lang="en-US" dirty="0"/>
          </a:p>
        </p:txBody>
      </p:sp>
    </p:spTree>
    <p:extLst>
      <p:ext uri="{BB962C8B-B14F-4D97-AF65-F5344CB8AC3E}">
        <p14:creationId xmlns:p14="http://schemas.microsoft.com/office/powerpoint/2010/main" val="2504889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ORB Content</a:t>
            </a:r>
            <a:endParaRPr lang="en-US" dirty="0"/>
          </a:p>
        </p:txBody>
      </p:sp>
      <p:pic>
        <p:nvPicPr>
          <p:cNvPr id="4" name="Content Placeholder 3"/>
          <p:cNvPicPr>
            <a:picLocks noGrp="1"/>
          </p:cNvPicPr>
          <p:nvPr>
            <p:ph idx="1"/>
          </p:nvPr>
        </p:nvPicPr>
        <p:blipFill rotWithShape="1">
          <a:blip r:embed="rId3" cstate="print"/>
          <a:srcRect l="20993" t="15642" r="22116" b="5640"/>
          <a:stretch/>
        </p:blipFill>
        <p:spPr bwMode="auto">
          <a:xfrm>
            <a:off x="1320800" y="1600200"/>
            <a:ext cx="6502400" cy="4525963"/>
          </a:xfrm>
          <a:prstGeom prst="rect">
            <a:avLst/>
          </a:prstGeom>
          <a:ln>
            <a:solidFill>
              <a:schemeClr val="accent1">
                <a:shade val="95000"/>
                <a:satMod val="105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5930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print"/>
          <a:srcRect t="17849" b="16247"/>
          <a:stretch>
            <a:fillRect/>
          </a:stretch>
        </p:blipFill>
        <p:spPr bwMode="auto">
          <a:xfrm>
            <a:off x="2209800" y="1600200"/>
            <a:ext cx="4731808" cy="2198001"/>
          </a:xfrm>
          <a:prstGeom prst="rect">
            <a:avLst/>
          </a:prstGeom>
          <a:noFill/>
          <a:ln w="9525">
            <a:noFill/>
            <a:miter lim="800000"/>
            <a:headEnd/>
            <a:tailEnd/>
          </a:ln>
        </p:spPr>
      </p:pic>
      <p:sp>
        <p:nvSpPr>
          <p:cNvPr id="4" name="TextBox 3"/>
          <p:cNvSpPr txBox="1"/>
          <p:nvPr/>
        </p:nvSpPr>
        <p:spPr>
          <a:xfrm>
            <a:off x="2667000" y="914400"/>
            <a:ext cx="3909853" cy="584775"/>
          </a:xfrm>
          <a:prstGeom prst="rect">
            <a:avLst/>
          </a:prstGeom>
          <a:noFill/>
        </p:spPr>
        <p:txBody>
          <a:bodyPr wrap="none" rtlCol="0">
            <a:spAutoFit/>
          </a:bodyPr>
          <a:lstStyle/>
          <a:p>
            <a:r>
              <a:rPr lang="en-US" sz="3200" i="1" dirty="0">
                <a:solidFill>
                  <a:schemeClr val="tx1">
                    <a:lumMod val="65000"/>
                    <a:lumOff val="35000"/>
                  </a:schemeClr>
                </a:solidFill>
              </a:rPr>
              <a:t>The Safe Delivery App</a:t>
            </a:r>
          </a:p>
        </p:txBody>
      </p:sp>
      <p:sp>
        <p:nvSpPr>
          <p:cNvPr id="6" name="Title 1"/>
          <p:cNvSpPr txBox="1">
            <a:spLocks/>
          </p:cNvSpPr>
          <p:nvPr/>
        </p:nvSpPr>
        <p:spPr>
          <a:xfrm>
            <a:off x="762000" y="152400"/>
            <a:ext cx="77724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rgbClr val="BE2086"/>
                </a:solidFill>
                <a:effectLst/>
                <a:uLnTx/>
                <a:uFillTx/>
                <a:latin typeface="+mj-lt"/>
                <a:ea typeface="+mj-ea"/>
                <a:cs typeface="+mj-cs"/>
              </a:rPr>
              <a:t>Maternity</a:t>
            </a:r>
            <a:r>
              <a:rPr kumimoji="0" lang="en-US" sz="4400" b="1" i="0" u="none" strike="noStrike" kern="1200" cap="none" spc="0" normalizeH="0" noProof="0" dirty="0">
                <a:ln>
                  <a:noFill/>
                </a:ln>
                <a:solidFill>
                  <a:srgbClr val="BE2086"/>
                </a:solidFill>
                <a:effectLst/>
                <a:uLnTx/>
                <a:uFillTx/>
                <a:latin typeface="+mj-lt"/>
                <a:ea typeface="+mj-ea"/>
                <a:cs typeface="+mj-cs"/>
              </a:rPr>
              <a:t> Foundation</a:t>
            </a:r>
            <a:endParaRPr kumimoji="0" lang="en-US" sz="4400" b="1" i="0" u="none" strike="noStrike" kern="1200" cap="none" spc="0" normalizeH="0" baseline="0" noProof="0" dirty="0">
              <a:ln>
                <a:noFill/>
              </a:ln>
              <a:solidFill>
                <a:srgbClr val="BE2086"/>
              </a:solidFill>
              <a:effectLst/>
              <a:uLnTx/>
              <a:uFillTx/>
              <a:latin typeface="+mj-lt"/>
              <a:ea typeface="+mj-ea"/>
              <a:cs typeface="+mj-cs"/>
            </a:endParaRPr>
          </a:p>
        </p:txBody>
      </p:sp>
      <p:sp>
        <p:nvSpPr>
          <p:cNvPr id="7" name="Equal 6"/>
          <p:cNvSpPr/>
          <p:nvPr/>
        </p:nvSpPr>
        <p:spPr>
          <a:xfrm rot="16200000">
            <a:off x="-1143000" y="5105400"/>
            <a:ext cx="3581400" cy="381000"/>
          </a:xfrm>
          <a:prstGeom prst="mathEqual">
            <a:avLst>
              <a:gd name="adj1" fmla="val 2027"/>
              <a:gd name="adj2" fmla="val 11760"/>
            </a:avLst>
          </a:prstGeom>
          <a:solidFill>
            <a:srgbClr val="C7458C"/>
          </a:solidFill>
          <a:ln>
            <a:solidFill>
              <a:srgbClr val="C745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Equal 7"/>
          <p:cNvSpPr/>
          <p:nvPr/>
        </p:nvSpPr>
        <p:spPr>
          <a:xfrm rot="16200000">
            <a:off x="6781800" y="5181600"/>
            <a:ext cx="3581400" cy="381000"/>
          </a:xfrm>
          <a:prstGeom prst="mathEqual">
            <a:avLst>
              <a:gd name="adj1" fmla="val 2027"/>
              <a:gd name="adj2" fmla="val 11760"/>
            </a:avLst>
          </a:prstGeom>
          <a:solidFill>
            <a:srgbClr val="C7458C"/>
          </a:solidFill>
          <a:ln>
            <a:solidFill>
              <a:srgbClr val="C745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Billed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2784" y="4391576"/>
            <a:ext cx="1440392" cy="1808648"/>
          </a:xfrm>
          <a:prstGeom prst="rect">
            <a:avLst/>
          </a:prstGeom>
        </p:spPr>
      </p:pic>
      <p:pic>
        <p:nvPicPr>
          <p:cNvPr id="10" name="Billed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24603" y="4536533"/>
            <a:ext cx="2009797" cy="1607838"/>
          </a:xfrm>
          <a:prstGeom prst="rect">
            <a:avLst/>
          </a:prstGeom>
        </p:spPr>
      </p:pic>
      <p:pic>
        <p:nvPicPr>
          <p:cNvPr id="11" name="Billed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2056" y="4484001"/>
            <a:ext cx="3372287" cy="95778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762000"/>
          </a:xfrm>
        </p:spPr>
        <p:txBody>
          <a:bodyPr>
            <a:normAutofit/>
          </a:bodyPr>
          <a:lstStyle/>
          <a:p>
            <a:r>
              <a:rPr lang="en-US" b="1" dirty="0">
                <a:solidFill>
                  <a:srgbClr val="BE2086"/>
                </a:solidFill>
              </a:rPr>
              <a:t>The Safe Delivery App</a:t>
            </a:r>
          </a:p>
        </p:txBody>
      </p:sp>
      <p:sp>
        <p:nvSpPr>
          <p:cNvPr id="3" name="Subtitle 2"/>
          <p:cNvSpPr>
            <a:spLocks noGrp="1"/>
          </p:cNvSpPr>
          <p:nvPr>
            <p:ph type="subTitle" idx="1"/>
          </p:nvPr>
        </p:nvSpPr>
        <p:spPr>
          <a:xfrm>
            <a:off x="1219200" y="1219200"/>
            <a:ext cx="7772400" cy="5486400"/>
          </a:xfrm>
        </p:spPr>
        <p:txBody>
          <a:bodyPr>
            <a:normAutofit fontScale="85000" lnSpcReduction="20000"/>
          </a:bodyPr>
          <a:lstStyle/>
          <a:p>
            <a:pPr algn="l">
              <a:spcAft>
                <a:spcPts val="1400"/>
              </a:spcAft>
            </a:pPr>
            <a:r>
              <a:rPr lang="en-US" sz="2800" b="1" dirty="0">
                <a:solidFill>
                  <a:srgbClr val="DC1A84"/>
                </a:solidFill>
              </a:rPr>
              <a:t>Evidence </a:t>
            </a:r>
            <a:r>
              <a:rPr lang="en-US" sz="2800" b="1" dirty="0"/>
              <a:t>- </a:t>
            </a:r>
            <a:r>
              <a:rPr lang="en-US" sz="2600" dirty="0"/>
              <a:t>RCT published in </a:t>
            </a:r>
            <a:r>
              <a:rPr lang="en-US" sz="2600" dirty="0">
                <a:hlinkClick r:id="rId3"/>
              </a:rPr>
              <a:t>JAMA Pediatrics</a:t>
            </a:r>
            <a:r>
              <a:rPr lang="en-US" sz="2600" dirty="0"/>
              <a:t> demonstrates App is effective method to improve &amp; sustain knowledge &amp; skills.</a:t>
            </a:r>
            <a:endParaRPr lang="en-US" sz="2200" dirty="0"/>
          </a:p>
          <a:p>
            <a:pPr algn="l">
              <a:spcAft>
                <a:spcPts val="1400"/>
              </a:spcAft>
            </a:pPr>
            <a:r>
              <a:rPr lang="en-US" sz="2800" b="1" dirty="0">
                <a:solidFill>
                  <a:srgbClr val="DC1A84"/>
                </a:solidFill>
              </a:rPr>
              <a:t>Based on global clinical guidelines </a:t>
            </a:r>
            <a:r>
              <a:rPr lang="en-US" sz="2600" dirty="0"/>
              <a:t>and validated with an           international group of global health experts </a:t>
            </a:r>
            <a:endParaRPr lang="en-US" sz="2200" dirty="0"/>
          </a:p>
          <a:p>
            <a:pPr algn="l">
              <a:spcAft>
                <a:spcPts val="1400"/>
              </a:spcAft>
            </a:pPr>
            <a:r>
              <a:rPr lang="en-US" sz="2800" b="1" dirty="0">
                <a:solidFill>
                  <a:srgbClr val="DC1A84"/>
                </a:solidFill>
              </a:rPr>
              <a:t>All 7 Basic Emergency Obstetric and Neonatal Care Signal Functions</a:t>
            </a:r>
            <a:r>
              <a:rPr lang="en-US" sz="2600" b="1" dirty="0">
                <a:solidFill>
                  <a:srgbClr val="DC1A84"/>
                </a:solidFill>
              </a:rPr>
              <a:t> </a:t>
            </a:r>
            <a:r>
              <a:rPr lang="en-US" sz="2600" dirty="0"/>
              <a:t>distilled into the most essential information and protocols</a:t>
            </a:r>
            <a:endParaRPr lang="en-US" sz="2800" dirty="0"/>
          </a:p>
          <a:p>
            <a:pPr algn="l">
              <a:spcAft>
                <a:spcPts val="1400"/>
              </a:spcAft>
            </a:pPr>
            <a:r>
              <a:rPr lang="en-US" sz="2800" b="1" dirty="0">
                <a:solidFill>
                  <a:srgbClr val="DC1A84"/>
                </a:solidFill>
              </a:rPr>
              <a:t>Simple, animated, concise videos </a:t>
            </a:r>
            <a:r>
              <a:rPr lang="en-US" sz="2600" dirty="0"/>
              <a:t>for low-literacy settings</a:t>
            </a:r>
            <a:endParaRPr lang="en-US" sz="2800" dirty="0"/>
          </a:p>
          <a:p>
            <a:pPr algn="l">
              <a:spcAft>
                <a:spcPts val="1400"/>
              </a:spcAft>
            </a:pPr>
            <a:r>
              <a:rPr lang="en-US" sz="2800" b="1" dirty="0">
                <a:solidFill>
                  <a:srgbClr val="DC1A84"/>
                </a:solidFill>
              </a:rPr>
              <a:t>No internet </a:t>
            </a:r>
            <a:r>
              <a:rPr lang="en-US" sz="2600" dirty="0"/>
              <a:t>required for use</a:t>
            </a:r>
            <a:r>
              <a:rPr lang="en-US" sz="2800" dirty="0"/>
              <a:t> &amp; </a:t>
            </a:r>
            <a:r>
              <a:rPr lang="en-US" sz="2800" b="1" dirty="0">
                <a:solidFill>
                  <a:srgbClr val="DC1A84"/>
                </a:solidFill>
              </a:rPr>
              <a:t>available for free</a:t>
            </a:r>
          </a:p>
          <a:p>
            <a:pPr algn="l">
              <a:spcAft>
                <a:spcPts val="1400"/>
              </a:spcAft>
            </a:pPr>
            <a:r>
              <a:rPr lang="en-US" sz="2800" b="1" dirty="0">
                <a:solidFill>
                  <a:srgbClr val="DC1A84"/>
                </a:solidFill>
              </a:rPr>
              <a:t>Easily translatable &amp; adaptable </a:t>
            </a:r>
            <a:r>
              <a:rPr lang="en-US" sz="2600" dirty="0"/>
              <a:t>to ensure guidelines are contextualized and up-to-date</a:t>
            </a:r>
            <a:endParaRPr lang="en-US" sz="2800" dirty="0"/>
          </a:p>
          <a:p>
            <a:pPr algn="l">
              <a:spcAft>
                <a:spcPts val="1400"/>
              </a:spcAft>
            </a:pPr>
            <a:r>
              <a:rPr lang="en-US" sz="2800" b="1" dirty="0">
                <a:solidFill>
                  <a:srgbClr val="DC1A84"/>
                </a:solidFill>
              </a:rPr>
              <a:t>Overcomes traditional barriers </a:t>
            </a:r>
            <a:r>
              <a:rPr lang="en-US" sz="2600" dirty="0"/>
              <a:t>related to low literacy, distance, capacity &amp; funding</a:t>
            </a:r>
            <a:endParaRPr lang="en-US" sz="2800" dirty="0"/>
          </a:p>
        </p:txBody>
      </p:sp>
      <p:pic>
        <p:nvPicPr>
          <p:cNvPr id="4098" name="Picture 2" descr="Image result for evidence icon"/>
          <p:cNvPicPr>
            <a:picLocks noChangeAspect="1" noChangeArrowheads="1"/>
          </p:cNvPicPr>
          <p:nvPr/>
        </p:nvPicPr>
        <p:blipFill>
          <a:blip r:embed="rId4" cstate="print">
            <a:grayscl/>
            <a:lum bright="20000"/>
          </a:blip>
          <a:srcRect b="25000"/>
          <a:stretch>
            <a:fillRect/>
          </a:stretch>
        </p:blipFill>
        <p:spPr bwMode="auto">
          <a:xfrm>
            <a:off x="228600" y="1143000"/>
            <a:ext cx="965915" cy="685800"/>
          </a:xfrm>
          <a:prstGeom prst="rect">
            <a:avLst/>
          </a:prstGeom>
          <a:noFill/>
        </p:spPr>
      </p:pic>
      <p:pic>
        <p:nvPicPr>
          <p:cNvPr id="4100" name="Picture 4" descr="Image result for checklist  icon pink"/>
          <p:cNvPicPr>
            <a:picLocks noChangeAspect="1" noChangeArrowheads="1"/>
          </p:cNvPicPr>
          <p:nvPr/>
        </p:nvPicPr>
        <p:blipFill>
          <a:blip r:embed="rId5" cstate="print">
            <a:grayscl/>
            <a:lum bright="20000"/>
          </a:blip>
          <a:srcRect/>
          <a:stretch>
            <a:fillRect/>
          </a:stretch>
        </p:blipFill>
        <p:spPr bwMode="auto">
          <a:xfrm>
            <a:off x="381000" y="2057400"/>
            <a:ext cx="617448" cy="619126"/>
          </a:xfrm>
          <a:prstGeom prst="rect">
            <a:avLst/>
          </a:prstGeom>
          <a:noFill/>
        </p:spPr>
      </p:pic>
      <p:pic>
        <p:nvPicPr>
          <p:cNvPr id="4104" name="Picture 8" descr="Image result for pink maternal health icon"/>
          <p:cNvPicPr>
            <a:picLocks noChangeAspect="1" noChangeArrowheads="1"/>
          </p:cNvPicPr>
          <p:nvPr/>
        </p:nvPicPr>
        <p:blipFill>
          <a:blip r:embed="rId6" cstate="print">
            <a:grayscl/>
            <a:lum bright="20000"/>
          </a:blip>
          <a:srcRect r="12687"/>
          <a:stretch>
            <a:fillRect/>
          </a:stretch>
        </p:blipFill>
        <p:spPr bwMode="auto">
          <a:xfrm>
            <a:off x="228600" y="2743200"/>
            <a:ext cx="914400" cy="819151"/>
          </a:xfrm>
          <a:prstGeom prst="rect">
            <a:avLst/>
          </a:prstGeom>
          <a:noFill/>
        </p:spPr>
      </p:pic>
      <p:pic>
        <p:nvPicPr>
          <p:cNvPr id="4106" name="Picture 10" descr="Image result for pink video icon"/>
          <p:cNvPicPr>
            <a:picLocks noChangeAspect="1" noChangeArrowheads="1"/>
          </p:cNvPicPr>
          <p:nvPr/>
        </p:nvPicPr>
        <p:blipFill>
          <a:blip r:embed="rId7" cstate="print">
            <a:grayscl/>
            <a:lum bright="30000"/>
          </a:blip>
          <a:srcRect/>
          <a:stretch>
            <a:fillRect/>
          </a:stretch>
        </p:blipFill>
        <p:spPr bwMode="auto">
          <a:xfrm>
            <a:off x="457200" y="3657600"/>
            <a:ext cx="571500" cy="5715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108" name="Picture 12" descr="Image result for internet icon"/>
          <p:cNvPicPr>
            <a:picLocks noChangeAspect="1" noChangeArrowheads="1"/>
          </p:cNvPicPr>
          <p:nvPr/>
        </p:nvPicPr>
        <p:blipFill>
          <a:blip r:embed="rId8" cstate="print"/>
          <a:srcRect/>
          <a:stretch>
            <a:fillRect/>
          </a:stretch>
        </p:blipFill>
        <p:spPr bwMode="auto">
          <a:xfrm>
            <a:off x="457200" y="4343400"/>
            <a:ext cx="609600" cy="609600"/>
          </a:xfrm>
          <a:prstGeom prst="rect">
            <a:avLst/>
          </a:prstGeom>
          <a:noFill/>
        </p:spPr>
      </p:pic>
      <p:pic>
        <p:nvPicPr>
          <p:cNvPr id="4110" name="Picture 14" descr="Image result for icon barrier"/>
          <p:cNvPicPr>
            <a:picLocks noChangeAspect="1" noChangeArrowheads="1"/>
          </p:cNvPicPr>
          <p:nvPr/>
        </p:nvPicPr>
        <p:blipFill>
          <a:blip r:embed="rId9" cstate="print">
            <a:grayscl/>
            <a:lum bright="20000"/>
          </a:blip>
          <a:srcRect/>
          <a:stretch>
            <a:fillRect/>
          </a:stretch>
        </p:blipFill>
        <p:spPr bwMode="auto">
          <a:xfrm>
            <a:off x="457200" y="6019800"/>
            <a:ext cx="609601" cy="609601"/>
          </a:xfrm>
          <a:prstGeom prst="rect">
            <a:avLst/>
          </a:prstGeom>
          <a:noFill/>
        </p:spPr>
      </p:pic>
      <p:pic>
        <p:nvPicPr>
          <p:cNvPr id="4112" name="Picture 16" descr="Image result for icon translation"/>
          <p:cNvPicPr>
            <a:picLocks noChangeAspect="1" noChangeArrowheads="1"/>
          </p:cNvPicPr>
          <p:nvPr/>
        </p:nvPicPr>
        <p:blipFill>
          <a:blip r:embed="rId10" cstate="print">
            <a:duotone>
              <a:schemeClr val="bg2">
                <a:shade val="45000"/>
                <a:satMod val="135000"/>
              </a:schemeClr>
              <a:prstClr val="white"/>
            </a:duotone>
          </a:blip>
          <a:srcRect/>
          <a:stretch>
            <a:fillRect/>
          </a:stretch>
        </p:blipFill>
        <p:spPr bwMode="auto">
          <a:xfrm>
            <a:off x="381000" y="5105400"/>
            <a:ext cx="685800" cy="685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457200" y="285750"/>
            <a:ext cx="8229600" cy="6858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mtClean="0"/>
              <a:t>About Jhpiego</a:t>
            </a:r>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9546" r="23360"/>
          <a:stretch/>
        </p:blipFill>
        <p:spPr>
          <a:xfrm>
            <a:off x="614069" y="1295400"/>
            <a:ext cx="3358444" cy="3333750"/>
          </a:xfrm>
          <a:prstGeom prst="rect">
            <a:avLst/>
          </a:prstGeom>
        </p:spPr>
      </p:pic>
      <p:sp>
        <p:nvSpPr>
          <p:cNvPr id="6" name="Content Placeholder 12"/>
          <p:cNvSpPr txBox="1">
            <a:spLocks/>
          </p:cNvSpPr>
          <p:nvPr/>
        </p:nvSpPr>
        <p:spPr>
          <a:xfrm>
            <a:off x="4602529" y="1295400"/>
            <a:ext cx="4419600" cy="2819400"/>
          </a:xfrm>
          <a:prstGeom prst="rect">
            <a:avLst/>
          </a:prstGeom>
        </p:spPr>
        <p:style>
          <a:lnRef idx="1">
            <a:schemeClr val="accent4"/>
          </a:lnRef>
          <a:fillRef idx="2">
            <a:schemeClr val="accent4"/>
          </a:fillRef>
          <a:effectRef idx="1">
            <a:schemeClr val="accent4"/>
          </a:effectRef>
          <a:fontRef idx="minor">
            <a:schemeClr val="dk1"/>
          </a:fontRef>
        </p:style>
        <p:txBody>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a:spcBef>
                <a:spcPts val="0"/>
              </a:spcBef>
              <a:spcAft>
                <a:spcPts val="1200"/>
              </a:spcAft>
            </a:pPr>
            <a:r>
              <a:rPr lang="en-US" sz="2400" dirty="0" smtClean="0"/>
              <a:t>Non-profit global health affiliate of Johns Hopkins University</a:t>
            </a:r>
          </a:p>
          <a:p>
            <a:pPr>
              <a:spcBef>
                <a:spcPts val="0"/>
              </a:spcBef>
              <a:spcAft>
                <a:spcPts val="1200"/>
              </a:spcAft>
            </a:pPr>
            <a:r>
              <a:rPr lang="en-US" sz="2400" dirty="0" smtClean="0"/>
              <a:t>Over the past 43 years, Jhpiego has worked in over 150 developing countries</a:t>
            </a:r>
            <a:endParaRPr lang="en-US" sz="2000" dirty="0"/>
          </a:p>
        </p:txBody>
      </p:sp>
      <p:sp>
        <p:nvSpPr>
          <p:cNvPr id="7" name="Content Placeholder 9"/>
          <p:cNvSpPr txBox="1">
            <a:spLocks/>
          </p:cNvSpPr>
          <p:nvPr/>
        </p:nvSpPr>
        <p:spPr>
          <a:xfrm>
            <a:off x="853831" y="4953000"/>
            <a:ext cx="7929025" cy="1372834"/>
          </a:xfrm>
          <a:prstGeom prst="rect">
            <a:avLst/>
          </a:prstGeom>
        </p:spPr>
        <p:style>
          <a:lnRef idx="1">
            <a:schemeClr val="dk1"/>
          </a:lnRef>
          <a:fillRef idx="2">
            <a:schemeClr val="dk1"/>
          </a:fillRef>
          <a:effectRef idx="1">
            <a:schemeClr val="dk1"/>
          </a:effectRef>
          <a:fontRef idx="minor">
            <a:schemeClr val="dk1"/>
          </a:fontRef>
        </p:style>
        <p:txBody>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 typeface="Arial"/>
              <a:buNone/>
            </a:pPr>
            <a:r>
              <a:rPr lang="en-US" sz="3600" dirty="0" smtClean="0"/>
              <a:t>To prevent the needless deaths of women and their families</a:t>
            </a:r>
            <a:endParaRPr lang="en-US" sz="3600"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0" y="171451"/>
            <a:ext cx="1402128" cy="580992"/>
          </a:xfrm>
          <a:prstGeom prst="rect">
            <a:avLst/>
          </a:prstGeom>
        </p:spPr>
      </p:pic>
    </p:spTree>
    <p:extLst>
      <p:ext uri="{BB962C8B-B14F-4D97-AF65-F5344CB8AC3E}">
        <p14:creationId xmlns:p14="http://schemas.microsoft.com/office/powerpoint/2010/main" val="29395298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5834</TotalTime>
  <Words>3016</Words>
  <Application>Microsoft Office PowerPoint</Application>
  <PresentationFormat>On-screen Show (4:3)</PresentationFormat>
  <Paragraphs>282</Paragraphs>
  <Slides>48</Slides>
  <Notes>48</Notes>
  <HiddenSlides>0</HiddenSlides>
  <MMClips>1</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5" baseType="lpstr">
      <vt:lpstr>Arial</vt:lpstr>
      <vt:lpstr>Calibri</vt:lpstr>
      <vt:lpstr>Century Gothic</vt:lpstr>
      <vt:lpstr>Times New Roman</vt:lpstr>
      <vt:lpstr>Wingdings</vt:lpstr>
      <vt:lpstr>Office Theme</vt:lpstr>
      <vt:lpstr>Acrobat Document</vt:lpstr>
      <vt:lpstr>BEmONC learning:</vt:lpstr>
      <vt:lpstr>Session Objective</vt:lpstr>
      <vt:lpstr>What do we mean by BEmONC?</vt:lpstr>
      <vt:lpstr>mPowering Frontline Health Workers</vt:lpstr>
      <vt:lpstr>ORB</vt:lpstr>
      <vt:lpstr>Using ORB Content</vt:lpstr>
      <vt:lpstr>PowerPoint Presentation</vt:lpstr>
      <vt:lpstr>The Safe Delivery App</vt:lpstr>
      <vt:lpstr>PowerPoint Presentation</vt:lpstr>
      <vt:lpstr>PowerPoint Presentation</vt:lpstr>
      <vt:lpstr>eLearning Modules</vt:lpstr>
      <vt:lpstr>Low-dose, high-frequency learning: HMS example </vt:lpstr>
      <vt:lpstr>Serious Games: Maternity Clinic </vt:lpstr>
      <vt:lpstr>The need for  improved skilled birth attendance &amp; quality of care</vt:lpstr>
      <vt:lpstr>2. DEMONSTRATION</vt:lpstr>
      <vt:lpstr>Overview of PPH</vt:lpstr>
      <vt:lpstr>eLearning Module</vt:lpstr>
      <vt:lpstr>PowerPoint Presentation</vt:lpstr>
      <vt:lpstr>PowerPoint Presentation</vt:lpstr>
      <vt:lpstr>Assess</vt:lpstr>
      <vt:lpstr>At the end of the lesson…you will be asked to choose FOUR.  Pay attention.</vt:lpstr>
      <vt:lpstr>Which together form an integrated learning platform</vt:lpstr>
      <vt:lpstr>PowerPoint Presentation</vt:lpstr>
      <vt:lpstr>PowerPoint Presentation</vt:lpstr>
      <vt:lpstr>Skills Lab Skit</vt:lpstr>
      <vt:lpstr>PowerPoint Presentation</vt:lpstr>
      <vt:lpstr>PowerPoint Presentation</vt:lpstr>
      <vt:lpstr>PowerPoint Presentation</vt:lpstr>
      <vt:lpstr>PowerPoint Presentation</vt:lpstr>
      <vt:lpstr>Helping Mothers Survive:  Bleeding after Birth  Action Plan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well did you listen? What are the four actions?</vt:lpstr>
      <vt:lpstr>Discussion &amp; Questions</vt:lpstr>
      <vt:lpstr>Presentation Links</vt:lpstr>
      <vt:lpstr>Thank you!</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BEmONC learning:</dc:title>
  <dc:creator>Tara Talvacchia</dc:creator>
  <cp:lastModifiedBy>Goetsch, Brittany</cp:lastModifiedBy>
  <cp:revision>107</cp:revision>
  <dcterms:created xsi:type="dcterms:W3CDTF">2016-12-02T17:22:24Z</dcterms:created>
  <dcterms:modified xsi:type="dcterms:W3CDTF">2017-03-23T19:27:05Z</dcterms:modified>
</cp:coreProperties>
</file>