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7"/>
  </p:notesMasterIdLst>
  <p:sldIdLst>
    <p:sldId id="256" r:id="rId2"/>
    <p:sldId id="257" r:id="rId3"/>
    <p:sldId id="258" r:id="rId4"/>
    <p:sldId id="260" r:id="rId5"/>
    <p:sldId id="261" r:id="rId6"/>
    <p:sldId id="264" r:id="rId7"/>
    <p:sldId id="289" r:id="rId8"/>
    <p:sldId id="267" r:id="rId9"/>
    <p:sldId id="293" r:id="rId10"/>
    <p:sldId id="268" r:id="rId11"/>
    <p:sldId id="270" r:id="rId12"/>
    <p:sldId id="271" r:id="rId13"/>
    <p:sldId id="272" r:id="rId14"/>
    <p:sldId id="273" r:id="rId15"/>
    <p:sldId id="275" r:id="rId16"/>
    <p:sldId id="277" r:id="rId17"/>
    <p:sldId id="279" r:id="rId18"/>
    <p:sldId id="282" r:id="rId19"/>
    <p:sldId id="283" r:id="rId20"/>
    <p:sldId id="284" r:id="rId21"/>
    <p:sldId id="286" r:id="rId22"/>
    <p:sldId id="287" r:id="rId23"/>
    <p:sldId id="288" r:id="rId24"/>
    <p:sldId id="291" r:id="rId25"/>
    <p:sldId id="292" r:id="rId2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MISHA" initials="M" lastIdx="1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5AF9F"/>
    <a:srgbClr val="009999"/>
    <a:srgbClr val="578FFF"/>
    <a:srgbClr val="002B82"/>
    <a:srgbClr val="0D5E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15" autoAdjust="0"/>
    <p:restoredTop sz="94660"/>
  </p:normalViewPr>
  <p:slideViewPr>
    <p:cSldViewPr>
      <p:cViewPr varScale="1">
        <p:scale>
          <a:sx n="67" d="100"/>
          <a:sy n="67" d="100"/>
        </p:scale>
        <p:origin x="444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6732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PDHS 2012-13</c:v>
                </c:pt>
              </c:strCache>
            </c:strRef>
          </c:tx>
          <c:spPr>
            <a:solidFill>
              <a:srgbClr val="00B0F0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lang="en-GB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Sheet1!$A$2:$A$7</c:f>
              <c:strCache>
                <c:ptCount val="6"/>
                <c:pt idx="0">
                  <c:v>Penta 1</c:v>
                </c:pt>
                <c:pt idx="1">
                  <c:v>Penta 2</c:v>
                </c:pt>
                <c:pt idx="2">
                  <c:v>Penta 3</c:v>
                </c:pt>
                <c:pt idx="3">
                  <c:v>Measles 1</c:v>
                </c:pt>
                <c:pt idx="4">
                  <c:v>Measles 2</c:v>
                </c:pt>
                <c:pt idx="5">
                  <c:v>FIC</c:v>
                </c:pt>
              </c:strCache>
            </c:strRef>
          </c:cat>
          <c:val>
            <c:numRef>
              <c:f>Sheet1!$B$2:$B$7</c:f>
              <c:numCache>
                <c:formatCode>0%</c:formatCode>
                <c:ptCount val="6"/>
                <c:pt idx="0">
                  <c:v>0.65000000000000024</c:v>
                </c:pt>
                <c:pt idx="1">
                  <c:v>0.56999999999999995</c:v>
                </c:pt>
                <c:pt idx="2">
                  <c:v>0.39000000000000012</c:v>
                </c:pt>
                <c:pt idx="3">
                  <c:v>0.45</c:v>
                </c:pt>
                <c:pt idx="5">
                  <c:v>0.29000000000000009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1F9-4D6D-8B5E-70A9A1D55D1D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ZM immunization registry</c:v>
                </c:pt>
              </c:strCache>
            </c:strRef>
          </c:tx>
          <c:spPr>
            <a:solidFill>
              <a:srgbClr val="002060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lang="en-GB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Sheet1!$A$2:$A$7</c:f>
              <c:strCache>
                <c:ptCount val="6"/>
                <c:pt idx="0">
                  <c:v>Penta 1</c:v>
                </c:pt>
                <c:pt idx="1">
                  <c:v>Penta 2</c:v>
                </c:pt>
                <c:pt idx="2">
                  <c:v>Penta 3</c:v>
                </c:pt>
                <c:pt idx="3">
                  <c:v>Measles 1</c:v>
                </c:pt>
                <c:pt idx="4">
                  <c:v>Measles 2</c:v>
                </c:pt>
                <c:pt idx="5">
                  <c:v>FIC</c:v>
                </c:pt>
              </c:strCache>
            </c:strRef>
          </c:cat>
          <c:val>
            <c:numRef>
              <c:f>Sheet1!$C$2:$C$7</c:f>
              <c:numCache>
                <c:formatCode>0%</c:formatCode>
                <c:ptCount val="6"/>
                <c:pt idx="0">
                  <c:v>0.84000000000000019</c:v>
                </c:pt>
                <c:pt idx="1">
                  <c:v>0.84000000000000019</c:v>
                </c:pt>
                <c:pt idx="2">
                  <c:v>0.84000000000000019</c:v>
                </c:pt>
                <c:pt idx="3">
                  <c:v>0.54</c:v>
                </c:pt>
                <c:pt idx="4">
                  <c:v>0.6000000000000002</c:v>
                </c:pt>
                <c:pt idx="5">
                  <c:v>0.54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E1F9-4D6D-8B5E-70A9A1D55D1D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75"/>
        <c:axId val="73333248"/>
        <c:axId val="102065856"/>
      </c:barChart>
      <c:catAx>
        <c:axId val="7333324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txPr>
          <a:bodyPr/>
          <a:lstStyle/>
          <a:p>
            <a:pPr>
              <a:defRPr lang="en-GB"/>
            </a:pPr>
            <a:endParaRPr lang="en-US"/>
          </a:p>
        </c:txPr>
        <c:crossAx val="102065856"/>
        <c:crosses val="autoZero"/>
        <c:auto val="1"/>
        <c:lblAlgn val="ctr"/>
        <c:lblOffset val="100"/>
        <c:noMultiLvlLbl val="0"/>
      </c:catAx>
      <c:valAx>
        <c:axId val="102065856"/>
        <c:scaling>
          <c:orientation val="minMax"/>
        </c:scaling>
        <c:delete val="1"/>
        <c:axPos val="l"/>
        <c:numFmt formatCode="0%" sourceLinked="1"/>
        <c:majorTickMark val="out"/>
        <c:minorTickMark val="none"/>
        <c:tickLblPos val="none"/>
        <c:crossAx val="73333248"/>
        <c:crosses val="autoZero"/>
        <c:crossBetween val="between"/>
      </c:valAx>
      <c:spPr>
        <a:noFill/>
        <a:ln w="22403">
          <a:noFill/>
        </a:ln>
      </c:spPr>
    </c:plotArea>
    <c:legend>
      <c:legendPos val="b"/>
      <c:overlay val="0"/>
      <c:spPr>
        <a:noFill/>
      </c:spPr>
      <c:txPr>
        <a:bodyPr/>
        <a:lstStyle/>
        <a:p>
          <a:pPr>
            <a:defRPr lang="en-GB"/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 sz="1588"/>
      </a:pPr>
      <a:endParaRPr lang="en-US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8F1D5DF-9EBE-458E-A8AB-E91B32520161}" type="datetimeFigureOut">
              <a:rPr lang="en-US" smtClean="0"/>
              <a:t>3/24/2017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673D49F-B0C9-4141-BD62-B3652CEE4C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79118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73D49F-B0C9-4141-BD62-B3652CEE4CAB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15177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1. Whatever</a:t>
            </a:r>
            <a:r>
              <a:rPr lang="en-GB" baseline="0" dirty="0"/>
              <a:t> the data is collected  through EPI registers we are recording that data through phones with EPI application. </a:t>
            </a:r>
          </a:p>
          <a:p>
            <a:pPr marL="216233" indent="-216233"/>
            <a:r>
              <a:rPr lang="en-GB" baseline="0" dirty="0"/>
              <a:t>2. Data is submitted to server and stored in a database and can be seen through website. </a:t>
            </a:r>
          </a:p>
          <a:p>
            <a:pPr marL="216233" indent="-216233"/>
            <a:r>
              <a:rPr lang="en-GB" baseline="0" dirty="0"/>
              <a:t>3. Child data can be retrieved at the time of follow-up or whenever required.</a:t>
            </a:r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0E81E0-ABFE-4CE9-932F-D6CC120F4814}" type="slidenum">
              <a:rPr lang="en-GB" smtClean="0"/>
              <a:pPr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3758638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F5ACCB-8468-4B1B-8AE0-58B4C9B547B9}" type="slidenum">
              <a:rPr lang="en-GB" smtClean="0"/>
              <a:pPr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989470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403586-85CE-41A9-A554-755127314224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193630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403586-85CE-41A9-A554-755127314224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940834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E7595E-4F5A-4F3B-837A-D11CBC68161F}" type="slidenum">
              <a:rPr lang="en-US" smtClean="0"/>
              <a:pPr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832588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*Indus hospital network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C1CB2D-83EF-4396-AB13-9CD8A7EC0FB6}" type="slidenum">
              <a:rPr lang="en-US" smtClean="0"/>
              <a:pPr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916976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E7595E-4F5A-4F3B-837A-D11CBC68161F}" type="slidenum">
              <a:rPr lang="en-US" smtClean="0"/>
              <a:pPr/>
              <a:t>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71255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03A3A-2E89-411E-AB13-D837F6E3B30E}" type="datetimeFigureOut">
              <a:rPr lang="en-US" smtClean="0"/>
              <a:t>3/24/2017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01DE7-D84F-46B1-8C16-51F63FB21A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1807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03A3A-2E89-411E-AB13-D837F6E3B30E}" type="datetimeFigureOut">
              <a:rPr lang="en-US" smtClean="0"/>
              <a:t>3/24/2017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01DE7-D84F-46B1-8C16-51F63FB21A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58605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03A3A-2E89-411E-AB13-D837F6E3B30E}" type="datetimeFigureOut">
              <a:rPr lang="en-US" smtClean="0"/>
              <a:t>3/24/2017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01DE7-D84F-46B1-8C16-51F63FB21A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044752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x" type="tx">
  <p:cSld name="tx">
    <p:spTree>
      <p:nvGrpSpPr>
        <p:cNvPr id="1" name="Shape 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1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12" name="Shape 12"/>
          <p:cNvSpPr txBox="1">
            <a:spLocks noGrp="1"/>
          </p:cNvSpPr>
          <p:nvPr>
            <p:ph type="body" idx="1"/>
          </p:nvPr>
        </p:nvSpPr>
        <p:spPr>
          <a:xfrm>
            <a:off x="457200" y="1600201"/>
            <a:ext cx="8229600" cy="4967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/>
            </a:lvl1pPr>
            <a:lvl2pPr marL="742950" indent="-285750" rtl="0">
              <a:defRPr/>
            </a:lvl2pPr>
            <a:lvl3pPr marL="1143000" indent="-228600" rtl="0">
              <a:defRPr/>
            </a:lvl3pPr>
            <a:lvl4pPr marL="1600200" indent="-228600"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46715888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213559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03A3A-2E89-411E-AB13-D837F6E3B30E}" type="datetimeFigureOut">
              <a:rPr lang="en-US" smtClean="0"/>
              <a:t>3/24/2017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01DE7-D84F-46B1-8C16-51F63FB21A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1146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03A3A-2E89-411E-AB13-D837F6E3B30E}" type="datetimeFigureOut">
              <a:rPr lang="en-US" smtClean="0"/>
              <a:t>3/24/2017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01DE7-D84F-46B1-8C16-51F63FB21A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93541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03A3A-2E89-411E-AB13-D837F6E3B30E}" type="datetimeFigureOut">
              <a:rPr lang="en-US" smtClean="0"/>
              <a:t>3/24/2017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01DE7-D84F-46B1-8C16-51F63FB21A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84264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03A3A-2E89-411E-AB13-D837F6E3B30E}" type="datetimeFigureOut">
              <a:rPr lang="en-US" smtClean="0"/>
              <a:t>3/24/2017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01DE7-D84F-46B1-8C16-51F63FB21A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25857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03A3A-2E89-411E-AB13-D837F6E3B30E}" type="datetimeFigureOut">
              <a:rPr lang="en-US" smtClean="0"/>
              <a:t>3/24/2017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01DE7-D84F-46B1-8C16-51F63FB21A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93390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03A3A-2E89-411E-AB13-D837F6E3B30E}" type="datetimeFigureOut">
              <a:rPr lang="en-US" smtClean="0"/>
              <a:t>3/24/2017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01DE7-D84F-46B1-8C16-51F63FB21A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51608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03A3A-2E89-411E-AB13-D837F6E3B30E}" type="datetimeFigureOut">
              <a:rPr lang="en-US" smtClean="0"/>
              <a:t>3/24/2017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01DE7-D84F-46B1-8C16-51F63FB21A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27305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03A3A-2E89-411E-AB13-D837F6E3B30E}" type="datetimeFigureOut">
              <a:rPr lang="en-US" smtClean="0"/>
              <a:t>3/24/2017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01DE7-D84F-46B1-8C16-51F63FB21A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64445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B03A3A-2E89-411E-AB13-D837F6E3B30E}" type="datetimeFigureOut">
              <a:rPr lang="en-US" smtClean="0"/>
              <a:t>3/24/2017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B01DE7-D84F-46B1-8C16-51F63FB21A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36530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1.png"/><Relationship Id="rId5" Type="http://schemas.openxmlformats.org/officeDocument/2006/relationships/image" Target="../media/image50.png"/><Relationship Id="rId4" Type="http://schemas.openxmlformats.org/officeDocument/2006/relationships/image" Target="../media/image4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9.png"/><Relationship Id="rId3" Type="http://schemas.openxmlformats.org/officeDocument/2006/relationships/image" Target="../media/image55.png"/><Relationship Id="rId7" Type="http://schemas.openxmlformats.org/officeDocument/2006/relationships/image" Target="../media/image58.png"/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7.png"/><Relationship Id="rId11" Type="http://schemas.microsoft.com/office/2007/relationships/hdphoto" Target="../media/hdphoto6.wdp"/><Relationship Id="rId5" Type="http://schemas.microsoft.com/office/2007/relationships/hdphoto" Target="../media/hdphoto5.wdp"/><Relationship Id="rId10" Type="http://schemas.openxmlformats.org/officeDocument/2006/relationships/image" Target="../media/image60.png"/><Relationship Id="rId4" Type="http://schemas.openxmlformats.org/officeDocument/2006/relationships/image" Target="../media/image56.png"/><Relationship Id="rId9" Type="http://schemas.openxmlformats.org/officeDocument/2006/relationships/image" Target="../media/image4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1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64.png"/><Relationship Id="rId13" Type="http://schemas.microsoft.com/office/2007/relationships/hdphoto" Target="../media/hdphoto8.wdp"/><Relationship Id="rId3" Type="http://schemas.openxmlformats.org/officeDocument/2006/relationships/image" Target="../media/image25.png"/><Relationship Id="rId7" Type="http://schemas.microsoft.com/office/2007/relationships/hdphoto" Target="../media/hdphoto7.wdp"/><Relationship Id="rId12" Type="http://schemas.openxmlformats.org/officeDocument/2006/relationships/image" Target="../media/image6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3.png"/><Relationship Id="rId11" Type="http://schemas.openxmlformats.org/officeDocument/2006/relationships/image" Target="../media/image67.png"/><Relationship Id="rId5" Type="http://schemas.openxmlformats.org/officeDocument/2006/relationships/image" Target="../media/image23.png"/><Relationship Id="rId10" Type="http://schemas.openxmlformats.org/officeDocument/2006/relationships/image" Target="../media/image66.png"/><Relationship Id="rId4" Type="http://schemas.openxmlformats.org/officeDocument/2006/relationships/image" Target="../media/image62.png"/><Relationship Id="rId9" Type="http://schemas.openxmlformats.org/officeDocument/2006/relationships/image" Target="../media/image65.png"/><Relationship Id="rId14" Type="http://schemas.openxmlformats.org/officeDocument/2006/relationships/image" Target="../media/image69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3.png"/><Relationship Id="rId5" Type="http://schemas.openxmlformats.org/officeDocument/2006/relationships/image" Target="../media/image72.png"/><Relationship Id="rId4" Type="http://schemas.openxmlformats.org/officeDocument/2006/relationships/image" Target="../media/image7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8.png"/><Relationship Id="rId4" Type="http://schemas.openxmlformats.org/officeDocument/2006/relationships/image" Target="../media/image77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png"/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1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88.gif"/><Relationship Id="rId3" Type="http://schemas.openxmlformats.org/officeDocument/2006/relationships/image" Target="../media/image83.jpeg"/><Relationship Id="rId7" Type="http://schemas.openxmlformats.org/officeDocument/2006/relationships/image" Target="../media/image87.jpeg"/><Relationship Id="rId2" Type="http://schemas.openxmlformats.org/officeDocument/2006/relationships/image" Target="../media/image8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6.jpeg"/><Relationship Id="rId11" Type="http://schemas.openxmlformats.org/officeDocument/2006/relationships/image" Target="../media/image91.png"/><Relationship Id="rId5" Type="http://schemas.openxmlformats.org/officeDocument/2006/relationships/image" Target="../media/image85.jpeg"/><Relationship Id="rId10" Type="http://schemas.openxmlformats.org/officeDocument/2006/relationships/image" Target="../media/image90.jpeg"/><Relationship Id="rId4" Type="http://schemas.openxmlformats.org/officeDocument/2006/relationships/image" Target="../media/image84.jpeg"/><Relationship Id="rId9" Type="http://schemas.openxmlformats.org/officeDocument/2006/relationships/image" Target="../media/image89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5.xml.rels><?xml version="1.0" encoding="UTF-8" standalone="yes"?>
<Relationships xmlns="http://schemas.openxmlformats.org/package/2006/relationships"><Relationship Id="rId8" Type="http://schemas.microsoft.com/office/2007/relationships/hdphoto" Target="../media/hdphoto4.wdp"/><Relationship Id="rId3" Type="http://schemas.openxmlformats.org/officeDocument/2006/relationships/image" Target="../media/image9.png"/><Relationship Id="rId7" Type="http://schemas.openxmlformats.org/officeDocument/2006/relationships/image" Target="../media/image11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6" Type="http://schemas.microsoft.com/office/2007/relationships/hdphoto" Target="../media/hdphoto3.wdp"/><Relationship Id="rId5" Type="http://schemas.openxmlformats.org/officeDocument/2006/relationships/image" Target="../media/image10.png"/><Relationship Id="rId4" Type="http://schemas.microsoft.com/office/2007/relationships/hdphoto" Target="../media/hdphoto2.wdp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6.png"/><Relationship Id="rId5" Type="http://schemas.openxmlformats.org/officeDocument/2006/relationships/image" Target="../media/image15.jpeg"/><Relationship Id="rId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13" Type="http://schemas.openxmlformats.org/officeDocument/2006/relationships/image" Target="../media/image28.png"/><Relationship Id="rId18" Type="http://schemas.openxmlformats.org/officeDocument/2006/relationships/image" Target="../media/image33.png"/><Relationship Id="rId26" Type="http://schemas.openxmlformats.org/officeDocument/2006/relationships/image" Target="../media/image41.png"/><Relationship Id="rId3" Type="http://schemas.openxmlformats.org/officeDocument/2006/relationships/image" Target="../media/image18.png"/><Relationship Id="rId21" Type="http://schemas.openxmlformats.org/officeDocument/2006/relationships/image" Target="../media/image36.png"/><Relationship Id="rId7" Type="http://schemas.openxmlformats.org/officeDocument/2006/relationships/image" Target="../media/image22.png"/><Relationship Id="rId12" Type="http://schemas.openxmlformats.org/officeDocument/2006/relationships/image" Target="../media/image27.png"/><Relationship Id="rId17" Type="http://schemas.openxmlformats.org/officeDocument/2006/relationships/image" Target="../media/image32.png"/><Relationship Id="rId25" Type="http://schemas.openxmlformats.org/officeDocument/2006/relationships/image" Target="../media/image40.png"/><Relationship Id="rId2" Type="http://schemas.openxmlformats.org/officeDocument/2006/relationships/image" Target="../media/image17.png"/><Relationship Id="rId16" Type="http://schemas.openxmlformats.org/officeDocument/2006/relationships/image" Target="../media/image31.png"/><Relationship Id="rId20" Type="http://schemas.openxmlformats.org/officeDocument/2006/relationships/image" Target="../media/image3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11" Type="http://schemas.openxmlformats.org/officeDocument/2006/relationships/image" Target="../media/image26.png"/><Relationship Id="rId24" Type="http://schemas.openxmlformats.org/officeDocument/2006/relationships/image" Target="../media/image39.png"/><Relationship Id="rId5" Type="http://schemas.openxmlformats.org/officeDocument/2006/relationships/image" Target="../media/image20.png"/><Relationship Id="rId15" Type="http://schemas.openxmlformats.org/officeDocument/2006/relationships/image" Target="../media/image30.png"/><Relationship Id="rId23" Type="http://schemas.openxmlformats.org/officeDocument/2006/relationships/image" Target="../media/image38.png"/><Relationship Id="rId28" Type="http://schemas.openxmlformats.org/officeDocument/2006/relationships/image" Target="../media/image43.png"/><Relationship Id="rId10" Type="http://schemas.openxmlformats.org/officeDocument/2006/relationships/image" Target="../media/image25.png"/><Relationship Id="rId19" Type="http://schemas.openxmlformats.org/officeDocument/2006/relationships/image" Target="../media/image34.png"/><Relationship Id="rId4" Type="http://schemas.openxmlformats.org/officeDocument/2006/relationships/image" Target="../media/image19.png"/><Relationship Id="rId9" Type="http://schemas.openxmlformats.org/officeDocument/2006/relationships/image" Target="../media/image24.png"/><Relationship Id="rId14" Type="http://schemas.openxmlformats.org/officeDocument/2006/relationships/image" Target="../media/image29.png"/><Relationship Id="rId22" Type="http://schemas.openxmlformats.org/officeDocument/2006/relationships/image" Target="../media/image37.png"/><Relationship Id="rId27" Type="http://schemas.openxmlformats.org/officeDocument/2006/relationships/image" Target="../media/image4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 descr="E:\Photoshare Images\47762-45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405" r="11343" b="405"/>
          <a:stretch/>
        </p:blipFill>
        <p:spPr bwMode="auto">
          <a:xfrm>
            <a:off x="1" y="-27857"/>
            <a:ext cx="9144000" cy="6876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Rectangle 11"/>
          <p:cNvSpPr/>
          <p:nvPr/>
        </p:nvSpPr>
        <p:spPr>
          <a:xfrm>
            <a:off x="-38100" y="-27857"/>
            <a:ext cx="9144000" cy="6848168"/>
          </a:xfrm>
          <a:prstGeom prst="rect">
            <a:avLst/>
          </a:prstGeom>
          <a:solidFill>
            <a:srgbClr val="009999">
              <a:alpha val="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-38100" y="4800600"/>
            <a:ext cx="9189475" cy="1524000"/>
          </a:xfrm>
          <a:prstGeom prst="rect">
            <a:avLst/>
          </a:prstGeom>
          <a:solidFill>
            <a:srgbClr val="002060">
              <a:alpha val="8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itle 1"/>
          <p:cNvSpPr txBox="1">
            <a:spLocks/>
          </p:cNvSpPr>
          <p:nvPr/>
        </p:nvSpPr>
        <p:spPr>
          <a:xfrm>
            <a:off x="0" y="4495800"/>
            <a:ext cx="5638800" cy="206027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>
              <a:spcBef>
                <a:spcPct val="0"/>
              </a:spcBef>
              <a:defRPr/>
            </a:pPr>
            <a:r>
              <a:rPr lang="en-GB" sz="3200" dirty="0" err="1">
                <a:solidFill>
                  <a:schemeClr val="bg1"/>
                </a:solidFill>
                <a:latin typeface="Century Gothic" panose="020B0502020202020204" pitchFamily="34" charset="0"/>
              </a:rPr>
              <a:t>Zindagi</a:t>
            </a:r>
            <a:r>
              <a:rPr lang="en-GB" sz="3200" dirty="0">
                <a:solidFill>
                  <a:schemeClr val="bg1"/>
                </a:solidFill>
                <a:latin typeface="Century Gothic" panose="020B0502020202020204" pitchFamily="34" charset="0"/>
              </a:rPr>
              <a:t> </a:t>
            </a:r>
            <a:r>
              <a:rPr lang="en-GB" sz="3200" dirty="0" err="1">
                <a:solidFill>
                  <a:schemeClr val="bg1"/>
                </a:solidFill>
                <a:latin typeface="Century Gothic" panose="020B0502020202020204" pitchFamily="34" charset="0"/>
              </a:rPr>
              <a:t>Mehfooz</a:t>
            </a:r>
            <a:r>
              <a:rPr lang="en-GB" sz="3200" dirty="0">
                <a:solidFill>
                  <a:schemeClr val="bg1"/>
                </a:solidFill>
                <a:latin typeface="Century Gothic" panose="020B0502020202020204" pitchFamily="34" charset="0"/>
              </a:rPr>
              <a:t> </a:t>
            </a:r>
            <a:r>
              <a:rPr lang="en-GB" sz="3200" i="1" dirty="0">
                <a:solidFill>
                  <a:schemeClr val="bg1"/>
                </a:solidFill>
                <a:latin typeface="Century Gothic" panose="020B0502020202020204" pitchFamily="34" charset="0"/>
              </a:rPr>
              <a:t>(Safe Life) </a:t>
            </a:r>
            <a:r>
              <a:rPr lang="en-GB" sz="3200" dirty="0">
                <a:solidFill>
                  <a:schemeClr val="bg1"/>
                </a:solidFill>
                <a:latin typeface="Century Gothic" panose="020B0502020202020204" pitchFamily="34" charset="0"/>
              </a:rPr>
              <a:t>Immunization Program</a:t>
            </a:r>
            <a:endParaRPr kumimoji="0" lang="en-GB" sz="320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entury Gothic" panose="020B0502020202020204" pitchFamily="34" charset="0"/>
              <a:ea typeface="+mj-ea"/>
              <a:cs typeface="+mj-cs"/>
            </a:endParaRPr>
          </a:p>
        </p:txBody>
      </p:sp>
      <p:pic>
        <p:nvPicPr>
          <p:cNvPr id="16" name="Picture 3" descr="C:\Users\MISHA\Pictures\IRD Logo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29500" y="381000"/>
            <a:ext cx="1600200" cy="551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ctangle 8"/>
          <p:cNvSpPr/>
          <p:nvPr/>
        </p:nvSpPr>
        <p:spPr>
          <a:xfrm>
            <a:off x="-38100" y="6324600"/>
            <a:ext cx="9189475" cy="7620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5334000" y="5142868"/>
            <a:ext cx="412387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schemeClr val="bg1"/>
                </a:solidFill>
              </a:rPr>
              <a:t>Subhash </a:t>
            </a:r>
            <a:r>
              <a:rPr lang="en-US" sz="2000" dirty="0" err="1">
                <a:solidFill>
                  <a:schemeClr val="bg1"/>
                </a:solidFill>
              </a:rPr>
              <a:t>Chandir</a:t>
            </a:r>
            <a:r>
              <a:rPr lang="en-US" sz="2000" dirty="0">
                <a:solidFill>
                  <a:schemeClr val="bg1"/>
                </a:solidFill>
              </a:rPr>
              <a:t>, </a:t>
            </a:r>
            <a:r>
              <a:rPr lang="en-US" sz="2000" i="1" dirty="0">
                <a:solidFill>
                  <a:schemeClr val="bg1"/>
                </a:solidFill>
              </a:rPr>
              <a:t>PhD</a:t>
            </a:r>
          </a:p>
          <a:p>
            <a:pPr algn="ctr"/>
            <a:r>
              <a:rPr lang="en-US" sz="2000" dirty="0">
                <a:solidFill>
                  <a:schemeClr val="bg1"/>
                </a:solidFill>
              </a:rPr>
              <a:t>Maternal &amp; Child Health Program</a:t>
            </a:r>
          </a:p>
          <a:p>
            <a:pPr algn="ctr"/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11" name="Subtitle 2"/>
          <p:cNvSpPr txBox="1">
            <a:spLocks/>
          </p:cNvSpPr>
          <p:nvPr/>
        </p:nvSpPr>
        <p:spPr>
          <a:xfrm>
            <a:off x="2589311" y="6399256"/>
            <a:ext cx="3889178" cy="5334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b="1" dirty="0">
                <a:solidFill>
                  <a:schemeClr val="tx1"/>
                </a:solidFill>
                <a:latin typeface="Calibri" panose="020F0502020204030204" pitchFamily="34" charset="0"/>
              </a:rPr>
              <a:t> Dec 13, 2016 @ PHCA Conference</a:t>
            </a:r>
          </a:p>
        </p:txBody>
      </p:sp>
    </p:spTree>
    <p:extLst>
      <p:ext uri="{BB962C8B-B14F-4D97-AF65-F5344CB8AC3E}">
        <p14:creationId xmlns:p14="http://schemas.microsoft.com/office/powerpoint/2010/main" val="105487976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Androidbody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005" y="1714500"/>
            <a:ext cx="2111375" cy="36684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9"/>
          <p:cNvSpPr txBox="1">
            <a:spLocks noChangeArrowheads="1"/>
          </p:cNvSpPr>
          <p:nvPr/>
        </p:nvSpPr>
        <p:spPr bwMode="auto">
          <a:xfrm>
            <a:off x="747712" y="5590426"/>
            <a:ext cx="1728788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000">
                <a:solidFill>
                  <a:schemeClr val="tx1"/>
                </a:solidFill>
                <a:latin typeface="Gill Sans MT" pitchFamily="34" charset="0"/>
              </a:defRPr>
            </a:lvl1pPr>
            <a:lvl2pPr>
              <a:defRPr sz="2800">
                <a:solidFill>
                  <a:schemeClr val="tx1"/>
                </a:solidFill>
                <a:latin typeface="Gill Sans MT" pitchFamily="34" charset="0"/>
              </a:defRPr>
            </a:lvl2pPr>
            <a:lvl3pPr>
              <a:defRPr sz="2600">
                <a:solidFill>
                  <a:schemeClr val="tx1"/>
                </a:solidFill>
                <a:latin typeface="Gill Sans MT" pitchFamily="34" charset="0"/>
              </a:defRPr>
            </a:lvl3pPr>
            <a:lvl4pPr>
              <a:defRPr sz="2400">
                <a:solidFill>
                  <a:schemeClr val="tx1"/>
                </a:solidFill>
                <a:latin typeface="Gill Sans MT" pitchFamily="34" charset="0"/>
              </a:defRPr>
            </a:lvl4pPr>
            <a:lvl5pPr>
              <a:defRPr sz="2200">
                <a:solidFill>
                  <a:schemeClr val="tx1"/>
                </a:solidFill>
                <a:latin typeface="Gill Sans MT" pitchFamily="34" charset="0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buChar char="»"/>
              <a:defRPr sz="2200">
                <a:solidFill>
                  <a:schemeClr val="tx1"/>
                </a:solidFill>
                <a:latin typeface="Gill Sans MT" pitchFamily="34" charset="0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buChar char="»"/>
              <a:defRPr sz="2200">
                <a:solidFill>
                  <a:schemeClr val="tx1"/>
                </a:solidFill>
                <a:latin typeface="Gill Sans MT" pitchFamily="34" charset="0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buChar char="»"/>
              <a:defRPr sz="2200">
                <a:solidFill>
                  <a:schemeClr val="tx1"/>
                </a:solidFill>
                <a:latin typeface="Gill Sans MT" pitchFamily="34" charset="0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buChar char="»"/>
              <a:defRPr sz="2200">
                <a:solidFill>
                  <a:schemeClr val="tx1"/>
                </a:solidFill>
                <a:latin typeface="Gill Sans MT" pitchFamily="34" charset="0"/>
              </a:defRPr>
            </a:lvl9pPr>
          </a:lstStyle>
          <a:p>
            <a:pPr algn="ctr" eaLnBrk="1" hangingPunct="1"/>
            <a:r>
              <a:rPr lang="en-US" sz="1500" dirty="0"/>
              <a:t>Reminder 1 – One day before due date </a:t>
            </a:r>
            <a:endParaRPr lang="en-GB" sz="1500" dirty="0"/>
          </a:p>
        </p:txBody>
      </p:sp>
      <p:sp>
        <p:nvSpPr>
          <p:cNvPr id="6" name="TextBox 11"/>
          <p:cNvSpPr txBox="1">
            <a:spLocks noChangeArrowheads="1"/>
          </p:cNvSpPr>
          <p:nvPr/>
        </p:nvSpPr>
        <p:spPr bwMode="auto">
          <a:xfrm>
            <a:off x="3630617" y="5618202"/>
            <a:ext cx="1957387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3000">
                <a:solidFill>
                  <a:schemeClr val="tx1"/>
                </a:solidFill>
                <a:latin typeface="Gill Sans MT" pitchFamily="34" charset="0"/>
              </a:defRPr>
            </a:lvl1pPr>
            <a:lvl2pPr>
              <a:defRPr sz="2800">
                <a:solidFill>
                  <a:schemeClr val="tx1"/>
                </a:solidFill>
                <a:latin typeface="Gill Sans MT" pitchFamily="34" charset="0"/>
              </a:defRPr>
            </a:lvl2pPr>
            <a:lvl3pPr>
              <a:defRPr sz="2600">
                <a:solidFill>
                  <a:schemeClr val="tx1"/>
                </a:solidFill>
                <a:latin typeface="Gill Sans MT" pitchFamily="34" charset="0"/>
              </a:defRPr>
            </a:lvl3pPr>
            <a:lvl4pPr>
              <a:defRPr sz="2400">
                <a:solidFill>
                  <a:schemeClr val="tx1"/>
                </a:solidFill>
                <a:latin typeface="Gill Sans MT" pitchFamily="34" charset="0"/>
              </a:defRPr>
            </a:lvl4pPr>
            <a:lvl5pPr>
              <a:defRPr sz="2200">
                <a:solidFill>
                  <a:schemeClr val="tx1"/>
                </a:solidFill>
                <a:latin typeface="Gill Sans MT" pitchFamily="34" charset="0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buChar char="»"/>
              <a:defRPr sz="2200">
                <a:solidFill>
                  <a:schemeClr val="tx1"/>
                </a:solidFill>
                <a:latin typeface="Gill Sans MT" pitchFamily="34" charset="0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buChar char="»"/>
              <a:defRPr sz="2200">
                <a:solidFill>
                  <a:schemeClr val="tx1"/>
                </a:solidFill>
                <a:latin typeface="Gill Sans MT" pitchFamily="34" charset="0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buChar char="»"/>
              <a:defRPr sz="2200">
                <a:solidFill>
                  <a:schemeClr val="tx1"/>
                </a:solidFill>
                <a:latin typeface="Gill Sans MT" pitchFamily="34" charset="0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buChar char="»"/>
              <a:defRPr sz="2200">
                <a:solidFill>
                  <a:schemeClr val="tx1"/>
                </a:solidFill>
                <a:latin typeface="Gill Sans MT" pitchFamily="34" charset="0"/>
              </a:defRPr>
            </a:lvl9pPr>
          </a:lstStyle>
          <a:p>
            <a:pPr algn="ctr" eaLnBrk="1" hangingPunct="1"/>
            <a:r>
              <a:rPr lang="en-US" sz="1500" dirty="0"/>
              <a:t>Reminder 2 – On the due date </a:t>
            </a:r>
            <a:endParaRPr lang="en-GB" sz="1500" dirty="0"/>
          </a:p>
        </p:txBody>
      </p:sp>
      <p:sp>
        <p:nvSpPr>
          <p:cNvPr id="7" name="TextBox 12"/>
          <p:cNvSpPr txBox="1">
            <a:spLocks noChangeArrowheads="1"/>
          </p:cNvSpPr>
          <p:nvPr/>
        </p:nvSpPr>
        <p:spPr bwMode="auto">
          <a:xfrm>
            <a:off x="6608767" y="5590424"/>
            <a:ext cx="1963737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3000">
                <a:solidFill>
                  <a:schemeClr val="tx1"/>
                </a:solidFill>
                <a:latin typeface="Gill Sans MT" pitchFamily="34" charset="0"/>
              </a:defRPr>
            </a:lvl1pPr>
            <a:lvl2pPr>
              <a:defRPr sz="2800">
                <a:solidFill>
                  <a:schemeClr val="tx1"/>
                </a:solidFill>
                <a:latin typeface="Gill Sans MT" pitchFamily="34" charset="0"/>
              </a:defRPr>
            </a:lvl2pPr>
            <a:lvl3pPr>
              <a:defRPr sz="2600">
                <a:solidFill>
                  <a:schemeClr val="tx1"/>
                </a:solidFill>
                <a:latin typeface="Gill Sans MT" pitchFamily="34" charset="0"/>
              </a:defRPr>
            </a:lvl3pPr>
            <a:lvl4pPr>
              <a:defRPr sz="2400">
                <a:solidFill>
                  <a:schemeClr val="tx1"/>
                </a:solidFill>
                <a:latin typeface="Gill Sans MT" pitchFamily="34" charset="0"/>
              </a:defRPr>
            </a:lvl4pPr>
            <a:lvl5pPr>
              <a:defRPr sz="2200">
                <a:solidFill>
                  <a:schemeClr val="tx1"/>
                </a:solidFill>
                <a:latin typeface="Gill Sans MT" pitchFamily="34" charset="0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buChar char="»"/>
              <a:defRPr sz="2200">
                <a:solidFill>
                  <a:schemeClr val="tx1"/>
                </a:solidFill>
                <a:latin typeface="Gill Sans MT" pitchFamily="34" charset="0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buChar char="»"/>
              <a:defRPr sz="2200">
                <a:solidFill>
                  <a:schemeClr val="tx1"/>
                </a:solidFill>
                <a:latin typeface="Gill Sans MT" pitchFamily="34" charset="0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buChar char="»"/>
              <a:defRPr sz="2200">
                <a:solidFill>
                  <a:schemeClr val="tx1"/>
                </a:solidFill>
                <a:latin typeface="Gill Sans MT" pitchFamily="34" charset="0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buChar char="»"/>
              <a:defRPr sz="2200">
                <a:solidFill>
                  <a:schemeClr val="tx1"/>
                </a:solidFill>
                <a:latin typeface="Gill Sans MT" pitchFamily="34" charset="0"/>
              </a:defRPr>
            </a:lvl9pPr>
          </a:lstStyle>
          <a:p>
            <a:pPr algn="ctr" eaLnBrk="1" hangingPunct="1"/>
            <a:r>
              <a:rPr lang="en-US" sz="1500" dirty="0"/>
              <a:t>Reminder 3 – A week after the due date</a:t>
            </a:r>
            <a:endParaRPr lang="en-GB" sz="1500" dirty="0"/>
          </a:p>
        </p:txBody>
      </p:sp>
      <p:pic>
        <p:nvPicPr>
          <p:cNvPr id="8" name="Picture 17" descr="Androidbody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9007" y="1714505"/>
            <a:ext cx="2189163" cy="36658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18" descr="Androidbody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0001" y="1714500"/>
            <a:ext cx="2254250" cy="368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64772" y="2176197"/>
            <a:ext cx="1823578" cy="266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3972" y="2176696"/>
            <a:ext cx="1801635" cy="26519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2260" y="2130618"/>
            <a:ext cx="1727745" cy="26980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ight Arrow 12"/>
          <p:cNvSpPr/>
          <p:nvPr/>
        </p:nvSpPr>
        <p:spPr>
          <a:xfrm>
            <a:off x="2797181" y="3361537"/>
            <a:ext cx="504825" cy="660135"/>
          </a:xfrm>
          <a:prstGeom prst="rightArrow">
            <a:avLst/>
          </a:prstGeom>
          <a:solidFill>
            <a:srgbClr val="00CC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1500"/>
          </a:p>
        </p:txBody>
      </p:sp>
      <p:sp>
        <p:nvSpPr>
          <p:cNvPr id="14" name="Right Arrow 13"/>
          <p:cNvSpPr/>
          <p:nvPr/>
        </p:nvSpPr>
        <p:spPr>
          <a:xfrm>
            <a:off x="5703893" y="3365509"/>
            <a:ext cx="504825" cy="660136"/>
          </a:xfrm>
          <a:prstGeom prst="rightArrow">
            <a:avLst/>
          </a:prstGeom>
          <a:solidFill>
            <a:srgbClr val="FF66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1500"/>
          </a:p>
        </p:txBody>
      </p:sp>
      <p:sp>
        <p:nvSpPr>
          <p:cNvPr id="15" name="Title 1"/>
          <p:cNvSpPr txBox="1">
            <a:spLocks/>
          </p:cNvSpPr>
          <p:nvPr/>
        </p:nvSpPr>
        <p:spPr>
          <a:xfrm>
            <a:off x="1371600" y="533400"/>
            <a:ext cx="8229600" cy="762000"/>
          </a:xfrm>
          <a:prstGeom prst="rect">
            <a:avLst/>
          </a:prstGeom>
          <a:noFill/>
          <a:ln>
            <a:noFill/>
          </a:ln>
        </p:spPr>
        <p:txBody>
          <a:bodyPr vert="horz" lIns="76188" tIns="76188" rIns="76188" bIns="76188" rtlCol="0" anchor="b" anchorCtr="0">
            <a:noAutofit/>
          </a:bodyPr>
          <a:lstStyle>
            <a:lvl1pPr algn="l" defTabSz="914400" rtl="0" eaLnBrk="1" latinLnBrk="0" hangingPunct="1">
              <a:spcBef>
                <a:spcPts val="0"/>
              </a:spcBef>
              <a:buSzPct val="100000"/>
              <a:buFont typeface="Arial"/>
              <a:buNone/>
              <a:defRPr sz="3600" b="1" kern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defRPr/>
            </a:pPr>
            <a:r>
              <a:rPr lang="en-GB" sz="2667" b="0" dirty="0">
                <a:latin typeface="Century Gothic" pitchFamily="34" charset="0"/>
              </a:rPr>
              <a:t>Intervention: </a:t>
            </a:r>
            <a:r>
              <a:rPr lang="en-GB" sz="2667" b="0" dirty="0">
                <a:solidFill>
                  <a:schemeClr val="tx1"/>
                </a:solidFill>
                <a:latin typeface="Century Gothic" pitchFamily="34" charset="0"/>
              </a:rPr>
              <a:t>Interactive SMS Reminders</a:t>
            </a:r>
            <a:r>
              <a:rPr lang="en-GB" sz="2333" dirty="0">
                <a:solidFill>
                  <a:schemeClr val="tx1"/>
                </a:solidFill>
                <a:latin typeface="Century Gothic" pitchFamily="34" charset="0"/>
              </a:rPr>
              <a:t/>
            </a:r>
            <a:br>
              <a:rPr lang="en-GB" sz="2333" dirty="0">
                <a:solidFill>
                  <a:schemeClr val="tx1"/>
                </a:solidFill>
                <a:latin typeface="Century Gothic" pitchFamily="34" charset="0"/>
              </a:rPr>
            </a:br>
            <a:endParaRPr lang="en-GB" sz="1667" dirty="0">
              <a:solidFill>
                <a:schemeClr val="tx1"/>
              </a:solidFill>
              <a:latin typeface="Century Gothic" pitchFamily="34" charset="0"/>
            </a:endParaRPr>
          </a:p>
        </p:txBody>
      </p:sp>
      <p:grpSp>
        <p:nvGrpSpPr>
          <p:cNvPr id="20" name="Group 19"/>
          <p:cNvGrpSpPr/>
          <p:nvPr/>
        </p:nvGrpSpPr>
        <p:grpSpPr>
          <a:xfrm>
            <a:off x="367760" y="365796"/>
            <a:ext cx="889000" cy="839032"/>
            <a:chOff x="4572000" y="5334000"/>
            <a:chExt cx="1219200" cy="1235438"/>
          </a:xfrm>
        </p:grpSpPr>
        <p:sp>
          <p:nvSpPr>
            <p:cNvPr id="21" name="Oval 20"/>
            <p:cNvSpPr/>
            <p:nvPr/>
          </p:nvSpPr>
          <p:spPr>
            <a:xfrm>
              <a:off x="4572000" y="5334000"/>
              <a:ext cx="1219200" cy="1235438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rgbClr val="0066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500"/>
            </a:p>
          </p:txBody>
        </p:sp>
        <p:pic>
          <p:nvPicPr>
            <p:cNvPr id="22" name="Picture 7" descr="C:\Users\IRD-IHRC\Downloads\mobile228.png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4927600" y="5655038"/>
              <a:ext cx="609600" cy="609600"/>
            </a:xfrm>
            <a:prstGeom prst="rect">
              <a:avLst/>
            </a:prstGeom>
            <a:noFill/>
          </p:spPr>
        </p:pic>
      </p:grpSp>
      <p:sp>
        <p:nvSpPr>
          <p:cNvPr id="23" name="Rectangle 22"/>
          <p:cNvSpPr/>
          <p:nvPr/>
        </p:nvSpPr>
        <p:spPr>
          <a:xfrm>
            <a:off x="4482" y="6810829"/>
            <a:ext cx="9189475" cy="7620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-38100" y="6781800"/>
            <a:ext cx="9189475" cy="7620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9" name="Rectangle 18"/>
          <p:cNvSpPr/>
          <p:nvPr/>
        </p:nvSpPr>
        <p:spPr>
          <a:xfrm>
            <a:off x="0" y="-15240"/>
            <a:ext cx="9189475" cy="7620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531589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 descr="phone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1800" y="1627669"/>
            <a:ext cx="2913567" cy="4696931"/>
          </a:xfrm>
          <a:prstGeom prst="rect">
            <a:avLst/>
          </a:prstGeom>
        </p:spPr>
      </p:pic>
      <p:cxnSp>
        <p:nvCxnSpPr>
          <p:cNvPr id="4" name="Straight Connector 3"/>
          <p:cNvCxnSpPr>
            <a:endCxn id="13" idx="1"/>
          </p:cNvCxnSpPr>
          <p:nvPr/>
        </p:nvCxnSpPr>
        <p:spPr>
          <a:xfrm>
            <a:off x="5715005" y="5044576"/>
            <a:ext cx="1224675" cy="40515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>
            <a:endCxn id="11" idx="1"/>
          </p:cNvCxnSpPr>
          <p:nvPr/>
        </p:nvCxnSpPr>
        <p:spPr>
          <a:xfrm>
            <a:off x="5715005" y="3901573"/>
            <a:ext cx="1224675" cy="6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>
            <a:stCxn id="12" idx="3"/>
          </p:cNvCxnSpPr>
          <p:nvPr/>
        </p:nvCxnSpPr>
        <p:spPr>
          <a:xfrm flipV="1">
            <a:off x="2231512" y="4282576"/>
            <a:ext cx="1197488" cy="18975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>
            <a:stCxn id="10" idx="3"/>
          </p:cNvCxnSpPr>
          <p:nvPr/>
        </p:nvCxnSpPr>
        <p:spPr>
          <a:xfrm>
            <a:off x="2231513" y="2809444"/>
            <a:ext cx="1133988" cy="45713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67918526"/>
              </p:ext>
            </p:extLst>
          </p:nvPr>
        </p:nvGraphicFramePr>
        <p:xfrm>
          <a:off x="3111507" y="2187072"/>
          <a:ext cx="2666999" cy="360413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669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720826">
                <a:tc>
                  <a:txBody>
                    <a:bodyPr/>
                    <a:lstStyle/>
                    <a:p>
                      <a:pPr algn="ctr"/>
                      <a:r>
                        <a:rPr lang="en-GB" sz="1700" b="1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Concern/Queries</a:t>
                      </a:r>
                    </a:p>
                  </a:txBody>
                  <a:tcPr marT="38100" marB="3810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20826">
                <a:tc>
                  <a:txBody>
                    <a:bodyPr/>
                    <a:lstStyle/>
                    <a:p>
                      <a:pPr algn="ctr"/>
                      <a:r>
                        <a:rPr lang="en-GB" sz="1700" b="1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Complaints</a:t>
                      </a:r>
                    </a:p>
                  </a:txBody>
                  <a:tcPr marT="38100" marB="3810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20826">
                <a:tc>
                  <a:txBody>
                    <a:bodyPr/>
                    <a:lstStyle/>
                    <a:p>
                      <a:pPr algn="ctr"/>
                      <a:r>
                        <a:rPr lang="en-GB" sz="1700" b="1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Information</a:t>
                      </a:r>
                    </a:p>
                  </a:txBody>
                  <a:tcPr marT="38100" marB="3810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20826">
                <a:tc>
                  <a:txBody>
                    <a:bodyPr/>
                    <a:lstStyle/>
                    <a:p>
                      <a:pPr algn="ctr"/>
                      <a:r>
                        <a:rPr lang="en-GB" sz="1700" b="1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Adverse</a:t>
                      </a:r>
                      <a:r>
                        <a:rPr lang="en-GB" sz="1700" b="1" baseline="0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 Events</a:t>
                      </a:r>
                      <a:endParaRPr lang="en-GB" sz="1700" b="1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38100" marB="3810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20826">
                <a:tc>
                  <a:txBody>
                    <a:bodyPr/>
                    <a:lstStyle/>
                    <a:p>
                      <a:pPr algn="ctr"/>
                      <a:r>
                        <a:rPr lang="en-GB" sz="1700" b="1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Vital Events</a:t>
                      </a:r>
                    </a:p>
                  </a:txBody>
                  <a:tcPr marT="38100" marB="3810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9" name="Rounded Rectangular Callout 8"/>
          <p:cNvSpPr/>
          <p:nvPr/>
        </p:nvSpPr>
        <p:spPr>
          <a:xfrm>
            <a:off x="6794502" y="1742577"/>
            <a:ext cx="1584176" cy="1140127"/>
          </a:xfrm>
          <a:prstGeom prst="wedgeRoundRectCallout">
            <a:avLst>
              <a:gd name="adj1" fmla="val -30854"/>
              <a:gd name="adj2" fmla="val 69462"/>
              <a:gd name="adj3" fmla="val 16667"/>
            </a:avLst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500" dirty="0">
                <a:solidFill>
                  <a:schemeClr val="bg1"/>
                </a:solidFill>
              </a:rPr>
              <a:t>“</a:t>
            </a:r>
            <a:r>
              <a:rPr lang="en-GB" sz="1500" dirty="0" err="1">
                <a:solidFill>
                  <a:schemeClr val="bg1"/>
                </a:solidFill>
              </a:rPr>
              <a:t>Sadia</a:t>
            </a:r>
            <a:r>
              <a:rPr lang="en-GB" sz="1500" dirty="0">
                <a:solidFill>
                  <a:schemeClr val="bg1"/>
                </a:solidFill>
              </a:rPr>
              <a:t> is sick, how long is due date?”</a:t>
            </a:r>
          </a:p>
        </p:txBody>
      </p:sp>
      <p:sp>
        <p:nvSpPr>
          <p:cNvPr id="10" name="Rounded Rectangular Callout 9"/>
          <p:cNvSpPr/>
          <p:nvPr/>
        </p:nvSpPr>
        <p:spPr>
          <a:xfrm>
            <a:off x="647339" y="2239381"/>
            <a:ext cx="1584176" cy="1140127"/>
          </a:xfrm>
          <a:prstGeom prst="wedgeRoundRectCallout">
            <a:avLst>
              <a:gd name="adj1" fmla="val -33860"/>
              <a:gd name="adj2" fmla="val 69462"/>
              <a:gd name="adj3" fmla="val 16667"/>
            </a:avLst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500" dirty="0">
                <a:solidFill>
                  <a:schemeClr val="bg1"/>
                </a:solidFill>
              </a:rPr>
              <a:t>“They are out of </a:t>
            </a:r>
            <a:r>
              <a:rPr lang="en-GB" sz="1500" dirty="0" err="1">
                <a:solidFill>
                  <a:schemeClr val="bg1"/>
                </a:solidFill>
              </a:rPr>
              <a:t>pentavalent</a:t>
            </a:r>
            <a:r>
              <a:rPr lang="en-GB" sz="1500" dirty="0">
                <a:solidFill>
                  <a:schemeClr val="bg1"/>
                </a:solidFill>
              </a:rPr>
              <a:t> vaccine”</a:t>
            </a:r>
          </a:p>
        </p:txBody>
      </p:sp>
      <p:sp>
        <p:nvSpPr>
          <p:cNvPr id="11" name="Rounded Rectangular Callout 10"/>
          <p:cNvSpPr/>
          <p:nvPr/>
        </p:nvSpPr>
        <p:spPr>
          <a:xfrm>
            <a:off x="6939677" y="3332197"/>
            <a:ext cx="1584176" cy="1140127"/>
          </a:xfrm>
          <a:prstGeom prst="wedgeRoundRectCallout">
            <a:avLst>
              <a:gd name="adj1" fmla="val -33860"/>
              <a:gd name="adj2" fmla="val 68070"/>
              <a:gd name="adj3" fmla="val 16667"/>
            </a:avLst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500" dirty="0">
                <a:solidFill>
                  <a:schemeClr val="bg1"/>
                </a:solidFill>
              </a:rPr>
              <a:t>“We have lost the card. Can we get another?”</a:t>
            </a:r>
          </a:p>
        </p:txBody>
      </p:sp>
      <p:sp>
        <p:nvSpPr>
          <p:cNvPr id="12" name="Rounded Rectangular Callout 11"/>
          <p:cNvSpPr/>
          <p:nvPr/>
        </p:nvSpPr>
        <p:spPr>
          <a:xfrm>
            <a:off x="647339" y="3902265"/>
            <a:ext cx="1584176" cy="1140127"/>
          </a:xfrm>
          <a:prstGeom prst="wedgeRoundRectCallout">
            <a:avLst>
              <a:gd name="adj1" fmla="val -31856"/>
              <a:gd name="adj2" fmla="val 66677"/>
              <a:gd name="adj3" fmla="val 16667"/>
            </a:avLst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500" dirty="0">
                <a:solidFill>
                  <a:schemeClr val="bg1"/>
                </a:solidFill>
              </a:rPr>
              <a:t>“</a:t>
            </a:r>
            <a:r>
              <a:rPr lang="en-GB" sz="1500" dirty="0" err="1">
                <a:solidFill>
                  <a:schemeClr val="bg1"/>
                </a:solidFill>
              </a:rPr>
              <a:t>Zain</a:t>
            </a:r>
            <a:r>
              <a:rPr lang="en-GB" sz="1500" dirty="0">
                <a:solidFill>
                  <a:schemeClr val="bg1"/>
                </a:solidFill>
              </a:rPr>
              <a:t> has developed rash. What should we do?”</a:t>
            </a:r>
          </a:p>
        </p:txBody>
      </p:sp>
      <p:sp>
        <p:nvSpPr>
          <p:cNvPr id="13" name="Rounded Rectangular Callout 12"/>
          <p:cNvSpPr/>
          <p:nvPr/>
        </p:nvSpPr>
        <p:spPr>
          <a:xfrm>
            <a:off x="6939677" y="4879673"/>
            <a:ext cx="1584176" cy="1140127"/>
          </a:xfrm>
          <a:prstGeom prst="wedgeRoundRectCallout">
            <a:avLst>
              <a:gd name="adj1" fmla="val -34862"/>
              <a:gd name="adj2" fmla="val 69462"/>
              <a:gd name="adj3" fmla="val 16667"/>
            </a:avLst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500" dirty="0">
                <a:solidFill>
                  <a:schemeClr val="bg1"/>
                </a:solidFill>
              </a:rPr>
              <a:t>“</a:t>
            </a:r>
            <a:r>
              <a:rPr lang="en-GB" sz="1500" dirty="0" err="1">
                <a:solidFill>
                  <a:schemeClr val="bg1"/>
                </a:solidFill>
              </a:rPr>
              <a:t>Sadia</a:t>
            </a:r>
            <a:r>
              <a:rPr lang="en-GB" sz="1500" dirty="0">
                <a:solidFill>
                  <a:schemeClr val="bg1"/>
                </a:solidFill>
              </a:rPr>
              <a:t> has died”</a:t>
            </a:r>
          </a:p>
        </p:txBody>
      </p:sp>
      <p:cxnSp>
        <p:nvCxnSpPr>
          <p:cNvPr id="15" name="Straight Connector 14"/>
          <p:cNvCxnSpPr>
            <a:endCxn id="9" idx="1"/>
          </p:cNvCxnSpPr>
          <p:nvPr/>
        </p:nvCxnSpPr>
        <p:spPr>
          <a:xfrm flipV="1">
            <a:off x="5778500" y="2312641"/>
            <a:ext cx="1016000" cy="38243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itle 1"/>
          <p:cNvSpPr txBox="1">
            <a:spLocks/>
          </p:cNvSpPr>
          <p:nvPr/>
        </p:nvSpPr>
        <p:spPr>
          <a:xfrm>
            <a:off x="1371600" y="533400"/>
            <a:ext cx="8229600" cy="762000"/>
          </a:xfrm>
          <a:prstGeom prst="rect">
            <a:avLst/>
          </a:prstGeom>
          <a:noFill/>
          <a:ln>
            <a:noFill/>
          </a:ln>
        </p:spPr>
        <p:txBody>
          <a:bodyPr vert="horz" lIns="76188" tIns="76188" rIns="76188" bIns="76188" rtlCol="0" anchor="b" anchorCtr="0">
            <a:noAutofit/>
          </a:bodyPr>
          <a:lstStyle>
            <a:lvl1pPr algn="l" defTabSz="914400" rtl="0" eaLnBrk="1" latinLnBrk="0" hangingPunct="1">
              <a:spcBef>
                <a:spcPts val="0"/>
              </a:spcBef>
              <a:buSzPct val="100000"/>
              <a:buFont typeface="Arial"/>
              <a:buNone/>
              <a:defRPr sz="3600" b="1" kern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defRPr/>
            </a:pPr>
            <a:r>
              <a:rPr lang="en-GB" sz="2667" b="0" dirty="0">
                <a:latin typeface="Century Gothic" pitchFamily="34" charset="0"/>
              </a:rPr>
              <a:t>Intervention: </a:t>
            </a:r>
            <a:r>
              <a:rPr lang="en-GB" sz="2667" b="0" dirty="0">
                <a:solidFill>
                  <a:schemeClr val="tx1"/>
                </a:solidFill>
                <a:latin typeface="Century Gothic" pitchFamily="34" charset="0"/>
              </a:rPr>
              <a:t>Interactive SMS Reminders</a:t>
            </a:r>
            <a:r>
              <a:rPr lang="en-GB" sz="2333" dirty="0">
                <a:solidFill>
                  <a:schemeClr val="tx1"/>
                </a:solidFill>
                <a:latin typeface="Century Gothic" pitchFamily="34" charset="0"/>
              </a:rPr>
              <a:t/>
            </a:r>
            <a:br>
              <a:rPr lang="en-GB" sz="2333" dirty="0">
                <a:solidFill>
                  <a:schemeClr val="tx1"/>
                </a:solidFill>
                <a:latin typeface="Century Gothic" pitchFamily="34" charset="0"/>
              </a:rPr>
            </a:br>
            <a:endParaRPr lang="en-GB" sz="1667" dirty="0">
              <a:solidFill>
                <a:schemeClr val="tx1"/>
              </a:solidFill>
              <a:latin typeface="Century Gothic" pitchFamily="34" charset="0"/>
            </a:endParaRPr>
          </a:p>
        </p:txBody>
      </p:sp>
      <p:grpSp>
        <p:nvGrpSpPr>
          <p:cNvPr id="28" name="Group 27"/>
          <p:cNvGrpSpPr/>
          <p:nvPr/>
        </p:nvGrpSpPr>
        <p:grpSpPr>
          <a:xfrm>
            <a:off x="367760" y="365796"/>
            <a:ext cx="889000" cy="839032"/>
            <a:chOff x="4572000" y="5334000"/>
            <a:chExt cx="1219200" cy="1235438"/>
          </a:xfrm>
        </p:grpSpPr>
        <p:sp>
          <p:nvSpPr>
            <p:cNvPr id="29" name="Oval 28"/>
            <p:cNvSpPr/>
            <p:nvPr/>
          </p:nvSpPr>
          <p:spPr>
            <a:xfrm>
              <a:off x="4572000" y="5334000"/>
              <a:ext cx="1219200" cy="1235438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rgbClr val="0066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500"/>
            </a:p>
          </p:txBody>
        </p:sp>
        <p:pic>
          <p:nvPicPr>
            <p:cNvPr id="30" name="Picture 7" descr="C:\Users\IRD-IHRC\Downloads\mobile228.png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927600" y="5655038"/>
              <a:ext cx="609600" cy="609600"/>
            </a:xfrm>
            <a:prstGeom prst="rect">
              <a:avLst/>
            </a:prstGeom>
            <a:noFill/>
          </p:spPr>
        </p:pic>
      </p:grpSp>
      <p:sp>
        <p:nvSpPr>
          <p:cNvPr id="31" name="Rectangle 30"/>
          <p:cNvSpPr/>
          <p:nvPr/>
        </p:nvSpPr>
        <p:spPr>
          <a:xfrm>
            <a:off x="4482" y="6810829"/>
            <a:ext cx="9189475" cy="7620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-38100" y="6781800"/>
            <a:ext cx="9189475" cy="7620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" name="Rectangle 19"/>
          <p:cNvSpPr/>
          <p:nvPr/>
        </p:nvSpPr>
        <p:spPr>
          <a:xfrm>
            <a:off x="0" y="-15240"/>
            <a:ext cx="9189475" cy="7620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409811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0" name="Table 2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0344163"/>
              </p:ext>
            </p:extLst>
          </p:nvPr>
        </p:nvGraphicFramePr>
        <p:xfrm>
          <a:off x="457200" y="1371600"/>
          <a:ext cx="8153400" cy="4785362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322007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37539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55793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595120">
                <a:tc>
                  <a:txBody>
                    <a:bodyPr/>
                    <a:lstStyle/>
                    <a:p>
                      <a:pPr algn="ctr"/>
                      <a:endParaRPr lang="en-US" sz="2000" b="0" dirty="0">
                        <a:latin typeface="Century Gothic" panose="020B0502020202020204" pitchFamily="34" charset="0"/>
                        <a:cs typeface="Arial" pitchFamily="34" charset="0"/>
                      </a:endParaRPr>
                    </a:p>
                    <a:p>
                      <a:pPr algn="ctr"/>
                      <a:r>
                        <a:rPr lang="en-US" sz="2000" b="0" dirty="0">
                          <a:latin typeface="Century Gothic" panose="020B0502020202020204" pitchFamily="34" charset="0"/>
                          <a:cs typeface="Arial" pitchFamily="34" charset="0"/>
                        </a:rPr>
                        <a:t>Vaccine Name</a:t>
                      </a:r>
                      <a:endParaRPr lang="en-GB" sz="2000" b="0" dirty="0">
                        <a:latin typeface="Century Gothic" panose="020B0502020202020204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dirty="0">
                          <a:latin typeface="Century Gothic" panose="020B0502020202020204" pitchFamily="34" charset="0"/>
                          <a:cs typeface="Arial" pitchFamily="34" charset="0"/>
                        </a:rPr>
                        <a:t>Timely vaccination</a:t>
                      </a:r>
                    </a:p>
                    <a:p>
                      <a:pPr algn="ctr"/>
                      <a:r>
                        <a:rPr lang="en-US" sz="2000" b="0" dirty="0">
                          <a:latin typeface="Century Gothic" panose="020B0502020202020204" pitchFamily="34" charset="0"/>
                          <a:cs typeface="Arial" pitchFamily="34" charset="0"/>
                        </a:rPr>
                        <a:t>(USD)</a:t>
                      </a:r>
                      <a:endParaRPr lang="en-GB" sz="2000" b="0" dirty="0">
                        <a:latin typeface="Century Gothic" panose="020B0502020202020204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dirty="0">
                          <a:latin typeface="Century Gothic" panose="020B0502020202020204" pitchFamily="34" charset="0"/>
                          <a:cs typeface="Arial" pitchFamily="34" charset="0"/>
                        </a:rPr>
                        <a:t>Late </a:t>
                      </a:r>
                    </a:p>
                    <a:p>
                      <a:pPr algn="ctr"/>
                      <a:r>
                        <a:rPr lang="en-US" sz="2000" b="0" dirty="0">
                          <a:latin typeface="Century Gothic" panose="020B0502020202020204" pitchFamily="34" charset="0"/>
                          <a:cs typeface="Arial" pitchFamily="34" charset="0"/>
                        </a:rPr>
                        <a:t>vaccination</a:t>
                      </a:r>
                    </a:p>
                    <a:p>
                      <a:pPr algn="ctr"/>
                      <a:r>
                        <a:rPr lang="en-US" sz="2000" b="0" dirty="0">
                          <a:latin typeface="Century Gothic" panose="020B0502020202020204" pitchFamily="34" charset="0"/>
                          <a:cs typeface="Arial" pitchFamily="34" charset="0"/>
                        </a:rPr>
                        <a:t>(USD)</a:t>
                      </a:r>
                      <a:endParaRPr lang="en-GB" sz="2000" b="0" dirty="0">
                        <a:latin typeface="Century Gothic" panose="020B0502020202020204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31707">
                <a:tc>
                  <a:txBody>
                    <a:bodyPr/>
                    <a:lstStyle/>
                    <a:p>
                      <a:pPr lvl="0" algn="ctr" rtl="0"/>
                      <a:r>
                        <a:rPr lang="en-US" sz="1800" b="0" dirty="0">
                          <a:latin typeface="Century Gothic" panose="020B0502020202020204" pitchFamily="34" charset="0"/>
                          <a:cs typeface="Arial" pitchFamily="34" charset="0"/>
                        </a:rPr>
                        <a:t>BCG</a:t>
                      </a:r>
                      <a:endParaRPr lang="en-GB" sz="1800" b="0" dirty="0">
                        <a:latin typeface="Century Gothic" panose="020B0502020202020204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dirty="0">
                          <a:latin typeface="Century Gothic" panose="020B0502020202020204" pitchFamily="34" charset="0"/>
                          <a:cs typeface="Arial" pitchFamily="34" charset="0"/>
                        </a:rPr>
                        <a:t>2</a:t>
                      </a:r>
                      <a:endParaRPr lang="en-GB" sz="1800" b="0" dirty="0">
                        <a:latin typeface="Century Gothic" panose="020B0502020202020204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dirty="0">
                          <a:latin typeface="Century Gothic" panose="020B0502020202020204" pitchFamily="34" charset="0"/>
                          <a:cs typeface="Arial" pitchFamily="34" charset="0"/>
                        </a:rPr>
                        <a:t>2</a:t>
                      </a:r>
                      <a:endParaRPr lang="en-GB" sz="1800" b="0" dirty="0">
                        <a:latin typeface="Century Gothic" panose="020B0502020202020204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31707">
                <a:tc>
                  <a:txBody>
                    <a:bodyPr/>
                    <a:lstStyle/>
                    <a:p>
                      <a:pPr lvl="0" algn="ctr" rtl="0"/>
                      <a:r>
                        <a:rPr lang="en-US" sz="1800" b="0" dirty="0">
                          <a:latin typeface="Century Gothic" panose="020B0502020202020204" pitchFamily="34" charset="0"/>
                          <a:cs typeface="Arial" pitchFamily="34" charset="0"/>
                        </a:rPr>
                        <a:t>Penta</a:t>
                      </a:r>
                      <a:r>
                        <a:rPr lang="en-US" sz="1800" b="0" baseline="0" dirty="0">
                          <a:latin typeface="Century Gothic" panose="020B0502020202020204" pitchFamily="34" charset="0"/>
                          <a:cs typeface="Arial" pitchFamily="34" charset="0"/>
                        </a:rPr>
                        <a:t>1</a:t>
                      </a:r>
                      <a:endParaRPr lang="en-GB" sz="1800" b="0" dirty="0">
                        <a:latin typeface="Century Gothic" panose="020B0502020202020204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dirty="0">
                          <a:latin typeface="Century Gothic" panose="020B0502020202020204" pitchFamily="34" charset="0"/>
                          <a:cs typeface="Arial" pitchFamily="34" charset="0"/>
                        </a:rPr>
                        <a:t>3</a:t>
                      </a:r>
                      <a:endParaRPr lang="en-GB" sz="1800" b="0" dirty="0">
                        <a:latin typeface="Century Gothic" panose="020B0502020202020204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dirty="0">
                          <a:latin typeface="Century Gothic" panose="020B0502020202020204" pitchFamily="34" charset="0"/>
                          <a:cs typeface="Arial" pitchFamily="34" charset="0"/>
                        </a:rPr>
                        <a:t>2.5</a:t>
                      </a:r>
                      <a:endParaRPr lang="en-GB" sz="1800" b="0" dirty="0">
                        <a:latin typeface="Century Gothic" panose="020B0502020202020204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31707">
                <a:tc>
                  <a:txBody>
                    <a:bodyPr/>
                    <a:lstStyle/>
                    <a:p>
                      <a:pPr lvl="0" algn="ctr" rtl="0"/>
                      <a:r>
                        <a:rPr lang="en-US" sz="1800" b="0" dirty="0">
                          <a:latin typeface="Century Gothic" panose="020B0502020202020204" pitchFamily="34" charset="0"/>
                          <a:cs typeface="Arial" pitchFamily="34" charset="0"/>
                        </a:rPr>
                        <a:t>Penta2</a:t>
                      </a:r>
                      <a:endParaRPr lang="en-GB" sz="1800" b="0" dirty="0">
                        <a:latin typeface="Century Gothic" panose="020B0502020202020204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dirty="0">
                          <a:latin typeface="Century Gothic" panose="020B0502020202020204" pitchFamily="34" charset="0"/>
                          <a:cs typeface="Arial" pitchFamily="34" charset="0"/>
                        </a:rPr>
                        <a:t>5</a:t>
                      </a:r>
                      <a:endParaRPr lang="en-GB" sz="1800" b="0" dirty="0">
                        <a:latin typeface="Century Gothic" panose="020B0502020202020204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dirty="0">
                          <a:latin typeface="Century Gothic" panose="020B0502020202020204" pitchFamily="34" charset="0"/>
                          <a:cs typeface="Arial" pitchFamily="34" charset="0"/>
                        </a:rPr>
                        <a:t>3.5</a:t>
                      </a:r>
                      <a:endParaRPr lang="en-GB" sz="1800" b="0" dirty="0">
                        <a:latin typeface="Century Gothic" panose="020B0502020202020204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31707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dirty="0">
                          <a:latin typeface="Century Gothic" panose="020B0502020202020204" pitchFamily="34" charset="0"/>
                          <a:cs typeface="Arial" pitchFamily="34" charset="0"/>
                        </a:rPr>
                        <a:t>Penta3</a:t>
                      </a:r>
                      <a:endParaRPr lang="en-GB" sz="1800" b="0" dirty="0">
                        <a:latin typeface="Century Gothic" panose="020B0502020202020204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dirty="0">
                          <a:latin typeface="Century Gothic" panose="020B0502020202020204" pitchFamily="34" charset="0"/>
                          <a:cs typeface="Arial" pitchFamily="34" charset="0"/>
                        </a:rPr>
                        <a:t>6</a:t>
                      </a:r>
                      <a:endParaRPr lang="en-GB" sz="1800" b="0" dirty="0">
                        <a:latin typeface="Century Gothic" panose="020B0502020202020204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dirty="0">
                          <a:latin typeface="Century Gothic" panose="020B0502020202020204" pitchFamily="34" charset="0"/>
                          <a:cs typeface="Arial" pitchFamily="34" charset="0"/>
                        </a:rPr>
                        <a:t>4</a:t>
                      </a:r>
                      <a:endParaRPr lang="en-GB" sz="1800" b="0" dirty="0">
                        <a:latin typeface="Century Gothic" panose="020B0502020202020204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31707">
                <a:tc>
                  <a:txBody>
                    <a:bodyPr/>
                    <a:lstStyle/>
                    <a:p>
                      <a:pPr lvl="0" algn="ctr" rtl="0"/>
                      <a:r>
                        <a:rPr lang="en-US" sz="1800" b="0" dirty="0">
                          <a:latin typeface="Century Gothic" panose="020B0502020202020204" pitchFamily="34" charset="0"/>
                          <a:cs typeface="Arial" pitchFamily="34" charset="0"/>
                        </a:rPr>
                        <a:t>Measles1</a:t>
                      </a:r>
                      <a:endParaRPr lang="en-GB" sz="1800" b="0" dirty="0">
                        <a:latin typeface="Century Gothic" panose="020B0502020202020204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dirty="0">
                          <a:latin typeface="Century Gothic" panose="020B0502020202020204" pitchFamily="34" charset="0"/>
                          <a:cs typeface="Arial" pitchFamily="34" charset="0"/>
                        </a:rPr>
                        <a:t>7</a:t>
                      </a:r>
                      <a:endParaRPr lang="en-GB" sz="1800" b="0" dirty="0">
                        <a:latin typeface="Century Gothic" panose="020B0502020202020204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dirty="0">
                          <a:latin typeface="Century Gothic" panose="020B0502020202020204" pitchFamily="34" charset="0"/>
                          <a:cs typeface="Arial" pitchFamily="34" charset="0"/>
                        </a:rPr>
                        <a:t>4.5</a:t>
                      </a:r>
                      <a:endParaRPr lang="en-GB" sz="1800" b="0" dirty="0">
                        <a:latin typeface="Century Gothic" panose="020B0502020202020204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31707">
                <a:tc>
                  <a:txBody>
                    <a:bodyPr/>
                    <a:lstStyle/>
                    <a:p>
                      <a:pPr lvl="0" algn="ctr" rtl="0"/>
                      <a:r>
                        <a:rPr lang="en-US" sz="1800" b="0" dirty="0">
                          <a:latin typeface="Century Gothic" panose="020B0502020202020204" pitchFamily="34" charset="0"/>
                          <a:cs typeface="Arial" pitchFamily="34" charset="0"/>
                        </a:rPr>
                        <a:t>Measles2</a:t>
                      </a:r>
                      <a:endParaRPr lang="en-GB" sz="1800" b="0" dirty="0">
                        <a:latin typeface="Century Gothic" panose="020B0502020202020204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dirty="0">
                          <a:latin typeface="Century Gothic" panose="020B0502020202020204" pitchFamily="34" charset="0"/>
                          <a:cs typeface="Arial" pitchFamily="34" charset="0"/>
                        </a:rPr>
                        <a:t>8</a:t>
                      </a:r>
                      <a:endParaRPr lang="en-GB" sz="1800" b="0" dirty="0">
                        <a:latin typeface="Century Gothic" panose="020B0502020202020204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dirty="0">
                          <a:latin typeface="Century Gothic" panose="020B0502020202020204" pitchFamily="34" charset="0"/>
                          <a:cs typeface="Arial" pitchFamily="34" charset="0"/>
                        </a:rPr>
                        <a:t>5</a:t>
                      </a:r>
                      <a:endParaRPr lang="en-GB" sz="1800" b="0" dirty="0">
                        <a:latin typeface="Century Gothic" panose="020B0502020202020204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33" name="Rectangle 32"/>
          <p:cNvSpPr/>
          <p:nvPr/>
        </p:nvSpPr>
        <p:spPr>
          <a:xfrm>
            <a:off x="228600" y="518571"/>
            <a:ext cx="100584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0" dirty="0">
                <a:solidFill>
                  <a:schemeClr val="tx1"/>
                </a:solidFill>
                <a:latin typeface="Century Gothic" panose="020B0502020202020204" pitchFamily="34" charset="0"/>
              </a:rPr>
              <a:t>Lottery based CCT for Mothers and Vaccinators - I</a:t>
            </a:r>
            <a:endParaRPr lang="en-GB" sz="2800" dirty="0">
              <a:solidFill>
                <a:srgbClr val="002060"/>
              </a:solidFill>
              <a:latin typeface="Century Gothic" panose="020B0502020202020204" pitchFamily="34" charset="0"/>
              <a:cs typeface="Arial" pitchFamily="34" charset="0"/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4482" y="6810829"/>
            <a:ext cx="9189475" cy="7620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-38100" y="6781800"/>
            <a:ext cx="9189475" cy="7620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0" y="-15240"/>
            <a:ext cx="9189475" cy="7620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053532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-533400" y="457200"/>
            <a:ext cx="100584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b="0" dirty="0">
                <a:solidFill>
                  <a:schemeClr val="tx1"/>
                </a:solidFill>
                <a:latin typeface="Century Gothic" panose="020B0502020202020204" pitchFamily="34" charset="0"/>
              </a:rPr>
              <a:t>Lottery based CCT for </a:t>
            </a:r>
          </a:p>
          <a:p>
            <a:pPr algn="ctr"/>
            <a:r>
              <a:rPr lang="en-US" sz="2800" b="0" dirty="0">
                <a:solidFill>
                  <a:schemeClr val="tx1"/>
                </a:solidFill>
                <a:latin typeface="Century Gothic" panose="020B0502020202020204" pitchFamily="34" charset="0"/>
              </a:rPr>
              <a:t>Mothers and Vaccinators – II</a:t>
            </a:r>
            <a:endParaRPr lang="en-GB" sz="2800" dirty="0">
              <a:solidFill>
                <a:srgbClr val="002060"/>
              </a:solidFill>
              <a:latin typeface="Century Gothic" panose="020B0502020202020204" pitchFamily="34" charset="0"/>
              <a:cs typeface="Arial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939800" y="1752600"/>
            <a:ext cx="1143000" cy="152400"/>
          </a:xfrm>
          <a:prstGeom prst="rect">
            <a:avLst/>
          </a:prstGeom>
          <a:solidFill>
            <a:srgbClr val="578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939800" y="2023533"/>
            <a:ext cx="1143000" cy="152400"/>
          </a:xfrm>
          <a:prstGeom prst="rect">
            <a:avLst/>
          </a:prstGeom>
          <a:solidFill>
            <a:srgbClr val="578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939800" y="2294466"/>
            <a:ext cx="1143000" cy="152400"/>
          </a:xfrm>
          <a:prstGeom prst="rect">
            <a:avLst/>
          </a:prstGeom>
          <a:solidFill>
            <a:srgbClr val="578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39800" y="2565399"/>
            <a:ext cx="1143000" cy="152400"/>
          </a:xfrm>
          <a:prstGeom prst="rect">
            <a:avLst/>
          </a:prstGeom>
          <a:solidFill>
            <a:srgbClr val="578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39800" y="2836332"/>
            <a:ext cx="1143000" cy="152400"/>
          </a:xfrm>
          <a:prstGeom prst="rect">
            <a:avLst/>
          </a:prstGeom>
          <a:solidFill>
            <a:srgbClr val="578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939800" y="3107265"/>
            <a:ext cx="1143000" cy="152400"/>
          </a:xfrm>
          <a:prstGeom prst="rect">
            <a:avLst/>
          </a:prstGeom>
          <a:solidFill>
            <a:srgbClr val="578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939800" y="3378198"/>
            <a:ext cx="1143000" cy="152400"/>
          </a:xfrm>
          <a:prstGeom prst="rect">
            <a:avLst/>
          </a:prstGeom>
          <a:solidFill>
            <a:srgbClr val="578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939800" y="3649131"/>
            <a:ext cx="1143000" cy="152400"/>
          </a:xfrm>
          <a:prstGeom prst="rect">
            <a:avLst/>
          </a:prstGeom>
          <a:solidFill>
            <a:srgbClr val="578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939800" y="3920064"/>
            <a:ext cx="1143000" cy="152400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939800" y="4191000"/>
            <a:ext cx="1143000" cy="152400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2844800" y="1752600"/>
            <a:ext cx="1143000" cy="152400"/>
          </a:xfrm>
          <a:prstGeom prst="rect">
            <a:avLst/>
          </a:prstGeom>
          <a:solidFill>
            <a:srgbClr val="578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2844800" y="2023533"/>
            <a:ext cx="1143000" cy="152400"/>
          </a:xfrm>
          <a:prstGeom prst="rect">
            <a:avLst/>
          </a:prstGeom>
          <a:solidFill>
            <a:srgbClr val="578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2844800" y="2294466"/>
            <a:ext cx="1143000" cy="152400"/>
          </a:xfrm>
          <a:prstGeom prst="rect">
            <a:avLst/>
          </a:prstGeom>
          <a:solidFill>
            <a:srgbClr val="578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2844800" y="2565399"/>
            <a:ext cx="1143000" cy="152400"/>
          </a:xfrm>
          <a:prstGeom prst="rect">
            <a:avLst/>
          </a:prstGeom>
          <a:solidFill>
            <a:srgbClr val="578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/>
          <p:cNvSpPr/>
          <p:nvPr/>
        </p:nvSpPr>
        <p:spPr>
          <a:xfrm>
            <a:off x="2844800" y="2836332"/>
            <a:ext cx="1143000" cy="152400"/>
          </a:xfrm>
          <a:prstGeom prst="rect">
            <a:avLst/>
          </a:prstGeom>
          <a:solidFill>
            <a:srgbClr val="578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/>
          <p:cNvSpPr/>
          <p:nvPr/>
        </p:nvSpPr>
        <p:spPr>
          <a:xfrm>
            <a:off x="2844800" y="3107265"/>
            <a:ext cx="1143000" cy="152400"/>
          </a:xfrm>
          <a:prstGeom prst="rect">
            <a:avLst/>
          </a:prstGeom>
          <a:solidFill>
            <a:srgbClr val="578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/>
          <p:cNvSpPr/>
          <p:nvPr/>
        </p:nvSpPr>
        <p:spPr>
          <a:xfrm>
            <a:off x="2844800" y="3378198"/>
            <a:ext cx="1143000" cy="152400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/>
          <p:cNvSpPr/>
          <p:nvPr/>
        </p:nvSpPr>
        <p:spPr>
          <a:xfrm>
            <a:off x="2844800" y="3649131"/>
            <a:ext cx="1143000" cy="152400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/>
          <p:cNvSpPr/>
          <p:nvPr/>
        </p:nvSpPr>
        <p:spPr>
          <a:xfrm>
            <a:off x="2844800" y="3920064"/>
            <a:ext cx="1143000" cy="152400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/>
          <p:cNvSpPr/>
          <p:nvPr/>
        </p:nvSpPr>
        <p:spPr>
          <a:xfrm>
            <a:off x="2844800" y="4191000"/>
            <a:ext cx="1143000" cy="152400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/>
          <p:cNvSpPr/>
          <p:nvPr/>
        </p:nvSpPr>
        <p:spPr>
          <a:xfrm>
            <a:off x="4749800" y="1752600"/>
            <a:ext cx="1143000" cy="152400"/>
          </a:xfrm>
          <a:prstGeom prst="rect">
            <a:avLst/>
          </a:prstGeom>
          <a:solidFill>
            <a:srgbClr val="578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>
            <a:off x="4749800" y="2023533"/>
            <a:ext cx="1143000" cy="152400"/>
          </a:xfrm>
          <a:prstGeom prst="rect">
            <a:avLst/>
          </a:prstGeom>
          <a:solidFill>
            <a:srgbClr val="578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>
            <a:off x="4749800" y="2294466"/>
            <a:ext cx="1143000" cy="152400"/>
          </a:xfrm>
          <a:prstGeom prst="rect">
            <a:avLst/>
          </a:prstGeom>
          <a:solidFill>
            <a:srgbClr val="578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30"/>
          <p:cNvSpPr/>
          <p:nvPr/>
        </p:nvSpPr>
        <p:spPr>
          <a:xfrm>
            <a:off x="4749800" y="2565399"/>
            <a:ext cx="1143000" cy="152400"/>
          </a:xfrm>
          <a:prstGeom prst="rect">
            <a:avLst/>
          </a:prstGeom>
          <a:solidFill>
            <a:srgbClr val="578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ectangle 31"/>
          <p:cNvSpPr/>
          <p:nvPr/>
        </p:nvSpPr>
        <p:spPr>
          <a:xfrm>
            <a:off x="4749800" y="2836332"/>
            <a:ext cx="1143000" cy="152400"/>
          </a:xfrm>
          <a:prstGeom prst="rect">
            <a:avLst/>
          </a:prstGeom>
          <a:solidFill>
            <a:srgbClr val="578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32"/>
          <p:cNvSpPr/>
          <p:nvPr/>
        </p:nvSpPr>
        <p:spPr>
          <a:xfrm>
            <a:off x="4749800" y="3107265"/>
            <a:ext cx="1143000" cy="152400"/>
          </a:xfrm>
          <a:prstGeom prst="rect">
            <a:avLst/>
          </a:prstGeom>
          <a:solidFill>
            <a:srgbClr val="578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/>
          <p:cNvSpPr/>
          <p:nvPr/>
        </p:nvSpPr>
        <p:spPr>
          <a:xfrm>
            <a:off x="4749800" y="3378198"/>
            <a:ext cx="1143000" cy="152400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ectangle 34"/>
          <p:cNvSpPr/>
          <p:nvPr/>
        </p:nvSpPr>
        <p:spPr>
          <a:xfrm>
            <a:off x="4749800" y="3649131"/>
            <a:ext cx="1143000" cy="152400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ectangle 35"/>
          <p:cNvSpPr/>
          <p:nvPr/>
        </p:nvSpPr>
        <p:spPr>
          <a:xfrm>
            <a:off x="4749800" y="3920064"/>
            <a:ext cx="1143000" cy="152400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ectangle 36"/>
          <p:cNvSpPr/>
          <p:nvPr/>
        </p:nvSpPr>
        <p:spPr>
          <a:xfrm>
            <a:off x="4749800" y="4191000"/>
            <a:ext cx="1143000" cy="152400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/>
          <p:cNvSpPr/>
          <p:nvPr/>
        </p:nvSpPr>
        <p:spPr>
          <a:xfrm>
            <a:off x="6731000" y="1752600"/>
            <a:ext cx="1143000" cy="152400"/>
          </a:xfrm>
          <a:prstGeom prst="rect">
            <a:avLst/>
          </a:prstGeom>
          <a:solidFill>
            <a:srgbClr val="578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Rectangle 38"/>
          <p:cNvSpPr/>
          <p:nvPr/>
        </p:nvSpPr>
        <p:spPr>
          <a:xfrm>
            <a:off x="6731000" y="2023533"/>
            <a:ext cx="1143000" cy="152400"/>
          </a:xfrm>
          <a:prstGeom prst="rect">
            <a:avLst/>
          </a:prstGeom>
          <a:solidFill>
            <a:srgbClr val="578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/>
          <p:cNvSpPr/>
          <p:nvPr/>
        </p:nvSpPr>
        <p:spPr>
          <a:xfrm>
            <a:off x="6731000" y="2294466"/>
            <a:ext cx="1143000" cy="152400"/>
          </a:xfrm>
          <a:prstGeom prst="rect">
            <a:avLst/>
          </a:prstGeom>
          <a:solidFill>
            <a:srgbClr val="578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Rectangle 40"/>
          <p:cNvSpPr/>
          <p:nvPr/>
        </p:nvSpPr>
        <p:spPr>
          <a:xfrm>
            <a:off x="6731000" y="2565399"/>
            <a:ext cx="1143000" cy="152400"/>
          </a:xfrm>
          <a:prstGeom prst="rect">
            <a:avLst/>
          </a:prstGeom>
          <a:solidFill>
            <a:srgbClr val="578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Rectangle 41"/>
          <p:cNvSpPr/>
          <p:nvPr/>
        </p:nvSpPr>
        <p:spPr>
          <a:xfrm>
            <a:off x="6731000" y="2836332"/>
            <a:ext cx="1143000" cy="152400"/>
          </a:xfrm>
          <a:prstGeom prst="rect">
            <a:avLst/>
          </a:prstGeom>
          <a:solidFill>
            <a:srgbClr val="578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Rectangle 42"/>
          <p:cNvSpPr/>
          <p:nvPr/>
        </p:nvSpPr>
        <p:spPr>
          <a:xfrm>
            <a:off x="6731000" y="3107265"/>
            <a:ext cx="1143000" cy="152400"/>
          </a:xfrm>
          <a:prstGeom prst="rect">
            <a:avLst/>
          </a:prstGeom>
          <a:solidFill>
            <a:srgbClr val="578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Rectangle 43"/>
          <p:cNvSpPr/>
          <p:nvPr/>
        </p:nvSpPr>
        <p:spPr>
          <a:xfrm>
            <a:off x="6731000" y="3378198"/>
            <a:ext cx="1143000" cy="152400"/>
          </a:xfrm>
          <a:prstGeom prst="rect">
            <a:avLst/>
          </a:prstGeom>
          <a:solidFill>
            <a:srgbClr val="578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Rectangle 44"/>
          <p:cNvSpPr/>
          <p:nvPr/>
        </p:nvSpPr>
        <p:spPr>
          <a:xfrm>
            <a:off x="6731000" y="3649131"/>
            <a:ext cx="1143000" cy="152400"/>
          </a:xfrm>
          <a:prstGeom prst="rect">
            <a:avLst/>
          </a:prstGeom>
          <a:solidFill>
            <a:srgbClr val="578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Rectangle 45"/>
          <p:cNvSpPr/>
          <p:nvPr/>
        </p:nvSpPr>
        <p:spPr>
          <a:xfrm>
            <a:off x="6731000" y="3920064"/>
            <a:ext cx="1143000" cy="152400"/>
          </a:xfrm>
          <a:prstGeom prst="rect">
            <a:avLst/>
          </a:prstGeom>
          <a:solidFill>
            <a:srgbClr val="578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6731000" y="4191000"/>
            <a:ext cx="1143000" cy="152400"/>
          </a:xfrm>
          <a:prstGeom prst="rect">
            <a:avLst/>
          </a:prstGeom>
          <a:solidFill>
            <a:srgbClr val="578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Rectangle 48"/>
          <p:cNvSpPr/>
          <p:nvPr/>
        </p:nvSpPr>
        <p:spPr>
          <a:xfrm>
            <a:off x="6731000" y="4270829"/>
            <a:ext cx="1143000" cy="76200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Rectangle 49"/>
          <p:cNvSpPr/>
          <p:nvPr/>
        </p:nvSpPr>
        <p:spPr>
          <a:xfrm>
            <a:off x="685800" y="4597398"/>
            <a:ext cx="140425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>
                <a:latin typeface="Calibri" panose="020F0502020204030204" pitchFamily="34" charset="0"/>
              </a:rPr>
              <a:t>20% </a:t>
            </a:r>
          </a:p>
          <a:p>
            <a:pPr algn="ctr"/>
            <a:r>
              <a:rPr lang="en-US" dirty="0">
                <a:latin typeface="Calibri" panose="020F0502020204030204" pitchFamily="34" charset="0"/>
              </a:rPr>
              <a:t>chance to win at each vaccination</a:t>
            </a:r>
          </a:p>
        </p:txBody>
      </p:sp>
      <p:sp>
        <p:nvSpPr>
          <p:cNvPr id="51" name="Rectangle 50"/>
          <p:cNvSpPr/>
          <p:nvPr/>
        </p:nvSpPr>
        <p:spPr>
          <a:xfrm>
            <a:off x="2540001" y="4597398"/>
            <a:ext cx="1578428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>
                <a:latin typeface="Calibri" panose="020F0502020204030204" pitchFamily="34" charset="0"/>
              </a:rPr>
              <a:t>40% </a:t>
            </a:r>
          </a:p>
          <a:p>
            <a:pPr algn="ctr"/>
            <a:r>
              <a:rPr lang="en-US" dirty="0">
                <a:latin typeface="Calibri" panose="020F0502020204030204" pitchFamily="34" charset="0"/>
              </a:rPr>
              <a:t>chance to win at least once during six EPI visits per child</a:t>
            </a:r>
          </a:p>
        </p:txBody>
      </p:sp>
      <p:sp>
        <p:nvSpPr>
          <p:cNvPr id="52" name="Rectangle 51"/>
          <p:cNvSpPr/>
          <p:nvPr/>
        </p:nvSpPr>
        <p:spPr>
          <a:xfrm>
            <a:off x="4444999" y="4578525"/>
            <a:ext cx="167639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dirty="0">
                <a:latin typeface="Calibri" panose="020F0502020204030204" pitchFamily="34" charset="0"/>
              </a:rPr>
              <a:t>Additional 40% </a:t>
            </a:r>
          </a:p>
          <a:p>
            <a:pPr algn="ctr"/>
            <a:r>
              <a:rPr lang="en-GB" dirty="0">
                <a:latin typeface="Calibri" panose="020F0502020204030204" pitchFamily="34" charset="0"/>
              </a:rPr>
              <a:t>of Mother’s incentives for vaccinator</a:t>
            </a:r>
          </a:p>
        </p:txBody>
      </p:sp>
      <p:sp>
        <p:nvSpPr>
          <p:cNvPr id="53" name="Rectangle 52"/>
          <p:cNvSpPr/>
          <p:nvPr/>
        </p:nvSpPr>
        <p:spPr>
          <a:xfrm>
            <a:off x="6495143" y="4597398"/>
            <a:ext cx="168365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dirty="0">
                <a:latin typeface="Calibri" panose="020F0502020204030204" pitchFamily="34" charset="0"/>
              </a:rPr>
              <a:t>Additional 5% </a:t>
            </a:r>
          </a:p>
          <a:p>
            <a:pPr algn="ctr"/>
            <a:r>
              <a:rPr lang="en-GB" dirty="0">
                <a:latin typeface="Calibri" panose="020F0502020204030204" pitchFamily="34" charset="0"/>
              </a:rPr>
              <a:t>of Mother’s incentives for shopkeeper</a:t>
            </a:r>
          </a:p>
        </p:txBody>
      </p:sp>
      <p:sp>
        <p:nvSpPr>
          <p:cNvPr id="55" name="Rectangle 54"/>
          <p:cNvSpPr/>
          <p:nvPr/>
        </p:nvSpPr>
        <p:spPr>
          <a:xfrm>
            <a:off x="4482" y="6810829"/>
            <a:ext cx="9189475" cy="7620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Rectangle 53"/>
          <p:cNvSpPr/>
          <p:nvPr/>
        </p:nvSpPr>
        <p:spPr>
          <a:xfrm>
            <a:off x="-38100" y="6781800"/>
            <a:ext cx="9189475" cy="7620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6" name="Rectangle 55"/>
          <p:cNvSpPr/>
          <p:nvPr/>
        </p:nvSpPr>
        <p:spPr>
          <a:xfrm>
            <a:off x="0" y="-15240"/>
            <a:ext cx="9189475" cy="7620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279947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 txBox="1">
            <a:spLocks/>
          </p:cNvSpPr>
          <p:nvPr/>
        </p:nvSpPr>
        <p:spPr>
          <a:xfrm>
            <a:off x="1371600" y="304800"/>
            <a:ext cx="8229600" cy="762000"/>
          </a:xfrm>
          <a:prstGeom prst="rect">
            <a:avLst/>
          </a:prstGeom>
          <a:noFill/>
          <a:ln>
            <a:noFill/>
          </a:ln>
        </p:spPr>
        <p:txBody>
          <a:bodyPr vert="horz" lIns="76188" tIns="76188" rIns="76188" bIns="76188" rtlCol="0" anchor="b" anchorCtr="0">
            <a:noAutofit/>
          </a:bodyPr>
          <a:lstStyle>
            <a:lvl1pPr algn="l" defTabSz="914400" rtl="0" eaLnBrk="1" latinLnBrk="0" hangingPunct="1">
              <a:spcBef>
                <a:spcPts val="0"/>
              </a:spcBef>
              <a:buSzPct val="100000"/>
              <a:buFont typeface="Arial"/>
              <a:buNone/>
              <a:defRPr sz="3600" b="1" kern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defRPr/>
            </a:pPr>
            <a:r>
              <a:rPr lang="en-US" sz="2600" b="0" dirty="0">
                <a:solidFill>
                  <a:schemeClr val="tx1"/>
                </a:solidFill>
                <a:latin typeface="Century Gothic" panose="020B0502020202020204" pitchFamily="34" charset="0"/>
              </a:rPr>
              <a:t>Performance Based Incentives for Vaccinators</a:t>
            </a:r>
            <a:endParaRPr lang="en-GB" sz="2600" dirty="0">
              <a:solidFill>
                <a:schemeClr val="tx1"/>
              </a:solidFill>
              <a:latin typeface="Century Gothic" pitchFamily="34" charset="0"/>
            </a:endParaRPr>
          </a:p>
        </p:txBody>
      </p:sp>
      <p:sp>
        <p:nvSpPr>
          <p:cNvPr id="15" name="Oval 14"/>
          <p:cNvSpPr/>
          <p:nvPr/>
        </p:nvSpPr>
        <p:spPr>
          <a:xfrm>
            <a:off x="367760" y="365796"/>
            <a:ext cx="889000" cy="839032"/>
          </a:xfrm>
          <a:prstGeom prst="ellipse">
            <a:avLst/>
          </a:prstGeom>
          <a:solidFill>
            <a:schemeClr val="bg1"/>
          </a:solidFill>
          <a:ln w="38100">
            <a:solidFill>
              <a:srgbClr val="0066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50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97406976"/>
              </p:ext>
            </p:extLst>
          </p:nvPr>
        </p:nvGraphicFramePr>
        <p:xfrm>
          <a:off x="1064699" y="1447800"/>
          <a:ext cx="6631501" cy="4038600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373537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89612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335143">
                <a:tc>
                  <a:txBody>
                    <a:bodyPr/>
                    <a:lstStyle/>
                    <a:p>
                      <a:pPr algn="ctr"/>
                      <a:endParaRPr lang="en-US" sz="2000" b="0" dirty="0">
                        <a:latin typeface="Century Gothic" panose="020B0502020202020204" pitchFamily="34" charset="0"/>
                        <a:cs typeface="Arial" pitchFamily="34" charset="0"/>
                      </a:endParaRPr>
                    </a:p>
                    <a:p>
                      <a:pPr algn="ctr"/>
                      <a:r>
                        <a:rPr lang="en-US" sz="2000" b="0" dirty="0">
                          <a:latin typeface="Century Gothic" panose="020B0502020202020204" pitchFamily="34" charset="0"/>
                          <a:cs typeface="Arial" pitchFamily="34" charset="0"/>
                        </a:rPr>
                        <a:t>Vaccine Name</a:t>
                      </a:r>
                      <a:endParaRPr lang="en-GB" sz="2000" b="0" dirty="0">
                        <a:latin typeface="Century Gothic" panose="020B0502020202020204" pitchFamily="34" charset="0"/>
                        <a:cs typeface="Arial" pitchFamily="34" charset="0"/>
                      </a:endParaRPr>
                    </a:p>
                  </a:txBody>
                  <a:tcPr marL="76200" marR="76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dirty="0">
                          <a:latin typeface="Century Gothic" panose="020B0502020202020204" pitchFamily="34" charset="0"/>
                          <a:cs typeface="Arial" pitchFamily="34" charset="0"/>
                        </a:rPr>
                        <a:t>Timely vaccination</a:t>
                      </a:r>
                    </a:p>
                    <a:p>
                      <a:pPr algn="ctr"/>
                      <a:r>
                        <a:rPr lang="en-US" sz="2000" b="0" dirty="0">
                          <a:latin typeface="Century Gothic" panose="020B0502020202020204" pitchFamily="34" charset="0"/>
                          <a:cs typeface="Arial" pitchFamily="34" charset="0"/>
                        </a:rPr>
                        <a:t>(USD)</a:t>
                      </a:r>
                      <a:endParaRPr lang="en-GB" sz="2000" b="0" dirty="0">
                        <a:latin typeface="Century Gothic" panose="020B0502020202020204" pitchFamily="34" charset="0"/>
                        <a:cs typeface="Arial" pitchFamily="34" charset="0"/>
                      </a:endParaRPr>
                    </a:p>
                  </a:txBody>
                  <a:tcPr marL="76200" marR="76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45048">
                <a:tc>
                  <a:txBody>
                    <a:bodyPr/>
                    <a:lstStyle/>
                    <a:p>
                      <a:pPr lvl="0" algn="ctr" rtl="0"/>
                      <a:r>
                        <a:rPr lang="en-US" sz="2000" b="0" dirty="0">
                          <a:latin typeface="Century Gothic" panose="020B0502020202020204" pitchFamily="34" charset="0"/>
                          <a:cs typeface="Arial" pitchFamily="34" charset="0"/>
                        </a:rPr>
                        <a:t>BCG</a:t>
                      </a:r>
                      <a:endParaRPr lang="en-GB" sz="2000" b="0" dirty="0">
                        <a:latin typeface="Century Gothic" panose="020B0502020202020204" pitchFamily="34" charset="0"/>
                        <a:cs typeface="Arial" pitchFamily="34" charset="0"/>
                      </a:endParaRPr>
                    </a:p>
                  </a:txBody>
                  <a:tcPr marL="76200" marR="76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b="0" dirty="0">
                          <a:latin typeface="Century Gothic" panose="020B0502020202020204" pitchFamily="34" charset="0"/>
                          <a:cs typeface="Arial" pitchFamily="34" charset="0"/>
                        </a:rPr>
                        <a:t>0.8</a:t>
                      </a:r>
                    </a:p>
                  </a:txBody>
                  <a:tcPr marL="76200" marR="76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45048">
                <a:tc>
                  <a:txBody>
                    <a:bodyPr/>
                    <a:lstStyle/>
                    <a:p>
                      <a:pPr lvl="0" algn="ctr" rtl="0"/>
                      <a:r>
                        <a:rPr lang="en-US" sz="2000" b="0" dirty="0">
                          <a:latin typeface="Century Gothic" panose="020B0502020202020204" pitchFamily="34" charset="0"/>
                          <a:cs typeface="Arial" pitchFamily="34" charset="0"/>
                        </a:rPr>
                        <a:t>Penta</a:t>
                      </a:r>
                      <a:r>
                        <a:rPr lang="en-US" sz="2000" b="0" baseline="0" dirty="0">
                          <a:latin typeface="Century Gothic" panose="020B0502020202020204" pitchFamily="34" charset="0"/>
                          <a:cs typeface="Arial" pitchFamily="34" charset="0"/>
                        </a:rPr>
                        <a:t>1</a:t>
                      </a:r>
                      <a:endParaRPr lang="en-GB" sz="2000" b="0" dirty="0">
                        <a:latin typeface="Century Gothic" panose="020B0502020202020204" pitchFamily="34" charset="0"/>
                        <a:cs typeface="Arial" pitchFamily="34" charset="0"/>
                      </a:endParaRPr>
                    </a:p>
                  </a:txBody>
                  <a:tcPr marL="76200" marR="76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dirty="0">
                          <a:latin typeface="Century Gothic" panose="020B0502020202020204" pitchFamily="34" charset="0"/>
                          <a:cs typeface="Arial" pitchFamily="34" charset="0"/>
                        </a:rPr>
                        <a:t>0.8</a:t>
                      </a:r>
                      <a:endParaRPr lang="en-GB" sz="2000" b="0" dirty="0">
                        <a:latin typeface="Century Gothic" panose="020B0502020202020204" pitchFamily="34" charset="0"/>
                        <a:cs typeface="Arial" pitchFamily="34" charset="0"/>
                      </a:endParaRPr>
                    </a:p>
                  </a:txBody>
                  <a:tcPr marL="76200" marR="76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45048">
                <a:tc>
                  <a:txBody>
                    <a:bodyPr/>
                    <a:lstStyle/>
                    <a:p>
                      <a:pPr lvl="0" algn="ctr" rtl="0"/>
                      <a:r>
                        <a:rPr lang="en-US" sz="2000" b="0" dirty="0">
                          <a:latin typeface="Century Gothic" panose="020B0502020202020204" pitchFamily="34" charset="0"/>
                          <a:cs typeface="Arial" pitchFamily="34" charset="0"/>
                        </a:rPr>
                        <a:t>Penta2</a:t>
                      </a:r>
                      <a:endParaRPr lang="en-GB" sz="2000" b="0" dirty="0">
                        <a:latin typeface="Century Gothic" panose="020B0502020202020204" pitchFamily="34" charset="0"/>
                        <a:cs typeface="Arial" pitchFamily="34" charset="0"/>
                      </a:endParaRPr>
                    </a:p>
                  </a:txBody>
                  <a:tcPr marL="76200" marR="76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dirty="0">
                          <a:latin typeface="Century Gothic" panose="020B0502020202020204" pitchFamily="34" charset="0"/>
                          <a:cs typeface="Arial" pitchFamily="34" charset="0"/>
                        </a:rPr>
                        <a:t>0.8</a:t>
                      </a:r>
                      <a:endParaRPr lang="en-GB" sz="2000" b="0" dirty="0">
                        <a:latin typeface="Century Gothic" panose="020B0502020202020204" pitchFamily="34" charset="0"/>
                        <a:cs typeface="Arial" pitchFamily="34" charset="0"/>
                      </a:endParaRPr>
                    </a:p>
                  </a:txBody>
                  <a:tcPr marL="76200" marR="76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45048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0" dirty="0">
                          <a:latin typeface="Century Gothic" panose="020B0502020202020204" pitchFamily="34" charset="0"/>
                          <a:cs typeface="Arial" pitchFamily="34" charset="0"/>
                        </a:rPr>
                        <a:t>Penta3</a:t>
                      </a:r>
                      <a:endParaRPr lang="en-GB" sz="2000" b="0" dirty="0">
                        <a:latin typeface="Century Gothic" panose="020B0502020202020204" pitchFamily="34" charset="0"/>
                        <a:cs typeface="Arial" pitchFamily="34" charset="0"/>
                      </a:endParaRPr>
                    </a:p>
                  </a:txBody>
                  <a:tcPr marL="76200" marR="76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dirty="0">
                          <a:latin typeface="Century Gothic" panose="020B0502020202020204" pitchFamily="34" charset="0"/>
                          <a:cs typeface="Arial" pitchFamily="34" charset="0"/>
                        </a:rPr>
                        <a:t>1</a:t>
                      </a:r>
                      <a:endParaRPr lang="en-GB" sz="2000" b="0" dirty="0">
                        <a:latin typeface="Century Gothic" panose="020B0502020202020204" pitchFamily="34" charset="0"/>
                        <a:cs typeface="Arial" pitchFamily="34" charset="0"/>
                      </a:endParaRPr>
                    </a:p>
                  </a:txBody>
                  <a:tcPr marL="76200" marR="76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45048">
                <a:tc>
                  <a:txBody>
                    <a:bodyPr/>
                    <a:lstStyle/>
                    <a:p>
                      <a:pPr lvl="0" algn="ctr" rtl="0"/>
                      <a:r>
                        <a:rPr lang="en-US" sz="2000" b="0" dirty="0">
                          <a:latin typeface="Century Gothic" panose="020B0502020202020204" pitchFamily="34" charset="0"/>
                          <a:cs typeface="Arial" pitchFamily="34" charset="0"/>
                        </a:rPr>
                        <a:t>Measles1</a:t>
                      </a:r>
                      <a:endParaRPr lang="en-GB" sz="2000" b="0" dirty="0">
                        <a:latin typeface="Century Gothic" panose="020B0502020202020204" pitchFamily="34" charset="0"/>
                        <a:cs typeface="Arial" pitchFamily="34" charset="0"/>
                      </a:endParaRPr>
                    </a:p>
                  </a:txBody>
                  <a:tcPr marL="76200" marR="76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dirty="0">
                          <a:latin typeface="Century Gothic" panose="020B0502020202020204" pitchFamily="34" charset="0"/>
                          <a:cs typeface="Arial" pitchFamily="34" charset="0"/>
                        </a:rPr>
                        <a:t>1.2</a:t>
                      </a:r>
                      <a:endParaRPr lang="en-GB" sz="2000" b="0" dirty="0">
                        <a:latin typeface="Century Gothic" panose="020B0502020202020204" pitchFamily="34" charset="0"/>
                        <a:cs typeface="Arial" pitchFamily="34" charset="0"/>
                      </a:endParaRPr>
                    </a:p>
                  </a:txBody>
                  <a:tcPr marL="76200" marR="76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78217">
                <a:tc>
                  <a:txBody>
                    <a:bodyPr/>
                    <a:lstStyle/>
                    <a:p>
                      <a:pPr lvl="0" algn="ctr" rtl="0"/>
                      <a:r>
                        <a:rPr lang="en-US" sz="2000" b="0" dirty="0">
                          <a:latin typeface="Century Gothic" panose="020B0502020202020204" pitchFamily="34" charset="0"/>
                          <a:cs typeface="Arial" pitchFamily="34" charset="0"/>
                        </a:rPr>
                        <a:t>Measles2</a:t>
                      </a:r>
                      <a:endParaRPr lang="en-GB" sz="2000" b="0" dirty="0">
                        <a:latin typeface="Century Gothic" panose="020B0502020202020204" pitchFamily="34" charset="0"/>
                        <a:cs typeface="Arial" pitchFamily="34" charset="0"/>
                      </a:endParaRPr>
                    </a:p>
                  </a:txBody>
                  <a:tcPr marL="76200" marR="76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dirty="0">
                          <a:latin typeface="Century Gothic" panose="020B0502020202020204" pitchFamily="34" charset="0"/>
                          <a:cs typeface="Arial" pitchFamily="34" charset="0"/>
                        </a:rPr>
                        <a:t>1.5</a:t>
                      </a:r>
                      <a:endParaRPr lang="en-GB" sz="2000" b="0" dirty="0">
                        <a:latin typeface="Century Gothic" panose="020B0502020202020204" pitchFamily="34" charset="0"/>
                        <a:cs typeface="Arial" pitchFamily="34" charset="0"/>
                      </a:endParaRPr>
                    </a:p>
                  </a:txBody>
                  <a:tcPr marL="76200" marR="76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272728" y="5662136"/>
            <a:ext cx="856647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i="1" dirty="0"/>
              <a:t>Structure of Incentives: </a:t>
            </a:r>
            <a:r>
              <a:rPr lang="en-GB" sz="1400" i="1" dirty="0"/>
              <a:t>Existing data indicate that the highest drop off in the immunization sequence occurs towards the end of the sequence. The advantage of back-loading the incentive to the end of the schedule is that this is where </a:t>
            </a:r>
            <a:r>
              <a:rPr lang="en-GB" sz="1400" i="1" dirty="0" err="1"/>
              <a:t>behavior</a:t>
            </a:r>
            <a:r>
              <a:rPr lang="en-GB" sz="1400" i="1" dirty="0"/>
              <a:t> change/improved performance is most needed. It may also improve cost-effectiveness.</a:t>
            </a:r>
            <a:endParaRPr lang="en-US" sz="1400" i="1" dirty="0">
              <a:latin typeface="Century Gothic" panose="020B0502020202020204" pitchFamily="34" charset="0"/>
            </a:endParaRPr>
          </a:p>
        </p:txBody>
      </p:sp>
      <p:pic>
        <p:nvPicPr>
          <p:cNvPr id="12" name="Picture 4" descr="C:\Users\myra\Downloads\finance-and-business4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3660" y="551176"/>
            <a:ext cx="457200" cy="4394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Rectangle 17"/>
          <p:cNvSpPr/>
          <p:nvPr/>
        </p:nvSpPr>
        <p:spPr>
          <a:xfrm>
            <a:off x="4482" y="6810829"/>
            <a:ext cx="9189475" cy="7620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-38100" y="6781800"/>
            <a:ext cx="9189475" cy="7620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-15240"/>
            <a:ext cx="9189475" cy="7620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927544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 txBox="1">
            <a:spLocks/>
          </p:cNvSpPr>
          <p:nvPr/>
        </p:nvSpPr>
        <p:spPr>
          <a:xfrm>
            <a:off x="1371600" y="459894"/>
            <a:ext cx="8229600" cy="762000"/>
          </a:xfrm>
          <a:prstGeom prst="rect">
            <a:avLst/>
          </a:prstGeom>
          <a:noFill/>
          <a:ln>
            <a:noFill/>
          </a:ln>
        </p:spPr>
        <p:txBody>
          <a:bodyPr vert="horz" lIns="76188" tIns="76188" rIns="76188" bIns="76188" rtlCol="0" anchor="b" anchorCtr="0">
            <a:noAutofit/>
          </a:bodyPr>
          <a:lstStyle>
            <a:lvl1pPr algn="l" defTabSz="914400" rtl="0" eaLnBrk="1" latinLnBrk="0" hangingPunct="1">
              <a:spcBef>
                <a:spcPts val="0"/>
              </a:spcBef>
              <a:buSzPct val="100000"/>
              <a:buFont typeface="Arial"/>
              <a:buNone/>
              <a:defRPr sz="3600" b="1" kern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defRPr/>
            </a:pPr>
            <a:r>
              <a:rPr lang="en-US" sz="2600" b="0" dirty="0">
                <a:solidFill>
                  <a:schemeClr val="tx1"/>
                </a:solidFill>
                <a:latin typeface="Century Gothic" panose="020B0502020202020204" pitchFamily="34" charset="0"/>
              </a:rPr>
              <a:t>Performance Based Incentives for Vaccinators</a:t>
            </a:r>
            <a:endParaRPr lang="en-GB" sz="2600" dirty="0">
              <a:solidFill>
                <a:schemeClr val="tx1"/>
              </a:solidFill>
              <a:latin typeface="Century Gothic" pitchFamily="34" charset="0"/>
            </a:endParaRPr>
          </a:p>
        </p:txBody>
      </p:sp>
      <p:sp>
        <p:nvSpPr>
          <p:cNvPr id="15" name="Oval 14"/>
          <p:cNvSpPr/>
          <p:nvPr/>
        </p:nvSpPr>
        <p:spPr>
          <a:xfrm>
            <a:off x="367760" y="520890"/>
            <a:ext cx="889000" cy="839032"/>
          </a:xfrm>
          <a:prstGeom prst="ellipse">
            <a:avLst/>
          </a:prstGeom>
          <a:solidFill>
            <a:schemeClr val="bg1"/>
          </a:solidFill>
          <a:ln w="38100">
            <a:solidFill>
              <a:srgbClr val="0066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500"/>
          </a:p>
        </p:txBody>
      </p:sp>
      <p:pic>
        <p:nvPicPr>
          <p:cNvPr id="12" name="Picture 4" descr="C:\Users\myra\Downloads\finance-and-business4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3660" y="706270"/>
            <a:ext cx="457200" cy="4394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TextBox 13"/>
          <p:cNvSpPr txBox="1"/>
          <p:nvPr/>
        </p:nvSpPr>
        <p:spPr>
          <a:xfrm>
            <a:off x="729928" y="1752600"/>
            <a:ext cx="856647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000" dirty="0">
                <a:latin typeface="Century Gothic" panose="020B0502020202020204" pitchFamily="34" charset="0"/>
              </a:rPr>
              <a:t>Average  monthly salary of  Vaccinator: USD 160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000" dirty="0">
                <a:latin typeface="Century Gothic" panose="020B0502020202020204" pitchFamily="34" charset="0"/>
              </a:rPr>
              <a:t>Monthly Performance Based Incentive:</a:t>
            </a:r>
          </a:p>
          <a:p>
            <a:pPr lvl="1"/>
            <a:r>
              <a:rPr lang="en-US" sz="2000" dirty="0">
                <a:latin typeface="Century Gothic" panose="020B0502020202020204" pitchFamily="34" charset="0"/>
              </a:rPr>
              <a:t>Average:  USD 65</a:t>
            </a:r>
          </a:p>
          <a:p>
            <a:pPr lvl="1"/>
            <a:r>
              <a:rPr lang="en-US" sz="2000" dirty="0">
                <a:latin typeface="Century Gothic" panose="020B0502020202020204" pitchFamily="34" charset="0"/>
              </a:rPr>
              <a:t>Range: USD 31 - 97</a:t>
            </a:r>
          </a:p>
        </p:txBody>
      </p:sp>
      <p:sp>
        <p:nvSpPr>
          <p:cNvPr id="16" name="Rectangle 15"/>
          <p:cNvSpPr/>
          <p:nvPr/>
        </p:nvSpPr>
        <p:spPr>
          <a:xfrm>
            <a:off x="4482" y="6810829"/>
            <a:ext cx="9189475" cy="7620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-38100" y="6781800"/>
            <a:ext cx="9189475" cy="7620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0" y="-15240"/>
            <a:ext cx="9189475" cy="7620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Oval 8"/>
          <p:cNvSpPr/>
          <p:nvPr/>
        </p:nvSpPr>
        <p:spPr>
          <a:xfrm>
            <a:off x="395751" y="3566196"/>
            <a:ext cx="889000" cy="839032"/>
          </a:xfrm>
          <a:prstGeom prst="ellipse">
            <a:avLst/>
          </a:prstGeom>
          <a:solidFill>
            <a:schemeClr val="bg1"/>
          </a:solidFill>
          <a:ln w="38100">
            <a:solidFill>
              <a:srgbClr val="0066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500"/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1066800" y="3733800"/>
            <a:ext cx="3479800" cy="1143000"/>
          </a:xfrm>
        </p:spPr>
        <p:txBody>
          <a:bodyPr anchor="t">
            <a:normAutofit/>
          </a:bodyPr>
          <a:lstStyle/>
          <a:p>
            <a:r>
              <a:rPr lang="en-US" sz="2400" b="0" dirty="0">
                <a:solidFill>
                  <a:schemeClr val="tx1"/>
                </a:solidFill>
                <a:latin typeface="Century Gothic" pitchFamily="34" charset="0"/>
              </a:rPr>
              <a:t>Mode of Transfer</a:t>
            </a:r>
            <a:endParaRPr lang="en-GB" sz="2400" b="0" dirty="0">
              <a:solidFill>
                <a:schemeClr val="tx1"/>
              </a:solidFill>
              <a:latin typeface="Century Gothic" pitchFamily="34" charset="0"/>
            </a:endParaRPr>
          </a:p>
        </p:txBody>
      </p:sp>
      <p:sp>
        <p:nvSpPr>
          <p:cNvPr id="11" name="Text Placeholder 2"/>
          <p:cNvSpPr txBox="1">
            <a:spLocks/>
          </p:cNvSpPr>
          <p:nvPr/>
        </p:nvSpPr>
        <p:spPr>
          <a:xfrm>
            <a:off x="396121" y="4759260"/>
            <a:ext cx="7626480" cy="51467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 panose="020B0604020202020204" pitchFamily="34" charset="0"/>
              <a:buNone/>
            </a:pPr>
            <a:r>
              <a:rPr lang="en-US" sz="2400" dirty="0">
                <a:solidFill>
                  <a:srgbClr val="0070C0"/>
                </a:solidFill>
                <a:latin typeface="Century Gothic" panose="020B0502020202020204" pitchFamily="34" charset="0"/>
              </a:rPr>
              <a:t>	 Vaccinators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000" dirty="0">
                <a:latin typeface="Century Gothic" panose="020B0502020202020204" pitchFamily="34" charset="0"/>
              </a:rPr>
              <a:t>Mobile money transfer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000" dirty="0">
                <a:latin typeface="Century Gothic" panose="020B0502020202020204" pitchFamily="34" charset="0"/>
              </a:rPr>
              <a:t>Can be </a:t>
            </a:r>
            <a:r>
              <a:rPr lang="en-US" sz="2000" dirty="0" err="1">
                <a:latin typeface="Century Gothic" panose="020B0502020202020204" pitchFamily="34" charset="0"/>
              </a:rPr>
              <a:t>en</a:t>
            </a:r>
            <a:r>
              <a:rPr lang="en-US" sz="2000" dirty="0">
                <a:latin typeface="Century Gothic" panose="020B0502020202020204" pitchFamily="34" charset="0"/>
              </a:rPr>
              <a:t>-cashed at widely located service outlets</a:t>
            </a:r>
            <a:endParaRPr lang="en-GB" sz="2000" dirty="0">
              <a:latin typeface="Century Gothic" panose="020B0502020202020204" pitchFamily="34" charset="0"/>
            </a:endParaRPr>
          </a:p>
        </p:txBody>
      </p:sp>
      <p:pic>
        <p:nvPicPr>
          <p:cNvPr id="17" name="Picture 16" descr="http://dcodeefc.com/wp-content/uploads/2015/05/risk-icon.png"/>
          <p:cNvPicPr>
            <a:picLocks noChangeAspect="1" noChangeArrowheads="1"/>
          </p:cNvPicPr>
          <p:nvPr/>
        </p:nvPicPr>
        <p:blipFill>
          <a:blip r:embed="rId3" cstate="email">
            <a:biLevel thresh="5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2751" y="3662458"/>
            <a:ext cx="635000" cy="6465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3236097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 descr="C:\Users\IRD-IHRC\Documents\photos\Shorlisted photos\epi_final-47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5512"/>
          <a:stretch/>
        </p:blipFill>
        <p:spPr bwMode="auto">
          <a:xfrm>
            <a:off x="0" y="0"/>
            <a:ext cx="9144000" cy="6872991"/>
          </a:xfrm>
          <a:prstGeom prst="rect">
            <a:avLst/>
          </a:prstGeom>
          <a:noFill/>
        </p:spPr>
      </p:pic>
      <p:sp>
        <p:nvSpPr>
          <p:cNvPr id="2" name="Rectangle 1"/>
          <p:cNvSpPr/>
          <p:nvPr/>
        </p:nvSpPr>
        <p:spPr>
          <a:xfrm>
            <a:off x="0" y="0"/>
            <a:ext cx="9151375" cy="6872991"/>
          </a:xfrm>
          <a:prstGeom prst="rect">
            <a:avLst/>
          </a:prstGeom>
          <a:solidFill>
            <a:schemeClr val="tx1">
              <a:lumMod val="95000"/>
              <a:lumOff val="5000"/>
              <a:alpha val="19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914400" y="1566446"/>
            <a:ext cx="3657600" cy="584775"/>
          </a:xfrm>
          <a:prstGeom prst="rect">
            <a:avLst/>
          </a:prstGeom>
          <a:solidFill>
            <a:srgbClr val="05AF9F">
              <a:alpha val="68000"/>
            </a:srgbClr>
          </a:solidFill>
        </p:spPr>
        <p:txBody>
          <a:bodyPr wrap="square">
            <a:spAutoFit/>
          </a:bodyPr>
          <a:lstStyle/>
          <a:p>
            <a:r>
              <a:rPr lang="en-GB" sz="1600" dirty="0">
                <a:solidFill>
                  <a:schemeClr val="bg1"/>
                </a:solidFill>
                <a:latin typeface="Century Gothic" panose="020B0502020202020204" pitchFamily="34" charset="0"/>
              </a:rPr>
              <a:t>25,000+ children enrolled during pilot</a:t>
            </a:r>
          </a:p>
        </p:txBody>
      </p:sp>
      <p:sp>
        <p:nvSpPr>
          <p:cNvPr id="9" name="Rectangle 8"/>
          <p:cNvSpPr/>
          <p:nvPr/>
        </p:nvSpPr>
        <p:spPr>
          <a:xfrm>
            <a:off x="914400" y="2957821"/>
            <a:ext cx="3637979" cy="584775"/>
          </a:xfrm>
          <a:prstGeom prst="rect">
            <a:avLst/>
          </a:prstGeom>
          <a:solidFill>
            <a:srgbClr val="05AF9F">
              <a:alpha val="68000"/>
            </a:srgbClr>
          </a:solidFill>
        </p:spPr>
        <p:txBody>
          <a:bodyPr wrap="square">
            <a:spAutoFit/>
          </a:bodyPr>
          <a:lstStyle/>
          <a:p>
            <a:pPr marL="0" lvl="1"/>
            <a:r>
              <a:rPr lang="en-US" sz="1600" dirty="0">
                <a:solidFill>
                  <a:schemeClr val="bg1"/>
                </a:solidFill>
                <a:latin typeface="Century Gothic" panose="020B0502020202020204" pitchFamily="34" charset="0"/>
              </a:rPr>
              <a:t>Increased motivation and work hours</a:t>
            </a:r>
          </a:p>
        </p:txBody>
      </p:sp>
      <p:sp>
        <p:nvSpPr>
          <p:cNvPr id="11" name="Rectangle 10"/>
          <p:cNvSpPr/>
          <p:nvPr/>
        </p:nvSpPr>
        <p:spPr>
          <a:xfrm>
            <a:off x="914400" y="3776619"/>
            <a:ext cx="3637979" cy="338554"/>
          </a:xfrm>
          <a:prstGeom prst="rect">
            <a:avLst/>
          </a:prstGeom>
          <a:solidFill>
            <a:srgbClr val="05AF9F">
              <a:alpha val="68000"/>
            </a:srgbClr>
          </a:solidFill>
        </p:spPr>
        <p:txBody>
          <a:bodyPr wrap="square">
            <a:spAutoFit/>
          </a:bodyPr>
          <a:lstStyle/>
          <a:p>
            <a:pPr marL="0" lvl="1"/>
            <a:r>
              <a:rPr lang="en-US" sz="1600" dirty="0">
                <a:solidFill>
                  <a:schemeClr val="bg1"/>
                </a:solidFill>
                <a:latin typeface="Century Gothic" panose="020B0502020202020204" pitchFamily="34" charset="0"/>
              </a:rPr>
              <a:t>Improved interaction with clients</a:t>
            </a:r>
          </a:p>
        </p:txBody>
      </p:sp>
      <p:sp>
        <p:nvSpPr>
          <p:cNvPr id="13" name="Rectangle 12"/>
          <p:cNvSpPr/>
          <p:nvPr/>
        </p:nvSpPr>
        <p:spPr>
          <a:xfrm>
            <a:off x="914400" y="4349196"/>
            <a:ext cx="3637979" cy="338554"/>
          </a:xfrm>
          <a:prstGeom prst="rect">
            <a:avLst/>
          </a:prstGeom>
          <a:solidFill>
            <a:srgbClr val="05AF9F">
              <a:alpha val="68000"/>
            </a:srgbClr>
          </a:solidFill>
        </p:spPr>
        <p:txBody>
          <a:bodyPr wrap="square">
            <a:spAutoFit/>
          </a:bodyPr>
          <a:lstStyle/>
          <a:p>
            <a:pPr marL="0" lvl="1"/>
            <a:r>
              <a:rPr lang="en-US" sz="1600" dirty="0">
                <a:solidFill>
                  <a:schemeClr val="bg1"/>
                </a:solidFill>
                <a:latin typeface="Century Gothic" panose="020B0502020202020204" pitchFamily="34" charset="0"/>
              </a:rPr>
              <a:t>Stoppage of ‘unofficial fees’</a:t>
            </a:r>
          </a:p>
        </p:txBody>
      </p:sp>
      <p:sp>
        <p:nvSpPr>
          <p:cNvPr id="15" name="Rectangle 14"/>
          <p:cNvSpPr/>
          <p:nvPr/>
        </p:nvSpPr>
        <p:spPr>
          <a:xfrm>
            <a:off x="914400" y="4921773"/>
            <a:ext cx="3637979" cy="584775"/>
          </a:xfrm>
          <a:prstGeom prst="rect">
            <a:avLst/>
          </a:prstGeom>
          <a:solidFill>
            <a:srgbClr val="05AF9F">
              <a:alpha val="68000"/>
            </a:srgbClr>
          </a:solidFill>
        </p:spPr>
        <p:txBody>
          <a:bodyPr wrap="square">
            <a:spAutoFit/>
          </a:bodyPr>
          <a:lstStyle/>
          <a:p>
            <a:pPr marL="0" lvl="1"/>
            <a:r>
              <a:rPr lang="en-US" sz="1600" dirty="0">
                <a:solidFill>
                  <a:schemeClr val="bg1"/>
                </a:solidFill>
                <a:latin typeface="Century Gothic" panose="020B0502020202020204" pitchFamily="34" charset="0"/>
              </a:rPr>
              <a:t>Improved visibility of routine EPI service </a:t>
            </a:r>
          </a:p>
        </p:txBody>
      </p:sp>
      <p:sp>
        <p:nvSpPr>
          <p:cNvPr id="16" name="Rectangle 15"/>
          <p:cNvSpPr/>
          <p:nvPr/>
        </p:nvSpPr>
        <p:spPr>
          <a:xfrm>
            <a:off x="914400" y="2385244"/>
            <a:ext cx="3657600" cy="338554"/>
          </a:xfrm>
          <a:prstGeom prst="rect">
            <a:avLst/>
          </a:prstGeom>
          <a:solidFill>
            <a:srgbClr val="05AF9F">
              <a:alpha val="68000"/>
            </a:srgbClr>
          </a:solidFill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sz="1600" dirty="0">
                <a:solidFill>
                  <a:schemeClr val="bg1"/>
                </a:solidFill>
                <a:latin typeface="Century Gothic" panose="020B0502020202020204" pitchFamily="34" charset="0"/>
              </a:rPr>
              <a:t>Vaccinator Performance </a:t>
            </a:r>
          </a:p>
        </p:txBody>
      </p:sp>
      <p:sp>
        <p:nvSpPr>
          <p:cNvPr id="18" name="Rectangle 17"/>
          <p:cNvSpPr/>
          <p:nvPr/>
        </p:nvSpPr>
        <p:spPr>
          <a:xfrm>
            <a:off x="935421" y="5740569"/>
            <a:ext cx="3657600" cy="584775"/>
          </a:xfrm>
          <a:prstGeom prst="rect">
            <a:avLst/>
          </a:prstGeom>
          <a:solidFill>
            <a:srgbClr val="05AF9F">
              <a:alpha val="68000"/>
            </a:srgbClr>
          </a:solidFill>
        </p:spPr>
        <p:txBody>
          <a:bodyPr wrap="square">
            <a:spAutoFit/>
          </a:bodyPr>
          <a:lstStyle/>
          <a:p>
            <a:r>
              <a:rPr lang="en-GB" sz="1600" dirty="0">
                <a:solidFill>
                  <a:schemeClr val="bg1"/>
                </a:solidFill>
                <a:latin typeface="Century Gothic" panose="020B0502020202020204" pitchFamily="34" charset="0"/>
              </a:rPr>
              <a:t>Improved Penta-3 and FIC coverage</a:t>
            </a: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54000" y="76200"/>
            <a:ext cx="8356600" cy="609600"/>
          </a:xfrm>
        </p:spPr>
        <p:txBody>
          <a:bodyPr anchor="t">
            <a:noAutofit/>
          </a:bodyPr>
          <a:lstStyle/>
          <a:p>
            <a:r>
              <a:rPr lang="en-US" sz="7200" b="0" dirty="0">
                <a:solidFill>
                  <a:schemeClr val="bg1"/>
                </a:solidFill>
                <a:latin typeface="Century Gothic" pitchFamily="34" charset="0"/>
              </a:rPr>
              <a:t>Output &amp; Impact </a:t>
            </a:r>
            <a:endParaRPr lang="en-GB" sz="7200" b="0" dirty="0">
              <a:solidFill>
                <a:schemeClr val="bg1"/>
              </a:solidFill>
              <a:latin typeface="Century Gothic" pitchFamily="34" charset="0"/>
            </a:endParaRPr>
          </a:p>
        </p:txBody>
      </p:sp>
      <p:pic>
        <p:nvPicPr>
          <p:cNvPr id="12" name="Picture 3" descr="C:\Users\IRD-IHRC\Downloads\adult3 (1)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2541" y="1568398"/>
            <a:ext cx="424355" cy="446139"/>
          </a:xfrm>
          <a:prstGeom prst="rect">
            <a:avLst/>
          </a:prstGeom>
          <a:noFill/>
        </p:spPr>
      </p:pic>
      <p:pic>
        <p:nvPicPr>
          <p:cNvPr id="1026" name="Picture 2" descr="C:\Users\MISHA\Downloads\vaccine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2541" y="2385244"/>
            <a:ext cx="427321" cy="4273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4" descr="C:\Users\IRD-IHRC\Downloads\increasing14.pn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2541" y="2997404"/>
            <a:ext cx="421339" cy="505607"/>
          </a:xfrm>
          <a:prstGeom prst="rect">
            <a:avLst/>
          </a:prstGeom>
          <a:noFill/>
        </p:spPr>
      </p:pic>
      <p:pic>
        <p:nvPicPr>
          <p:cNvPr id="17" name="Picture 5" descr="C:\Users\IRD-IHRC\Downloads\standing75.pn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6669" y="3691980"/>
            <a:ext cx="423193" cy="507831"/>
          </a:xfrm>
          <a:prstGeom prst="rect">
            <a:avLst/>
          </a:prstGeom>
          <a:noFill/>
        </p:spPr>
      </p:pic>
      <p:pic>
        <p:nvPicPr>
          <p:cNvPr id="19" name="Picture 6" descr="C:\Users\IRD-IHRC\Downloads\money146.pn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6669" y="4252547"/>
            <a:ext cx="443210" cy="531852"/>
          </a:xfrm>
          <a:prstGeom prst="rect">
            <a:avLst/>
          </a:prstGeom>
          <a:noFill/>
        </p:spPr>
      </p:pic>
      <p:pic>
        <p:nvPicPr>
          <p:cNvPr id="20" name="Picture 7" descr="C:\Users\IRD-IHRC\Downloads\drug2.png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5846" y="5671517"/>
            <a:ext cx="544856" cy="653827"/>
          </a:xfrm>
          <a:prstGeom prst="rect">
            <a:avLst/>
          </a:prstGeom>
          <a:noFill/>
        </p:spPr>
      </p:pic>
      <p:pic>
        <p:nvPicPr>
          <p:cNvPr id="1027" name="Picture 3" descr="C:\Users\MISHA\Downloads\hospital-with-three-floors.pn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5046628"/>
            <a:ext cx="363572" cy="3635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Rectangle 20"/>
          <p:cNvSpPr/>
          <p:nvPr/>
        </p:nvSpPr>
        <p:spPr>
          <a:xfrm>
            <a:off x="-38100" y="6781800"/>
            <a:ext cx="9189475" cy="91191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2" name="Rectangle 21"/>
          <p:cNvSpPr/>
          <p:nvPr/>
        </p:nvSpPr>
        <p:spPr>
          <a:xfrm>
            <a:off x="0" y="-15240"/>
            <a:ext cx="9189475" cy="7620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616625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381000"/>
            <a:ext cx="7658100" cy="1143000"/>
          </a:xfrm>
        </p:spPr>
        <p:txBody>
          <a:bodyPr>
            <a:noAutofit/>
          </a:bodyPr>
          <a:lstStyle/>
          <a:p>
            <a:pPr algn="l"/>
            <a:r>
              <a:rPr lang="en-GB" sz="2000" dirty="0">
                <a:latin typeface="Century Gothic" pitchFamily="34" charset="0"/>
                <a:ea typeface="Arial"/>
                <a:cs typeface="Arial"/>
              </a:rPr>
              <a:t>Age-appropriate immunization </a:t>
            </a:r>
            <a:r>
              <a:rPr lang="en-GB" sz="2000" dirty="0">
                <a:latin typeface="Century Gothic" pitchFamily="34" charset="0"/>
                <a:ea typeface="Arial"/>
                <a:cs typeface="Arial"/>
                <a:sym typeface="Arial"/>
              </a:rPr>
              <a:t>coverage rates for children enrolled at BCG vs.</a:t>
            </a:r>
            <a:r>
              <a:rPr lang="en-GB" sz="2000" dirty="0">
                <a:latin typeface="Century Gothic" pitchFamily="34" charset="0"/>
                <a:ea typeface="Arial"/>
                <a:cs typeface="Arial"/>
              </a:rPr>
              <a:t> estimates by PDHS 2012-13</a:t>
            </a:r>
            <a:r>
              <a:rPr lang="en-GB" sz="1600" dirty="0">
                <a:latin typeface="Century Gothic" pitchFamily="34" charset="0"/>
                <a:ea typeface="Arial"/>
                <a:cs typeface="Arial"/>
              </a:rPr>
              <a:t/>
            </a:r>
            <a:br>
              <a:rPr lang="en-GB" sz="1600" dirty="0">
                <a:latin typeface="Century Gothic" pitchFamily="34" charset="0"/>
                <a:ea typeface="Arial"/>
                <a:cs typeface="Arial"/>
              </a:rPr>
            </a:br>
            <a:r>
              <a:rPr lang="en-GB" sz="1600" dirty="0">
                <a:latin typeface="Century Gothic" pitchFamily="34" charset="0"/>
                <a:ea typeface="Arial"/>
                <a:cs typeface="Arial"/>
              </a:rPr>
              <a:t/>
            </a:r>
            <a:br>
              <a:rPr lang="en-GB" sz="1600" dirty="0">
                <a:latin typeface="Century Gothic" pitchFamily="34" charset="0"/>
                <a:ea typeface="Arial"/>
                <a:cs typeface="Arial"/>
              </a:rPr>
            </a:br>
            <a:r>
              <a:rPr lang="en-GB" sz="1600" dirty="0">
                <a:latin typeface="Century Gothic" pitchFamily="34" charset="0"/>
              </a:rPr>
              <a:t>Jun 20, 2012 – Oct 01, 2014</a:t>
            </a:r>
            <a:endParaRPr lang="en-GB" sz="1600" dirty="0">
              <a:latin typeface="Century Gothic" pitchFamily="34" charset="0"/>
              <a:ea typeface="Arial"/>
              <a:cs typeface="Arial"/>
            </a:endParaRPr>
          </a:p>
        </p:txBody>
      </p:sp>
      <p:graphicFrame>
        <p:nvGraphicFramePr>
          <p:cNvPr id="3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68975005"/>
              </p:ext>
            </p:extLst>
          </p:nvPr>
        </p:nvGraphicFramePr>
        <p:xfrm>
          <a:off x="952500" y="1853620"/>
          <a:ext cx="7243762" cy="397993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" name="TextBox 4"/>
          <p:cNvSpPr txBox="1">
            <a:spLocks noChangeArrowheads="1"/>
          </p:cNvSpPr>
          <p:nvPr/>
        </p:nvSpPr>
        <p:spPr bwMode="auto">
          <a:xfrm>
            <a:off x="381000" y="5816031"/>
            <a:ext cx="844550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US" altLang="en-US" sz="1600" dirty="0"/>
              <a:t>FIC: Fully Immunized Child indicates receipt of BCG, 3 doses of pentavalent and polio, and one dose of Measles vaccines. </a:t>
            </a:r>
          </a:p>
          <a:p>
            <a:pPr algn="ctr"/>
            <a:r>
              <a:rPr lang="en-US" altLang="en-US" sz="1600" dirty="0"/>
              <a:t>25,474 children enrolled, BCG cohort is of 11,079 children.</a:t>
            </a:r>
          </a:p>
        </p:txBody>
      </p:sp>
      <p:pic>
        <p:nvPicPr>
          <p:cNvPr id="10" name="Picture 4" descr="C:\Users\IRD-IHRC\Downloads\ZM logo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7505" y="318809"/>
            <a:ext cx="888999" cy="1066799"/>
          </a:xfrm>
          <a:prstGeom prst="rect">
            <a:avLst/>
          </a:prstGeom>
          <a:noFill/>
        </p:spPr>
      </p:pic>
      <p:sp>
        <p:nvSpPr>
          <p:cNvPr id="6" name="Rectangle 5"/>
          <p:cNvSpPr/>
          <p:nvPr/>
        </p:nvSpPr>
        <p:spPr>
          <a:xfrm>
            <a:off x="-38100" y="6781800"/>
            <a:ext cx="9189475" cy="76201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-38100" y="6781800"/>
            <a:ext cx="9189475" cy="7620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-15240"/>
            <a:ext cx="9189475" cy="7620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888149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 txBox="1">
            <a:spLocks/>
          </p:cNvSpPr>
          <p:nvPr/>
        </p:nvSpPr>
        <p:spPr>
          <a:xfrm>
            <a:off x="262105" y="264258"/>
            <a:ext cx="9872495" cy="94016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3200" dirty="0">
                <a:solidFill>
                  <a:srgbClr val="002060"/>
                </a:solidFill>
                <a:latin typeface="Century Gothic" panose="020B0502020202020204" pitchFamily="34" charset="0"/>
              </a:rPr>
              <a:t>ZM Immunization Registry Features</a:t>
            </a:r>
            <a:endParaRPr lang="en-US" sz="3200" dirty="0">
              <a:solidFill>
                <a:srgbClr val="002060"/>
              </a:solidFill>
              <a:latin typeface="Century Gothic" panose="020B0502020202020204" pitchFamily="34" charset="0"/>
              <a:ea typeface="+mn-ea"/>
              <a:cs typeface="+mn-cs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1371600" y="998613"/>
            <a:ext cx="8686800" cy="52538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1600" i="1" dirty="0">
                <a:latin typeface="Century Gothic" panose="020B0502020202020204" pitchFamily="34" charset="0"/>
              </a:rPr>
              <a:t>Version 2.3 of immunization registry (released Nov’14)</a:t>
            </a:r>
          </a:p>
        </p:txBody>
      </p:sp>
      <p:sp>
        <p:nvSpPr>
          <p:cNvPr id="43" name="Rectangle 42"/>
          <p:cNvSpPr/>
          <p:nvPr/>
        </p:nvSpPr>
        <p:spPr>
          <a:xfrm>
            <a:off x="-38100" y="6781800"/>
            <a:ext cx="9189475" cy="7620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latin typeface="Century Gothic" panose="020B0502020202020204" pitchFamily="34" charset="0"/>
            </a:endParaRPr>
          </a:p>
        </p:txBody>
      </p:sp>
      <p:sp>
        <p:nvSpPr>
          <p:cNvPr id="48" name="Rectangle 47"/>
          <p:cNvSpPr/>
          <p:nvPr/>
        </p:nvSpPr>
        <p:spPr>
          <a:xfrm>
            <a:off x="0" y="-15240"/>
            <a:ext cx="9189475" cy="7620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latin typeface="Century Gothic" panose="020B0502020202020204" pitchFamily="34" charset="0"/>
            </a:endParaRPr>
          </a:p>
        </p:txBody>
      </p:sp>
      <p:grpSp>
        <p:nvGrpSpPr>
          <p:cNvPr id="12" name="Group 11"/>
          <p:cNvGrpSpPr/>
          <p:nvPr/>
        </p:nvGrpSpPr>
        <p:grpSpPr>
          <a:xfrm>
            <a:off x="2330415" y="1619865"/>
            <a:ext cx="1279228" cy="1232689"/>
            <a:chOff x="2469253" y="1731904"/>
            <a:chExt cx="1279228" cy="1232689"/>
          </a:xfrm>
        </p:grpSpPr>
        <p:sp>
          <p:nvSpPr>
            <p:cNvPr id="40" name="Rounded Rectangle 39"/>
            <p:cNvSpPr/>
            <p:nvPr/>
          </p:nvSpPr>
          <p:spPr>
            <a:xfrm>
              <a:off x="2469253" y="1731904"/>
              <a:ext cx="1279228" cy="1232689"/>
            </a:xfrm>
            <a:prstGeom prst="roundRect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>
                <a:solidFill>
                  <a:schemeClr val="tx1"/>
                </a:solidFill>
                <a:latin typeface="Century Gothic" panose="020B0502020202020204" pitchFamily="34" charset="0"/>
              </a:endParaRPr>
            </a:p>
          </p:txBody>
        </p:sp>
        <p:pic>
          <p:nvPicPr>
            <p:cNvPr id="17" name="Picture 96" descr="phone_darkblue.png"/>
            <p:cNvPicPr>
              <a:picLocks noChangeAspect="1"/>
            </p:cNvPicPr>
            <p:nvPr/>
          </p:nvPicPr>
          <p:blipFill>
            <a:blip r:embed="rId3">
              <a:biLevel thresh="2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66031" y="1932989"/>
              <a:ext cx="905992" cy="8170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9" name="Group 8"/>
          <p:cNvGrpSpPr/>
          <p:nvPr/>
        </p:nvGrpSpPr>
        <p:grpSpPr>
          <a:xfrm>
            <a:off x="625740" y="1613118"/>
            <a:ext cx="1279228" cy="1232689"/>
            <a:chOff x="817680" y="1725157"/>
            <a:chExt cx="1279228" cy="1232689"/>
          </a:xfrm>
        </p:grpSpPr>
        <p:sp>
          <p:nvSpPr>
            <p:cNvPr id="41" name="Rounded Rectangle 40"/>
            <p:cNvSpPr/>
            <p:nvPr/>
          </p:nvSpPr>
          <p:spPr>
            <a:xfrm>
              <a:off x="817680" y="1725157"/>
              <a:ext cx="1279228" cy="1232689"/>
            </a:xfrm>
            <a:prstGeom prst="roundRect">
              <a:avLst/>
            </a:prstGeom>
            <a:solidFill>
              <a:srgbClr val="0099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>
                <a:solidFill>
                  <a:schemeClr val="tx1"/>
                </a:solidFill>
                <a:latin typeface="Century Gothic" panose="020B0502020202020204" pitchFamily="34" charset="0"/>
              </a:endParaRPr>
            </a:p>
          </p:txBody>
        </p:sp>
        <p:pic>
          <p:nvPicPr>
            <p:cNvPr id="18" name="Picture 17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39753" y="1909948"/>
              <a:ext cx="817027" cy="817026"/>
            </a:xfrm>
            <a:prstGeom prst="rect">
              <a:avLst/>
            </a:prstGeom>
          </p:spPr>
        </p:pic>
      </p:grpSp>
      <p:grpSp>
        <p:nvGrpSpPr>
          <p:cNvPr id="15" name="Group 14"/>
          <p:cNvGrpSpPr/>
          <p:nvPr/>
        </p:nvGrpSpPr>
        <p:grpSpPr>
          <a:xfrm>
            <a:off x="4035090" y="1613118"/>
            <a:ext cx="1279228" cy="1232689"/>
            <a:chOff x="4158663" y="1725157"/>
            <a:chExt cx="1279228" cy="1232689"/>
          </a:xfrm>
        </p:grpSpPr>
        <p:sp>
          <p:nvSpPr>
            <p:cNvPr id="38" name="Rounded Rectangle 37"/>
            <p:cNvSpPr/>
            <p:nvPr/>
          </p:nvSpPr>
          <p:spPr>
            <a:xfrm>
              <a:off x="4158663" y="1725157"/>
              <a:ext cx="1279228" cy="1232689"/>
            </a:xfrm>
            <a:prstGeom prst="roundRect">
              <a:avLst/>
            </a:prstGeom>
            <a:solidFill>
              <a:srgbClr val="0099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>
                <a:solidFill>
                  <a:schemeClr val="tx1"/>
                </a:solidFill>
                <a:latin typeface="Century Gothic" panose="020B0502020202020204" pitchFamily="34" charset="0"/>
              </a:endParaRPr>
            </a:p>
          </p:txBody>
        </p:sp>
        <p:pic>
          <p:nvPicPr>
            <p:cNvPr id="20" name="Picture 93" descr="qr_darkblue.png"/>
            <p:cNvPicPr>
              <a:picLocks noChangeAspect="1"/>
            </p:cNvPicPr>
            <p:nvPr/>
          </p:nvPicPr>
          <p:blipFill>
            <a:blip r:embed="rId5">
              <a:biLevel thresh="2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59813" y="2009787"/>
              <a:ext cx="676928" cy="6769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6" name="Group 15"/>
          <p:cNvGrpSpPr/>
          <p:nvPr/>
        </p:nvGrpSpPr>
        <p:grpSpPr>
          <a:xfrm>
            <a:off x="5739765" y="1613118"/>
            <a:ext cx="1279228" cy="1232689"/>
            <a:chOff x="5783095" y="1725157"/>
            <a:chExt cx="1279228" cy="1232689"/>
          </a:xfrm>
        </p:grpSpPr>
        <p:sp>
          <p:nvSpPr>
            <p:cNvPr id="39" name="Rounded Rectangle 38"/>
            <p:cNvSpPr/>
            <p:nvPr/>
          </p:nvSpPr>
          <p:spPr>
            <a:xfrm>
              <a:off x="5783095" y="1725157"/>
              <a:ext cx="1279228" cy="1232689"/>
            </a:xfrm>
            <a:prstGeom prst="roundRect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>
                <a:solidFill>
                  <a:schemeClr val="tx1"/>
                </a:solidFill>
                <a:latin typeface="Century Gothic" panose="020B0502020202020204" pitchFamily="34" charset="0"/>
              </a:endParaRPr>
            </a:p>
          </p:txBody>
        </p:sp>
        <p:pic>
          <p:nvPicPr>
            <p:cNvPr id="21" name="Picture 59" descr="SMS_20140203.png"/>
            <p:cNvPicPr>
              <a:picLocks noChangeAspect="1"/>
            </p:cNvPicPr>
            <p:nvPr/>
          </p:nvPicPr>
          <p:blipFill>
            <a:blip r:embed="rId6"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brightnessContrast bright="100000" contrast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081577" y="1995729"/>
              <a:ext cx="685080" cy="6850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23" name="Group 22"/>
          <p:cNvGrpSpPr/>
          <p:nvPr/>
        </p:nvGrpSpPr>
        <p:grpSpPr>
          <a:xfrm>
            <a:off x="585023" y="3906325"/>
            <a:ext cx="1279228" cy="1232689"/>
            <a:chOff x="1190022" y="3760800"/>
            <a:chExt cx="1279228" cy="1232689"/>
          </a:xfrm>
        </p:grpSpPr>
        <p:sp>
          <p:nvSpPr>
            <p:cNvPr id="37" name="Rounded Rectangle 36"/>
            <p:cNvSpPr/>
            <p:nvPr/>
          </p:nvSpPr>
          <p:spPr>
            <a:xfrm>
              <a:off x="1190022" y="3760800"/>
              <a:ext cx="1279228" cy="1232689"/>
            </a:xfrm>
            <a:prstGeom prst="roundRect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>
                <a:solidFill>
                  <a:schemeClr val="tx1"/>
                </a:solidFill>
                <a:latin typeface="Century Gothic" panose="020B0502020202020204" pitchFamily="34" charset="0"/>
              </a:endParaRPr>
            </a:p>
          </p:txBody>
        </p:sp>
        <p:pic>
          <p:nvPicPr>
            <p:cNvPr id="19" name="Picture 2" descr="C:\Users\MISHA\Downloads\money146.png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65764" y="3869409"/>
              <a:ext cx="826056" cy="82605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24" name="Group 23"/>
          <p:cNvGrpSpPr/>
          <p:nvPr/>
        </p:nvGrpSpPr>
        <p:grpSpPr>
          <a:xfrm>
            <a:off x="2354298" y="3913072"/>
            <a:ext cx="1279228" cy="1232689"/>
            <a:chOff x="3119027" y="3767547"/>
            <a:chExt cx="1279228" cy="1232689"/>
          </a:xfrm>
        </p:grpSpPr>
        <p:sp>
          <p:nvSpPr>
            <p:cNvPr id="36" name="Rounded Rectangle 35"/>
            <p:cNvSpPr/>
            <p:nvPr/>
          </p:nvSpPr>
          <p:spPr>
            <a:xfrm>
              <a:off x="3119027" y="3767547"/>
              <a:ext cx="1279228" cy="1232689"/>
            </a:xfrm>
            <a:prstGeom prst="roundRect">
              <a:avLst/>
            </a:prstGeom>
            <a:solidFill>
              <a:srgbClr val="0099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>
                <a:solidFill>
                  <a:schemeClr val="tx1"/>
                </a:solidFill>
                <a:latin typeface="Century Gothic" panose="020B0502020202020204" pitchFamily="34" charset="0"/>
              </a:endParaRPr>
            </a:p>
          </p:txBody>
        </p:sp>
        <p:pic>
          <p:nvPicPr>
            <p:cNvPr id="22" name="Picture 21"/>
            <p:cNvPicPr>
              <a:picLocks noChangeAspect="1"/>
            </p:cNvPicPr>
            <p:nvPr/>
          </p:nvPicPr>
          <p:blipFill>
            <a:blip r:embed="rId9">
              <a:biLevel thresh="2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343848" y="3928014"/>
              <a:ext cx="822466" cy="822466"/>
            </a:xfrm>
            <a:prstGeom prst="rect">
              <a:avLst/>
            </a:prstGeom>
          </p:spPr>
        </p:pic>
      </p:grpSp>
      <p:grpSp>
        <p:nvGrpSpPr>
          <p:cNvPr id="26" name="Group 25"/>
          <p:cNvGrpSpPr/>
          <p:nvPr/>
        </p:nvGrpSpPr>
        <p:grpSpPr>
          <a:xfrm>
            <a:off x="4123573" y="3906325"/>
            <a:ext cx="1279228" cy="1232689"/>
            <a:chOff x="4808437" y="3760800"/>
            <a:chExt cx="1279228" cy="1232689"/>
          </a:xfrm>
        </p:grpSpPr>
        <p:sp>
          <p:nvSpPr>
            <p:cNvPr id="34" name="Rounded Rectangle 33"/>
            <p:cNvSpPr/>
            <p:nvPr/>
          </p:nvSpPr>
          <p:spPr>
            <a:xfrm>
              <a:off x="4808437" y="3760800"/>
              <a:ext cx="1279228" cy="1232689"/>
            </a:xfrm>
            <a:prstGeom prst="roundRect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>
                <a:solidFill>
                  <a:schemeClr val="tx1"/>
                </a:solidFill>
                <a:latin typeface="Century Gothic" panose="020B0502020202020204" pitchFamily="34" charset="0"/>
              </a:endParaRPr>
            </a:p>
          </p:txBody>
        </p:sp>
        <p:pic>
          <p:nvPicPr>
            <p:cNvPr id="3075" name="Picture 3" descr="C:\Users\MISHA\Downloads\calendar-icons.png"/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05059" y="3962400"/>
              <a:ext cx="686141" cy="68614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27" name="Group 26"/>
          <p:cNvGrpSpPr/>
          <p:nvPr/>
        </p:nvGrpSpPr>
        <p:grpSpPr>
          <a:xfrm>
            <a:off x="5892848" y="3906324"/>
            <a:ext cx="1279228" cy="1232689"/>
            <a:chOff x="6432869" y="3760800"/>
            <a:chExt cx="1279228" cy="1232689"/>
          </a:xfrm>
        </p:grpSpPr>
        <p:sp>
          <p:nvSpPr>
            <p:cNvPr id="35" name="Rounded Rectangle 34"/>
            <p:cNvSpPr/>
            <p:nvPr/>
          </p:nvSpPr>
          <p:spPr>
            <a:xfrm>
              <a:off x="6432869" y="3760800"/>
              <a:ext cx="1279228" cy="1232689"/>
            </a:xfrm>
            <a:prstGeom prst="roundRect">
              <a:avLst/>
            </a:prstGeom>
            <a:solidFill>
              <a:srgbClr val="0099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>
                <a:solidFill>
                  <a:schemeClr val="tx1"/>
                </a:solidFill>
                <a:latin typeface="Century Gothic" panose="020B0502020202020204" pitchFamily="34" charset="0"/>
              </a:endParaRPr>
            </a:p>
          </p:txBody>
        </p:sp>
        <p:pic>
          <p:nvPicPr>
            <p:cNvPr id="3076" name="Picture 4" descr="C:\Users\MISHA\Downloads\graduate33.png"/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732748" y="4009900"/>
              <a:ext cx="734852" cy="73485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25" name="TextBox 24"/>
          <p:cNvSpPr txBox="1"/>
          <p:nvPr/>
        </p:nvSpPr>
        <p:spPr>
          <a:xfrm>
            <a:off x="609600" y="3115568"/>
            <a:ext cx="1074668" cy="2362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Century Gothic" panose="020B0502020202020204" pitchFamily="34" charset="0"/>
              </a:rPr>
              <a:t>Web Interface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2133600" y="3051630"/>
            <a:ext cx="15302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entury Gothic" panose="020B0502020202020204" pitchFamily="34" charset="0"/>
              </a:rPr>
              <a:t>Mobile  based (android) data entry &amp; access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3657600" y="3036833"/>
            <a:ext cx="205121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entury Gothic" panose="020B0502020202020204" pitchFamily="34" charset="0"/>
              </a:rPr>
              <a:t>RFID/QR code-based identification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5393231" y="3059427"/>
            <a:ext cx="2051210" cy="3936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entury Gothic" panose="020B0502020202020204" pitchFamily="34" charset="0"/>
              </a:rPr>
              <a:t>Interactive</a:t>
            </a:r>
          </a:p>
          <a:p>
            <a:pPr algn="ctr"/>
            <a:r>
              <a:rPr lang="en-US" sz="1200" dirty="0">
                <a:latin typeface="Century Gothic" panose="020B0502020202020204" pitchFamily="34" charset="0"/>
              </a:rPr>
              <a:t>SMS Reminders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304800" y="5264504"/>
            <a:ext cx="168940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entury Gothic" panose="020B0502020202020204" pitchFamily="34" charset="0"/>
              </a:rPr>
              <a:t>Lottery based conditional cash transfers for mothers and vaccinators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2319097" y="5239704"/>
            <a:ext cx="14663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entury Gothic" panose="020B0502020202020204" pitchFamily="34" charset="0"/>
              </a:rPr>
              <a:t>Built in DSS for routine &amp; catch-up immunization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3738401" y="5239703"/>
            <a:ext cx="2051210" cy="5511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entury Gothic" panose="020B0502020202020204" pitchFamily="34" charset="0"/>
              </a:rPr>
              <a:t>GIS tracking </a:t>
            </a:r>
          </a:p>
          <a:p>
            <a:pPr algn="ctr"/>
            <a:r>
              <a:rPr lang="en-US" sz="1200" dirty="0">
                <a:latin typeface="Century Gothic" panose="020B0502020202020204" pitchFamily="34" charset="0"/>
              </a:rPr>
              <a:t>of vaccinators </a:t>
            </a:r>
          </a:p>
          <a:p>
            <a:pPr algn="ctr"/>
            <a:r>
              <a:rPr lang="en-US" sz="1200" dirty="0">
                <a:latin typeface="Century Gothic" panose="020B0502020202020204" pitchFamily="34" charset="0"/>
              </a:rPr>
              <a:t>(</a:t>
            </a:r>
            <a:r>
              <a:rPr lang="en-US" sz="1200" i="1" dirty="0">
                <a:latin typeface="Century Gothic" panose="020B0502020202020204" pitchFamily="34" charset="0"/>
              </a:rPr>
              <a:t>to be released</a:t>
            </a:r>
            <a:r>
              <a:rPr lang="en-US" sz="1200" dirty="0">
                <a:latin typeface="Century Gothic" panose="020B0502020202020204" pitchFamily="34" charset="0"/>
              </a:rPr>
              <a:t>)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5748425" y="5264509"/>
            <a:ext cx="16475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entury Gothic" panose="020B0502020202020204" pitchFamily="34" charset="0"/>
              </a:rPr>
              <a:t>Virtual Immunization</a:t>
            </a:r>
          </a:p>
          <a:p>
            <a:pPr algn="ctr"/>
            <a:r>
              <a:rPr lang="en-US" sz="1200" dirty="0">
                <a:latin typeface="Century Gothic" panose="020B0502020202020204" pitchFamily="34" charset="0"/>
              </a:rPr>
              <a:t>Certificate</a:t>
            </a:r>
            <a:endParaRPr lang="en-US" sz="1200" i="1" dirty="0">
              <a:latin typeface="Century Gothic" panose="020B0502020202020204" pitchFamily="34" charset="0"/>
            </a:endParaRPr>
          </a:p>
        </p:txBody>
      </p:sp>
      <p:sp>
        <p:nvSpPr>
          <p:cNvPr id="42" name="Rounded Rectangle 40"/>
          <p:cNvSpPr/>
          <p:nvPr/>
        </p:nvSpPr>
        <p:spPr>
          <a:xfrm>
            <a:off x="7444441" y="1600200"/>
            <a:ext cx="1265910" cy="1232689"/>
          </a:xfrm>
          <a:prstGeom prst="roundRect">
            <a:avLst/>
          </a:prstGeom>
          <a:solidFill>
            <a:srgbClr val="0099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7010400" y="3015306"/>
            <a:ext cx="205121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entury Gothic" panose="020B0502020202020204" pitchFamily="34" charset="0"/>
              </a:rPr>
              <a:t>Offline Mode</a:t>
            </a:r>
          </a:p>
        </p:txBody>
      </p:sp>
      <p:pic>
        <p:nvPicPr>
          <p:cNvPr id="3074" name="Picture 2" descr="C:\Users\MISHA\Downloads\noun_625409_cc.png"/>
          <p:cNvPicPr>
            <a:picLocks noChangeAspect="1" noChangeArrowheads="1"/>
          </p:cNvPicPr>
          <p:nvPr/>
        </p:nvPicPr>
        <p:blipFill rotWithShape="1">
          <a:blip r:embed="rId12" cstate="print"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15543"/>
          <a:stretch/>
        </p:blipFill>
        <p:spPr bwMode="auto">
          <a:xfrm>
            <a:off x="7570516" y="1758748"/>
            <a:ext cx="1013759" cy="8561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3" name="Group 52"/>
          <p:cNvGrpSpPr/>
          <p:nvPr/>
        </p:nvGrpSpPr>
        <p:grpSpPr>
          <a:xfrm>
            <a:off x="7467600" y="3856353"/>
            <a:ext cx="1250144" cy="1256837"/>
            <a:chOff x="4805419" y="3969143"/>
            <a:chExt cx="1250144" cy="1445596"/>
          </a:xfrm>
        </p:grpSpPr>
        <p:sp>
          <p:nvSpPr>
            <p:cNvPr id="54" name="Rounded Rectangle 53"/>
            <p:cNvSpPr/>
            <p:nvPr/>
          </p:nvSpPr>
          <p:spPr>
            <a:xfrm>
              <a:off x="4805419" y="3969143"/>
              <a:ext cx="1250144" cy="1445596"/>
            </a:xfrm>
            <a:prstGeom prst="roundRect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pic>
          <p:nvPicPr>
            <p:cNvPr id="55" name="Picture 96" descr="phone_darkblue.png"/>
            <p:cNvPicPr>
              <a:picLocks noChangeAspect="1"/>
            </p:cNvPicPr>
            <p:nvPr/>
          </p:nvPicPr>
          <p:blipFill>
            <a:blip r:embed="rId14" cstate="email">
              <a:biLevel thresh="25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29200" y="4188447"/>
              <a:ext cx="800408" cy="9581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56" name="TextBox 55"/>
          <p:cNvSpPr txBox="1"/>
          <p:nvPr/>
        </p:nvSpPr>
        <p:spPr>
          <a:xfrm>
            <a:off x="7239000" y="5257800"/>
            <a:ext cx="174799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entury Gothic" panose="020B0502020202020204" pitchFamily="34" charset="0"/>
              </a:rPr>
              <a:t>Defaulter list and addition of Reports on Vaccinators Mobile</a:t>
            </a:r>
          </a:p>
        </p:txBody>
      </p:sp>
    </p:spTree>
    <p:extLst>
      <p:ext uri="{BB962C8B-B14F-4D97-AF65-F5344CB8AC3E}">
        <p14:creationId xmlns:p14="http://schemas.microsoft.com/office/powerpoint/2010/main" val="364084806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MISHA\Desktop\Photos\Andrew Weller Photos\epi_final-46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246" t="3533" r="39718"/>
          <a:stretch/>
        </p:blipFill>
        <p:spPr bwMode="auto">
          <a:xfrm>
            <a:off x="4556638" y="60960"/>
            <a:ext cx="4594738" cy="67208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3" name="Group 2"/>
          <p:cNvGrpSpPr/>
          <p:nvPr/>
        </p:nvGrpSpPr>
        <p:grpSpPr>
          <a:xfrm>
            <a:off x="681233" y="1722330"/>
            <a:ext cx="1001834" cy="1007198"/>
            <a:chOff x="1236150" y="1189059"/>
            <a:chExt cx="1250144" cy="1445596"/>
          </a:xfrm>
        </p:grpSpPr>
        <p:sp>
          <p:nvSpPr>
            <p:cNvPr id="40" name="Rounded Rectangle 39"/>
            <p:cNvSpPr/>
            <p:nvPr/>
          </p:nvSpPr>
          <p:spPr>
            <a:xfrm>
              <a:off x="1236150" y="1189059"/>
              <a:ext cx="1250144" cy="1445596"/>
            </a:xfrm>
            <a:prstGeom prst="roundRect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pic>
          <p:nvPicPr>
            <p:cNvPr id="3078" name="Picture 6" descr="C:\Users\MISHA\Downloads\increasing10.png"/>
            <p:cNvPicPr>
              <a:picLocks noChangeAspect="1" noChangeArrowheads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85871" y="1364347"/>
              <a:ext cx="852113" cy="102253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4" name="Group 3"/>
          <p:cNvGrpSpPr/>
          <p:nvPr/>
        </p:nvGrpSpPr>
        <p:grpSpPr>
          <a:xfrm>
            <a:off x="682268" y="3393135"/>
            <a:ext cx="1001834" cy="1007198"/>
            <a:chOff x="3765258" y="1144422"/>
            <a:chExt cx="1250144" cy="1445596"/>
          </a:xfrm>
        </p:grpSpPr>
        <p:sp>
          <p:nvSpPr>
            <p:cNvPr id="38" name="Rounded Rectangle 37"/>
            <p:cNvSpPr/>
            <p:nvPr/>
          </p:nvSpPr>
          <p:spPr>
            <a:xfrm>
              <a:off x="3765258" y="1144422"/>
              <a:ext cx="1250144" cy="1445596"/>
            </a:xfrm>
            <a:prstGeom prst="roundRect">
              <a:avLst/>
            </a:prstGeom>
            <a:solidFill>
              <a:srgbClr val="0099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pic>
          <p:nvPicPr>
            <p:cNvPr id="28" name="Picture 103" descr="injection_yellow.png"/>
            <p:cNvPicPr>
              <a:picLocks noChangeAspect="1"/>
            </p:cNvPicPr>
            <p:nvPr/>
          </p:nvPicPr>
          <p:blipFill>
            <a:blip r:embed="rId5" cstate="email">
              <a:biLevel thresh="25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rot="405872">
              <a:off x="3989700" y="1367405"/>
              <a:ext cx="792844" cy="9514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5" name="Group 4"/>
          <p:cNvGrpSpPr/>
          <p:nvPr/>
        </p:nvGrpSpPr>
        <p:grpSpPr>
          <a:xfrm>
            <a:off x="682268" y="5029200"/>
            <a:ext cx="1001834" cy="1007198"/>
            <a:chOff x="6308410" y="1171248"/>
            <a:chExt cx="1250144" cy="1445596"/>
          </a:xfrm>
        </p:grpSpPr>
        <p:sp>
          <p:nvSpPr>
            <p:cNvPr id="39" name="Rounded Rectangle 38"/>
            <p:cNvSpPr/>
            <p:nvPr/>
          </p:nvSpPr>
          <p:spPr>
            <a:xfrm>
              <a:off x="6308410" y="1171248"/>
              <a:ext cx="1250144" cy="1445596"/>
            </a:xfrm>
            <a:prstGeom prst="roundRect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pic>
          <p:nvPicPr>
            <p:cNvPr id="3079" name="Picture 7" descr="C:\Users\MISHA\Downloads\medication4.png"/>
            <p:cNvPicPr>
              <a:picLocks noChangeAspect="1" noChangeArrowheads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552929" y="1410556"/>
              <a:ext cx="761106" cy="91332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43" name="TextBox 42"/>
          <p:cNvSpPr txBox="1"/>
          <p:nvPr/>
        </p:nvSpPr>
        <p:spPr>
          <a:xfrm>
            <a:off x="1945846" y="1856597"/>
            <a:ext cx="216895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Century Gothic" panose="020B0502020202020204" pitchFamily="34" charset="0"/>
              </a:rPr>
              <a:t>Predictive analytics to identify children at high drop-out rate</a:t>
            </a:r>
            <a:endParaRPr lang="en-US" sz="1200" i="1" dirty="0">
              <a:latin typeface="Century Gothic" panose="020B0502020202020204" pitchFamily="34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1945846" y="3581400"/>
            <a:ext cx="2032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Century Gothic" panose="020B0502020202020204" pitchFamily="34" charset="0"/>
              </a:rPr>
              <a:t>Vaccine adverse events surveillance</a:t>
            </a:r>
            <a:endParaRPr lang="en-US" sz="1200" i="1" dirty="0">
              <a:latin typeface="Century Gothic" panose="020B0502020202020204" pitchFamily="34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1945846" y="5195934"/>
            <a:ext cx="194543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Century Gothic" panose="020B0502020202020204" pitchFamily="34" charset="0"/>
              </a:rPr>
              <a:t>Illness and treatment history</a:t>
            </a:r>
            <a:endParaRPr lang="en-US" sz="1200" i="1" dirty="0">
              <a:latin typeface="Century Gothic" panose="020B0502020202020204" pitchFamily="34" charset="0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-38100" y="6781800"/>
            <a:ext cx="9189475" cy="7620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4" name="Rectangle 23"/>
          <p:cNvSpPr/>
          <p:nvPr/>
        </p:nvSpPr>
        <p:spPr>
          <a:xfrm>
            <a:off x="0" y="-15240"/>
            <a:ext cx="9189475" cy="7620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5" name="Content Placeholder 2"/>
          <p:cNvSpPr>
            <a:spLocks noGrp="1"/>
          </p:cNvSpPr>
          <p:nvPr>
            <p:ph idx="1"/>
          </p:nvPr>
        </p:nvSpPr>
        <p:spPr>
          <a:xfrm>
            <a:off x="-2209800" y="617613"/>
            <a:ext cx="8995287" cy="525387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US" dirty="0">
                <a:solidFill>
                  <a:srgbClr val="002060"/>
                </a:solidFill>
                <a:latin typeface="Century Gothic" panose="020B0502020202020204" pitchFamily="34" charset="0"/>
              </a:rPr>
              <a:t>Features under R &amp; D</a:t>
            </a:r>
          </a:p>
        </p:txBody>
      </p:sp>
    </p:spTree>
    <p:extLst>
      <p:ext uri="{BB962C8B-B14F-4D97-AF65-F5344CB8AC3E}">
        <p14:creationId xmlns:p14="http://schemas.microsoft.com/office/powerpoint/2010/main" val="2956037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C:\Users\IRD-IHRC\Documents\photos\Shorlisted photos\epi_final-7 - Copy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9678" r="6990"/>
          <a:stretch/>
        </p:blipFill>
        <p:spPr bwMode="auto">
          <a:xfrm flipH="1"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Rectangle 4"/>
          <p:cNvSpPr/>
          <p:nvPr/>
        </p:nvSpPr>
        <p:spPr>
          <a:xfrm>
            <a:off x="-4915" y="0"/>
            <a:ext cx="4576916" cy="6858000"/>
          </a:xfrm>
          <a:prstGeom prst="rect">
            <a:avLst/>
          </a:prstGeom>
          <a:solidFill>
            <a:srgbClr val="002060">
              <a:alpha val="8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304800" y="738426"/>
            <a:ext cx="5333996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5000" dirty="0">
                <a:solidFill>
                  <a:schemeClr val="bg1"/>
                </a:solidFill>
                <a:latin typeface="Century Gothic" pitchFamily="34" charset="0"/>
              </a:rPr>
              <a:t>The Problem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53595" y="3219271"/>
            <a:ext cx="385989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  <a:latin typeface="Century Gothic" panose="020B0502020202020204" pitchFamily="34" charset="0"/>
              </a:rPr>
              <a:t>Immunization coverage rates are </a:t>
            </a:r>
            <a:r>
              <a:rPr lang="en-US" sz="2400" b="1" dirty="0">
                <a:solidFill>
                  <a:schemeClr val="bg1"/>
                </a:solidFill>
                <a:latin typeface="Century Gothic" panose="020B0502020202020204" pitchFamily="34" charset="0"/>
              </a:rPr>
              <a:t>low</a:t>
            </a:r>
            <a:r>
              <a:rPr lang="en-US" sz="2400" dirty="0">
                <a:solidFill>
                  <a:schemeClr val="bg1"/>
                </a:solidFill>
                <a:latin typeface="Century Gothic" panose="020B0502020202020204" pitchFamily="34" charset="0"/>
              </a:rPr>
              <a:t> and </a:t>
            </a:r>
            <a:r>
              <a:rPr lang="en-US" sz="2400" b="1" dirty="0">
                <a:solidFill>
                  <a:schemeClr val="bg1"/>
                </a:solidFill>
                <a:latin typeface="Century Gothic" panose="020B0502020202020204" pitchFamily="34" charset="0"/>
              </a:rPr>
              <a:t>delayed</a:t>
            </a:r>
          </a:p>
        </p:txBody>
      </p:sp>
      <p:pic>
        <p:nvPicPr>
          <p:cNvPr id="8" name="Picture 2" descr="C:\Users\IRD-IHRC\Downloads\drug2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61883" y="1878287"/>
            <a:ext cx="990600" cy="864913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349620" y="4724400"/>
            <a:ext cx="391758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solidFill>
                  <a:schemeClr val="bg1"/>
                </a:solidFill>
                <a:latin typeface="Century Gothic" panose="020B0502020202020204" pitchFamily="34" charset="0"/>
              </a:rPr>
              <a:t>20m</a:t>
            </a:r>
            <a:r>
              <a:rPr lang="en-US" sz="2400" dirty="0">
                <a:solidFill>
                  <a:schemeClr val="bg1"/>
                </a:solidFill>
                <a:latin typeface="Century Gothic" panose="020B0502020202020204" pitchFamily="34" charset="0"/>
              </a:rPr>
              <a:t> children deprived of routine life saving immunizations</a:t>
            </a:r>
          </a:p>
        </p:txBody>
      </p:sp>
      <p:sp>
        <p:nvSpPr>
          <p:cNvPr id="16" name="Rectangle 15"/>
          <p:cNvSpPr/>
          <p:nvPr/>
        </p:nvSpPr>
        <p:spPr>
          <a:xfrm>
            <a:off x="-38100" y="6553200"/>
            <a:ext cx="9189475" cy="7620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540011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device-family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1724428"/>
            <a:ext cx="7123638" cy="4745896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52400" y="6324600"/>
            <a:ext cx="8763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dirty="0">
                <a:solidFill>
                  <a:srgbClr val="002B82"/>
                </a:solidFill>
                <a:latin typeface="Century Gothic" panose="020B0502020202020204" pitchFamily="34" charset="0"/>
              </a:rPr>
              <a:t>Further info:  smartregister.org</a:t>
            </a:r>
            <a:endParaRPr lang="en-GB" sz="1600" i="1" dirty="0">
              <a:solidFill>
                <a:srgbClr val="002B82"/>
              </a:solidFill>
              <a:latin typeface="Century Gothic" panose="020B0502020202020204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-38100" y="6781800"/>
            <a:ext cx="9189475" cy="7620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-15240"/>
            <a:ext cx="9189475" cy="7620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457200" y="462714"/>
            <a:ext cx="91440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chemeClr val="dk1"/>
              </a:buClr>
              <a:buSzPct val="25000"/>
            </a:pPr>
            <a:r>
              <a:rPr lang="en-US" sz="2800" dirty="0">
                <a:solidFill>
                  <a:srgbClr val="002060"/>
                </a:solidFill>
                <a:latin typeface="Century Gothic" panose="020B0502020202020204" pitchFamily="34" charset="0"/>
                <a:ea typeface="Calibri"/>
                <a:cs typeface="Calibri"/>
                <a:sym typeface="Calibri"/>
              </a:rPr>
              <a:t>THRIVE Application Screenshot </a:t>
            </a:r>
            <a:br>
              <a:rPr lang="en-US" sz="2800" dirty="0">
                <a:solidFill>
                  <a:srgbClr val="002060"/>
                </a:solidFill>
                <a:latin typeface="Century Gothic" panose="020B0502020202020204" pitchFamily="34" charset="0"/>
                <a:ea typeface="Calibri"/>
                <a:cs typeface="Calibri"/>
                <a:sym typeface="Calibri"/>
              </a:rPr>
            </a:br>
            <a:r>
              <a:rPr lang="en-US" sz="2800" dirty="0">
                <a:solidFill>
                  <a:srgbClr val="002060"/>
                </a:solidFill>
                <a:latin typeface="Century Gothic" panose="020B0502020202020204" pitchFamily="34" charset="0"/>
                <a:ea typeface="Calibri"/>
                <a:cs typeface="Calibri"/>
                <a:sym typeface="Calibri"/>
              </a:rPr>
              <a:t>Open Smart Register Platform (</a:t>
            </a:r>
            <a:r>
              <a:rPr lang="en-US" sz="2800" dirty="0" err="1">
                <a:solidFill>
                  <a:srgbClr val="002060"/>
                </a:solidFill>
                <a:latin typeface="Century Gothic" panose="020B0502020202020204" pitchFamily="34" charset="0"/>
                <a:ea typeface="Calibri"/>
                <a:cs typeface="Calibri"/>
                <a:sym typeface="Calibri"/>
              </a:rPr>
              <a:t>OpenSRP</a:t>
            </a:r>
            <a:r>
              <a:rPr lang="en-US" sz="2800" dirty="0">
                <a:solidFill>
                  <a:srgbClr val="002060"/>
                </a:solidFill>
                <a:latin typeface="Century Gothic" panose="020B0502020202020204" pitchFamily="34" charset="0"/>
                <a:ea typeface="Calibri"/>
                <a:cs typeface="Calibri"/>
                <a:sym typeface="Calibri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45485711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061" y="1330036"/>
            <a:ext cx="8041433" cy="49529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ectangle 3"/>
          <p:cNvSpPr/>
          <p:nvPr/>
        </p:nvSpPr>
        <p:spPr>
          <a:xfrm>
            <a:off x="-38100" y="6781800"/>
            <a:ext cx="9189475" cy="7620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0" y="-15240"/>
            <a:ext cx="9189475" cy="7620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228600" y="381000"/>
            <a:ext cx="91440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>
                <a:solidFill>
                  <a:srgbClr val="002060"/>
                </a:solidFill>
                <a:latin typeface="Century Gothic" panose="020B0502020202020204" pitchFamily="34" charset="0"/>
                <a:cs typeface="Arial" pitchFamily="34" charset="0"/>
              </a:rPr>
              <a:t>Child Register</a:t>
            </a:r>
            <a:endParaRPr lang="en-GB" sz="3200" dirty="0">
              <a:solidFill>
                <a:srgbClr val="002060"/>
              </a:solidFill>
              <a:latin typeface="Century Gothic" panose="020B0502020202020204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0213190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5333" y="-194286"/>
            <a:ext cx="8246727" cy="7546460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228599" y="1066800"/>
            <a:ext cx="4610097" cy="114298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>
                <a:solidFill>
                  <a:srgbClr val="002B82"/>
                </a:solidFill>
                <a:latin typeface="Century Gothic" pitchFamily="34" charset="0"/>
              </a:rPr>
              <a:t>In-country </a:t>
            </a:r>
          </a:p>
          <a:p>
            <a:pPr algn="ctr"/>
            <a:r>
              <a:rPr lang="en-US" sz="3200" dirty="0">
                <a:solidFill>
                  <a:srgbClr val="002B82"/>
                </a:solidFill>
                <a:latin typeface="Century Gothic" pitchFamily="34" charset="0"/>
              </a:rPr>
              <a:t>Program Expansion</a:t>
            </a:r>
          </a:p>
        </p:txBody>
      </p:sp>
      <p:pic>
        <p:nvPicPr>
          <p:cNvPr id="43010" name="Picture 2" descr="C:\Users\IRD-IHRC\Downloads\eIMCIMap2.pn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64678"/>
          <a:stretch/>
        </p:blipFill>
        <p:spPr bwMode="auto">
          <a:xfrm>
            <a:off x="4927601" y="4746782"/>
            <a:ext cx="1601434" cy="666751"/>
          </a:xfrm>
          <a:prstGeom prst="rect">
            <a:avLst/>
          </a:prstGeom>
          <a:noFill/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24600" y="5562600"/>
            <a:ext cx="179034" cy="18054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592534" y="5413921"/>
            <a:ext cx="21704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latin typeface="Century Gothic" panose="020B0502020202020204" pitchFamily="34" charset="0"/>
              </a:rPr>
              <a:t>Expansion Sites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6540501" y="5029200"/>
            <a:ext cx="21704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latin typeface="Century Gothic" panose="020B0502020202020204" pitchFamily="34" charset="0"/>
              </a:rPr>
              <a:t>On-going Projects</a:t>
            </a:r>
          </a:p>
        </p:txBody>
      </p:sp>
      <p:sp>
        <p:nvSpPr>
          <p:cNvPr id="17" name="Rectangle 16"/>
          <p:cNvSpPr/>
          <p:nvPr/>
        </p:nvSpPr>
        <p:spPr>
          <a:xfrm>
            <a:off x="-38100" y="6781800"/>
            <a:ext cx="9189475" cy="7620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Rectangle 17"/>
          <p:cNvSpPr/>
          <p:nvPr/>
        </p:nvSpPr>
        <p:spPr>
          <a:xfrm>
            <a:off x="-16380" y="0"/>
            <a:ext cx="9189475" cy="7620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308730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-20782" y="1405218"/>
            <a:ext cx="9164782" cy="4730317"/>
            <a:chOff x="1097186" y="1676385"/>
            <a:chExt cx="9582801" cy="4946074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59411" y="1676385"/>
              <a:ext cx="7020576" cy="494607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28" name="Picture 4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97186" y="3879259"/>
              <a:ext cx="2562225" cy="2743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29" name="Picture 5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97186" y="1676385"/>
              <a:ext cx="2585873" cy="22028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8" name="Rectangle 7"/>
          <p:cNvSpPr/>
          <p:nvPr/>
        </p:nvSpPr>
        <p:spPr>
          <a:xfrm>
            <a:off x="228600" y="533400"/>
            <a:ext cx="91440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>
                <a:solidFill>
                  <a:srgbClr val="002060"/>
                </a:solidFill>
                <a:latin typeface="Century Gothic" panose="020B0502020202020204" pitchFamily="34" charset="0"/>
                <a:cs typeface="Arial" pitchFamily="34" charset="0"/>
              </a:rPr>
              <a:t>Initial Features of the Immunization Registry </a:t>
            </a:r>
            <a:endParaRPr lang="en-GB" sz="3200" dirty="0">
              <a:solidFill>
                <a:srgbClr val="002060"/>
              </a:solidFill>
              <a:latin typeface="Century Gothic" panose="020B0502020202020204" pitchFamily="34" charset="0"/>
              <a:cs typeface="Arial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4482" y="0"/>
            <a:ext cx="9189475" cy="7620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-38100" y="6781800"/>
            <a:ext cx="9189475" cy="7620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999583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Rounded Rectangle 101"/>
          <p:cNvSpPr/>
          <p:nvPr/>
        </p:nvSpPr>
        <p:spPr>
          <a:xfrm>
            <a:off x="1282860" y="4002235"/>
            <a:ext cx="594066" cy="1020113"/>
          </a:xfrm>
          <a:prstGeom prst="round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500" dirty="0">
                <a:latin typeface="+mj-lt"/>
              </a:rPr>
              <a:t>0.83</a:t>
            </a:r>
          </a:p>
          <a:p>
            <a:pPr algn="ctr"/>
            <a:r>
              <a:rPr lang="en-US" sz="1500" dirty="0">
                <a:latin typeface="+mj-lt"/>
              </a:rPr>
              <a:t>0.83 0.83 0.83</a:t>
            </a:r>
          </a:p>
        </p:txBody>
      </p:sp>
      <p:sp>
        <p:nvSpPr>
          <p:cNvPr id="103" name="Rounded Rectangle 102"/>
          <p:cNvSpPr/>
          <p:nvPr/>
        </p:nvSpPr>
        <p:spPr>
          <a:xfrm>
            <a:off x="1984939" y="4002235"/>
            <a:ext cx="594066" cy="1020113"/>
          </a:xfrm>
          <a:prstGeom prst="round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500" dirty="0">
                <a:latin typeface="+mj-lt"/>
              </a:rPr>
              <a:t>2.08 2.08 2.08 2.08</a:t>
            </a:r>
          </a:p>
        </p:txBody>
      </p:sp>
      <p:sp>
        <p:nvSpPr>
          <p:cNvPr id="104" name="Rounded Rectangle 103"/>
          <p:cNvSpPr/>
          <p:nvPr/>
        </p:nvSpPr>
        <p:spPr>
          <a:xfrm>
            <a:off x="2687019" y="4002235"/>
            <a:ext cx="594066" cy="1020113"/>
          </a:xfrm>
          <a:prstGeom prst="round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500" dirty="0">
                <a:latin typeface="+mj-lt"/>
              </a:rPr>
              <a:t>0.5</a:t>
            </a:r>
          </a:p>
          <a:p>
            <a:pPr algn="ctr"/>
            <a:r>
              <a:rPr lang="en-US" sz="1500" dirty="0">
                <a:latin typeface="+mj-lt"/>
              </a:rPr>
              <a:t>0.5</a:t>
            </a:r>
          </a:p>
          <a:p>
            <a:pPr algn="ctr"/>
            <a:r>
              <a:rPr lang="en-US" sz="1500" dirty="0">
                <a:latin typeface="+mj-lt"/>
              </a:rPr>
              <a:t>0.5</a:t>
            </a:r>
          </a:p>
          <a:p>
            <a:pPr algn="ctr"/>
            <a:r>
              <a:rPr lang="en-US" sz="1500" dirty="0">
                <a:latin typeface="+mj-lt"/>
              </a:rPr>
              <a:t>0.5</a:t>
            </a:r>
          </a:p>
        </p:txBody>
      </p:sp>
      <p:sp>
        <p:nvSpPr>
          <p:cNvPr id="105" name="Rounded Rectangle 104"/>
          <p:cNvSpPr/>
          <p:nvPr/>
        </p:nvSpPr>
        <p:spPr>
          <a:xfrm>
            <a:off x="3389096" y="4002235"/>
            <a:ext cx="594066" cy="1020113"/>
          </a:xfrm>
          <a:prstGeom prst="round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500" dirty="0">
                <a:latin typeface="+mj-lt"/>
              </a:rPr>
              <a:t>1.25</a:t>
            </a:r>
          </a:p>
          <a:p>
            <a:pPr algn="ctr"/>
            <a:r>
              <a:rPr lang="en-US" sz="1500" dirty="0">
                <a:latin typeface="+mj-lt"/>
              </a:rPr>
              <a:t>1.25</a:t>
            </a:r>
          </a:p>
          <a:p>
            <a:pPr algn="ctr"/>
            <a:r>
              <a:rPr lang="en-US" sz="1500" dirty="0">
                <a:latin typeface="+mj-lt"/>
              </a:rPr>
              <a:t>1.25</a:t>
            </a:r>
          </a:p>
          <a:p>
            <a:pPr algn="ctr"/>
            <a:r>
              <a:rPr lang="en-US" sz="1500" dirty="0">
                <a:latin typeface="+mj-lt"/>
              </a:rPr>
              <a:t>1.25</a:t>
            </a:r>
          </a:p>
        </p:txBody>
      </p:sp>
      <p:sp>
        <p:nvSpPr>
          <p:cNvPr id="126" name="TextBox 125"/>
          <p:cNvSpPr txBox="1"/>
          <p:nvPr/>
        </p:nvSpPr>
        <p:spPr>
          <a:xfrm>
            <a:off x="1106884" y="3162302"/>
            <a:ext cx="864096" cy="7076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33" dirty="0">
                <a:latin typeface="+mj-lt"/>
                <a:cs typeface="Arial" pitchFamily="34" charset="0"/>
              </a:rPr>
              <a:t>Without Lottery (1)</a:t>
            </a:r>
          </a:p>
        </p:txBody>
      </p:sp>
      <p:sp>
        <p:nvSpPr>
          <p:cNvPr id="131" name="TextBox 130"/>
          <p:cNvSpPr txBox="1"/>
          <p:nvPr/>
        </p:nvSpPr>
        <p:spPr>
          <a:xfrm>
            <a:off x="2524239" y="3193594"/>
            <a:ext cx="864096" cy="7076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33" dirty="0">
                <a:latin typeface="+mj-lt"/>
                <a:cs typeface="Arial" pitchFamily="34" charset="0"/>
              </a:rPr>
              <a:t>Without Lottery (3)</a:t>
            </a:r>
          </a:p>
        </p:txBody>
      </p:sp>
      <p:sp>
        <p:nvSpPr>
          <p:cNvPr id="144" name="TextBox 143"/>
          <p:cNvSpPr txBox="1"/>
          <p:nvPr/>
        </p:nvSpPr>
        <p:spPr>
          <a:xfrm>
            <a:off x="1741529" y="1600200"/>
            <a:ext cx="1943455" cy="348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67" dirty="0">
                <a:latin typeface="+mj-lt"/>
                <a:cs typeface="Arial" pitchFamily="34" charset="0"/>
              </a:rPr>
              <a:t>Low Incentive</a:t>
            </a:r>
          </a:p>
        </p:txBody>
      </p:sp>
      <p:sp>
        <p:nvSpPr>
          <p:cNvPr id="155" name="Rounded Rectangle 154"/>
          <p:cNvSpPr/>
          <p:nvPr/>
        </p:nvSpPr>
        <p:spPr>
          <a:xfrm>
            <a:off x="257510" y="3977554"/>
            <a:ext cx="944724" cy="1020113"/>
          </a:xfrm>
          <a:prstGeom prst="round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33" dirty="0">
                <a:latin typeface="+mj-lt"/>
              </a:rPr>
              <a:t>BCG</a:t>
            </a:r>
          </a:p>
          <a:p>
            <a:pPr algn="ctr"/>
            <a:r>
              <a:rPr lang="en-US" sz="1333" dirty="0">
                <a:latin typeface="+mj-lt"/>
              </a:rPr>
              <a:t>Penta-1</a:t>
            </a:r>
          </a:p>
          <a:p>
            <a:pPr algn="ctr"/>
            <a:r>
              <a:rPr lang="en-US" sz="1333" dirty="0">
                <a:latin typeface="+mj-lt"/>
              </a:rPr>
              <a:t>Penta-2</a:t>
            </a:r>
          </a:p>
          <a:p>
            <a:pPr algn="ctr"/>
            <a:r>
              <a:rPr lang="en-US" sz="1333" dirty="0">
                <a:latin typeface="+mj-lt"/>
              </a:rPr>
              <a:t>Penta-3</a:t>
            </a:r>
          </a:p>
        </p:txBody>
      </p:sp>
      <p:sp>
        <p:nvSpPr>
          <p:cNvPr id="158" name="TextBox 157"/>
          <p:cNvSpPr txBox="1"/>
          <p:nvPr/>
        </p:nvSpPr>
        <p:spPr>
          <a:xfrm>
            <a:off x="255984" y="3292795"/>
            <a:ext cx="918102" cy="6054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67" b="1" dirty="0">
                <a:latin typeface="+mj-lt"/>
                <a:cs typeface="Arial" pitchFamily="34" charset="0"/>
              </a:rPr>
              <a:t>Vaccine Name</a:t>
            </a:r>
          </a:p>
        </p:txBody>
      </p:sp>
      <p:sp>
        <p:nvSpPr>
          <p:cNvPr id="162" name="Rounded Rectangle 161"/>
          <p:cNvSpPr/>
          <p:nvPr/>
        </p:nvSpPr>
        <p:spPr>
          <a:xfrm>
            <a:off x="1282099" y="5092998"/>
            <a:ext cx="594066" cy="480053"/>
          </a:xfrm>
          <a:prstGeom prst="round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500" dirty="0">
                <a:latin typeface="+mj-lt"/>
              </a:rPr>
              <a:t>0.83</a:t>
            </a:r>
          </a:p>
          <a:p>
            <a:pPr algn="ctr"/>
            <a:r>
              <a:rPr lang="en-US" sz="1500" dirty="0">
                <a:latin typeface="+mj-lt"/>
              </a:rPr>
              <a:t>0.83</a:t>
            </a:r>
          </a:p>
        </p:txBody>
      </p:sp>
      <p:sp>
        <p:nvSpPr>
          <p:cNvPr id="163" name="Rounded Rectangle 162"/>
          <p:cNvSpPr/>
          <p:nvPr/>
        </p:nvSpPr>
        <p:spPr>
          <a:xfrm>
            <a:off x="1984179" y="5092998"/>
            <a:ext cx="594066" cy="480053"/>
          </a:xfrm>
          <a:prstGeom prst="round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500" dirty="0">
                <a:latin typeface="+mj-lt"/>
              </a:rPr>
              <a:t>2.08</a:t>
            </a:r>
          </a:p>
          <a:p>
            <a:pPr algn="ctr"/>
            <a:r>
              <a:rPr lang="en-US" sz="1500" dirty="0">
                <a:latin typeface="+mj-lt"/>
              </a:rPr>
              <a:t>2.08</a:t>
            </a:r>
          </a:p>
        </p:txBody>
      </p:sp>
      <p:sp>
        <p:nvSpPr>
          <p:cNvPr id="164" name="Rounded Rectangle 163"/>
          <p:cNvSpPr/>
          <p:nvPr/>
        </p:nvSpPr>
        <p:spPr>
          <a:xfrm>
            <a:off x="2686255" y="5092998"/>
            <a:ext cx="594066" cy="480053"/>
          </a:xfrm>
          <a:prstGeom prst="round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500" dirty="0">
                <a:latin typeface="+mj-lt"/>
              </a:rPr>
              <a:t>1</a:t>
            </a:r>
          </a:p>
          <a:p>
            <a:pPr algn="ctr"/>
            <a:r>
              <a:rPr lang="en-US" sz="1500" dirty="0">
                <a:latin typeface="+mj-lt"/>
              </a:rPr>
              <a:t>2</a:t>
            </a:r>
          </a:p>
        </p:txBody>
      </p:sp>
      <p:sp>
        <p:nvSpPr>
          <p:cNvPr id="165" name="Rounded Rectangle 164"/>
          <p:cNvSpPr/>
          <p:nvPr/>
        </p:nvSpPr>
        <p:spPr>
          <a:xfrm>
            <a:off x="3388335" y="5092998"/>
            <a:ext cx="594066" cy="480053"/>
          </a:xfrm>
          <a:prstGeom prst="round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500" dirty="0">
                <a:latin typeface="+mj-lt"/>
              </a:rPr>
              <a:t>2.5</a:t>
            </a:r>
          </a:p>
          <a:p>
            <a:pPr algn="ctr"/>
            <a:r>
              <a:rPr lang="en-US" sz="1500" dirty="0">
                <a:latin typeface="+mj-lt"/>
              </a:rPr>
              <a:t>5</a:t>
            </a:r>
          </a:p>
        </p:txBody>
      </p:sp>
      <p:sp>
        <p:nvSpPr>
          <p:cNvPr id="166" name="Rounded Rectangle 165"/>
          <p:cNvSpPr/>
          <p:nvPr/>
        </p:nvSpPr>
        <p:spPr>
          <a:xfrm>
            <a:off x="257510" y="5092998"/>
            <a:ext cx="944724" cy="480053"/>
          </a:xfrm>
          <a:prstGeom prst="round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33" dirty="0">
                <a:latin typeface="+mj-lt"/>
              </a:rPr>
              <a:t>Measles-1</a:t>
            </a:r>
          </a:p>
          <a:p>
            <a:pPr algn="ctr"/>
            <a:r>
              <a:rPr lang="en-US" sz="1333" dirty="0">
                <a:latin typeface="+mj-lt"/>
              </a:rPr>
              <a:t>Measles-2</a:t>
            </a:r>
          </a:p>
        </p:txBody>
      </p:sp>
      <p:sp>
        <p:nvSpPr>
          <p:cNvPr id="171" name="Rounded Rectangle 170"/>
          <p:cNvSpPr/>
          <p:nvPr/>
        </p:nvSpPr>
        <p:spPr>
          <a:xfrm>
            <a:off x="255985" y="5655878"/>
            <a:ext cx="944724" cy="277213"/>
          </a:xfrm>
          <a:prstGeom prst="roundRect">
            <a:avLst/>
          </a:prstGeom>
          <a:solidFill>
            <a:srgbClr val="05AF9F"/>
          </a:solidFill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33" dirty="0">
                <a:latin typeface="+mj-lt"/>
              </a:rPr>
              <a:t>Cost/child</a:t>
            </a:r>
            <a:endParaRPr lang="en-US" sz="1500" dirty="0">
              <a:latin typeface="+mj-lt"/>
            </a:endParaRPr>
          </a:p>
        </p:txBody>
      </p:sp>
      <p:sp>
        <p:nvSpPr>
          <p:cNvPr id="178" name="Rounded Rectangle 177"/>
          <p:cNvSpPr/>
          <p:nvPr/>
        </p:nvSpPr>
        <p:spPr>
          <a:xfrm>
            <a:off x="1282099" y="5633059"/>
            <a:ext cx="594066" cy="300033"/>
          </a:xfrm>
          <a:prstGeom prst="roundRect">
            <a:avLst/>
          </a:prstGeom>
          <a:solidFill>
            <a:srgbClr val="05AF9F"/>
          </a:solidFill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500" dirty="0">
                <a:latin typeface="+mj-lt"/>
              </a:rPr>
              <a:t>4.98</a:t>
            </a:r>
          </a:p>
        </p:txBody>
      </p:sp>
      <p:sp>
        <p:nvSpPr>
          <p:cNvPr id="179" name="Rounded Rectangle 178"/>
          <p:cNvSpPr/>
          <p:nvPr/>
        </p:nvSpPr>
        <p:spPr>
          <a:xfrm>
            <a:off x="1984179" y="5633059"/>
            <a:ext cx="594066" cy="300033"/>
          </a:xfrm>
          <a:prstGeom prst="roundRect">
            <a:avLst/>
          </a:prstGeom>
          <a:solidFill>
            <a:srgbClr val="05AF9F"/>
          </a:solidFill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500" dirty="0">
                <a:latin typeface="+mj-lt"/>
              </a:rPr>
              <a:t>2.5</a:t>
            </a:r>
          </a:p>
        </p:txBody>
      </p:sp>
      <p:sp>
        <p:nvSpPr>
          <p:cNvPr id="180" name="Rounded Rectangle 179"/>
          <p:cNvSpPr/>
          <p:nvPr/>
        </p:nvSpPr>
        <p:spPr>
          <a:xfrm>
            <a:off x="2686255" y="5633059"/>
            <a:ext cx="594066" cy="300033"/>
          </a:xfrm>
          <a:prstGeom prst="roundRect">
            <a:avLst/>
          </a:prstGeom>
          <a:solidFill>
            <a:srgbClr val="05AF9F"/>
          </a:solidFill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500" dirty="0">
                <a:latin typeface="+mj-lt"/>
              </a:rPr>
              <a:t>5</a:t>
            </a:r>
          </a:p>
        </p:txBody>
      </p:sp>
      <p:sp>
        <p:nvSpPr>
          <p:cNvPr id="181" name="Rounded Rectangle 180"/>
          <p:cNvSpPr/>
          <p:nvPr/>
        </p:nvSpPr>
        <p:spPr>
          <a:xfrm>
            <a:off x="3388335" y="5633059"/>
            <a:ext cx="594066" cy="300033"/>
          </a:xfrm>
          <a:prstGeom prst="roundRect">
            <a:avLst/>
          </a:prstGeom>
          <a:solidFill>
            <a:srgbClr val="05AF9F"/>
          </a:solidFill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500" dirty="0">
                <a:latin typeface="+mj-lt"/>
              </a:rPr>
              <a:t>2.5</a:t>
            </a:r>
          </a:p>
        </p:txBody>
      </p:sp>
      <p:sp>
        <p:nvSpPr>
          <p:cNvPr id="208" name="TextBox 207"/>
          <p:cNvSpPr txBox="1"/>
          <p:nvPr/>
        </p:nvSpPr>
        <p:spPr>
          <a:xfrm>
            <a:off x="275299" y="6217752"/>
            <a:ext cx="713384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i="1" dirty="0">
                <a:latin typeface="Century Gothic" panose="020B0502020202020204" pitchFamily="34" charset="0"/>
              </a:rPr>
              <a:t>* All amounts are in USD; Probability of winning lottery set at  0.2 (1 out of 5).</a:t>
            </a:r>
          </a:p>
        </p:txBody>
      </p:sp>
      <p:sp>
        <p:nvSpPr>
          <p:cNvPr id="210" name="TextBox 209"/>
          <p:cNvSpPr txBox="1"/>
          <p:nvPr/>
        </p:nvSpPr>
        <p:spPr>
          <a:xfrm>
            <a:off x="1876164" y="3183428"/>
            <a:ext cx="864096" cy="7076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33" dirty="0">
                <a:latin typeface="+mj-lt"/>
                <a:cs typeface="Arial" pitchFamily="34" charset="0"/>
              </a:rPr>
              <a:t>With Lottery (2)</a:t>
            </a:r>
          </a:p>
        </p:txBody>
      </p:sp>
      <p:sp>
        <p:nvSpPr>
          <p:cNvPr id="211" name="TextBox 210"/>
          <p:cNvSpPr txBox="1"/>
          <p:nvPr/>
        </p:nvSpPr>
        <p:spPr>
          <a:xfrm>
            <a:off x="3280320" y="3193594"/>
            <a:ext cx="864096" cy="7076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33" dirty="0">
                <a:latin typeface="+mj-lt"/>
                <a:cs typeface="Arial" pitchFamily="34" charset="0"/>
              </a:rPr>
              <a:t>With Lottery (4)</a:t>
            </a:r>
          </a:p>
        </p:txBody>
      </p:sp>
      <p:sp>
        <p:nvSpPr>
          <p:cNvPr id="223" name="TextBox 222"/>
          <p:cNvSpPr txBox="1"/>
          <p:nvPr/>
        </p:nvSpPr>
        <p:spPr>
          <a:xfrm>
            <a:off x="1390111" y="2395595"/>
            <a:ext cx="1080120" cy="348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67" dirty="0">
                <a:latin typeface="+mj-lt"/>
                <a:cs typeface="Arial" pitchFamily="34" charset="0"/>
              </a:rPr>
              <a:t>Flat Rate</a:t>
            </a:r>
          </a:p>
        </p:txBody>
      </p:sp>
      <p:sp>
        <p:nvSpPr>
          <p:cNvPr id="224" name="TextBox 223"/>
          <p:cNvSpPr txBox="1"/>
          <p:nvPr/>
        </p:nvSpPr>
        <p:spPr>
          <a:xfrm>
            <a:off x="2631487" y="2395595"/>
            <a:ext cx="1296144" cy="348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67" dirty="0">
                <a:latin typeface="+mj-lt"/>
                <a:cs typeface="Arial" pitchFamily="34" charset="0"/>
              </a:rPr>
              <a:t>Sharp Rate</a:t>
            </a:r>
          </a:p>
        </p:txBody>
      </p:sp>
      <p:cxnSp>
        <p:nvCxnSpPr>
          <p:cNvPr id="225" name="Straight Connector 224"/>
          <p:cNvCxnSpPr/>
          <p:nvPr/>
        </p:nvCxnSpPr>
        <p:spPr>
          <a:xfrm flipH="1">
            <a:off x="1551368" y="2932753"/>
            <a:ext cx="762" cy="250672"/>
          </a:xfrm>
          <a:prstGeom prst="line">
            <a:avLst/>
          </a:prstGeom>
          <a:ln w="28575">
            <a:solidFill>
              <a:srgbClr val="002B8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6" name="Straight Connector 225"/>
          <p:cNvCxnSpPr/>
          <p:nvPr/>
        </p:nvCxnSpPr>
        <p:spPr>
          <a:xfrm>
            <a:off x="1930171" y="2152667"/>
            <a:ext cx="1350000" cy="0"/>
          </a:xfrm>
          <a:prstGeom prst="line">
            <a:avLst/>
          </a:prstGeom>
          <a:ln w="28575">
            <a:solidFill>
              <a:srgbClr val="002B8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7" name="Straight Connector 226"/>
          <p:cNvCxnSpPr/>
          <p:nvPr/>
        </p:nvCxnSpPr>
        <p:spPr>
          <a:xfrm>
            <a:off x="1552130" y="2932753"/>
            <a:ext cx="756084" cy="0"/>
          </a:xfrm>
          <a:prstGeom prst="line">
            <a:avLst/>
          </a:prstGeom>
          <a:ln w="28575">
            <a:solidFill>
              <a:srgbClr val="002B8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8" name="Straight Connector 227"/>
          <p:cNvCxnSpPr/>
          <p:nvPr/>
        </p:nvCxnSpPr>
        <p:spPr>
          <a:xfrm>
            <a:off x="2955525" y="2932753"/>
            <a:ext cx="756084" cy="0"/>
          </a:xfrm>
          <a:prstGeom prst="line">
            <a:avLst/>
          </a:prstGeom>
          <a:ln w="28575">
            <a:solidFill>
              <a:srgbClr val="002B8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9" name="Straight Connector 228"/>
          <p:cNvCxnSpPr/>
          <p:nvPr/>
        </p:nvCxnSpPr>
        <p:spPr>
          <a:xfrm flipH="1">
            <a:off x="2306689" y="2932753"/>
            <a:ext cx="762" cy="250672"/>
          </a:xfrm>
          <a:prstGeom prst="line">
            <a:avLst/>
          </a:prstGeom>
          <a:ln w="28575">
            <a:solidFill>
              <a:srgbClr val="002B8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0" name="Straight Connector 229"/>
          <p:cNvCxnSpPr/>
          <p:nvPr/>
        </p:nvCxnSpPr>
        <p:spPr>
          <a:xfrm flipH="1">
            <a:off x="1928647" y="2692727"/>
            <a:ext cx="762" cy="250672"/>
          </a:xfrm>
          <a:prstGeom prst="line">
            <a:avLst/>
          </a:prstGeom>
          <a:ln w="28575">
            <a:solidFill>
              <a:srgbClr val="002B8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1" name="Straight Connector 230"/>
          <p:cNvCxnSpPr/>
          <p:nvPr/>
        </p:nvCxnSpPr>
        <p:spPr>
          <a:xfrm flipH="1">
            <a:off x="2955523" y="2943399"/>
            <a:ext cx="762" cy="250672"/>
          </a:xfrm>
          <a:prstGeom prst="line">
            <a:avLst/>
          </a:prstGeom>
          <a:ln w="28575">
            <a:solidFill>
              <a:srgbClr val="002B8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2" name="Straight Connector 231"/>
          <p:cNvCxnSpPr/>
          <p:nvPr/>
        </p:nvCxnSpPr>
        <p:spPr>
          <a:xfrm flipH="1">
            <a:off x="3710845" y="2932753"/>
            <a:ext cx="762" cy="250672"/>
          </a:xfrm>
          <a:prstGeom prst="line">
            <a:avLst/>
          </a:prstGeom>
          <a:ln w="28575">
            <a:solidFill>
              <a:srgbClr val="002B8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3" name="Straight Connector 232"/>
          <p:cNvCxnSpPr/>
          <p:nvPr/>
        </p:nvCxnSpPr>
        <p:spPr>
          <a:xfrm flipH="1">
            <a:off x="3278798" y="2692727"/>
            <a:ext cx="762" cy="250672"/>
          </a:xfrm>
          <a:prstGeom prst="line">
            <a:avLst/>
          </a:prstGeom>
          <a:ln w="28575">
            <a:solidFill>
              <a:srgbClr val="002B8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4" name="Straight Connector 233"/>
          <p:cNvCxnSpPr/>
          <p:nvPr/>
        </p:nvCxnSpPr>
        <p:spPr>
          <a:xfrm flipH="1">
            <a:off x="1929408" y="2152667"/>
            <a:ext cx="762" cy="250672"/>
          </a:xfrm>
          <a:prstGeom prst="line">
            <a:avLst/>
          </a:prstGeom>
          <a:ln w="28575">
            <a:solidFill>
              <a:srgbClr val="002B8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5" name="Straight Connector 234"/>
          <p:cNvCxnSpPr/>
          <p:nvPr/>
        </p:nvCxnSpPr>
        <p:spPr>
          <a:xfrm flipH="1">
            <a:off x="3278035" y="2152667"/>
            <a:ext cx="762" cy="250672"/>
          </a:xfrm>
          <a:prstGeom prst="line">
            <a:avLst/>
          </a:prstGeom>
          <a:ln w="28575">
            <a:solidFill>
              <a:srgbClr val="002B8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6" name="Straight Connector 235"/>
          <p:cNvCxnSpPr/>
          <p:nvPr/>
        </p:nvCxnSpPr>
        <p:spPr>
          <a:xfrm flipH="1">
            <a:off x="2631488" y="1912640"/>
            <a:ext cx="762" cy="250672"/>
          </a:xfrm>
          <a:prstGeom prst="line">
            <a:avLst/>
          </a:prstGeom>
          <a:ln w="28575">
            <a:solidFill>
              <a:srgbClr val="002B8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TextBox 73"/>
          <p:cNvSpPr txBox="1"/>
          <p:nvPr/>
        </p:nvSpPr>
        <p:spPr>
          <a:xfrm>
            <a:off x="4912438" y="1600200"/>
            <a:ext cx="1668146" cy="348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67" dirty="0">
                <a:latin typeface="+mj-lt"/>
                <a:cs typeface="Arial" pitchFamily="34" charset="0"/>
              </a:rPr>
              <a:t>High Incentive</a:t>
            </a:r>
          </a:p>
        </p:txBody>
      </p:sp>
      <p:sp>
        <p:nvSpPr>
          <p:cNvPr id="76" name="TextBox 75"/>
          <p:cNvSpPr txBox="1"/>
          <p:nvPr/>
        </p:nvSpPr>
        <p:spPr>
          <a:xfrm>
            <a:off x="4360440" y="2384949"/>
            <a:ext cx="1080120" cy="348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67" dirty="0">
                <a:latin typeface="+mj-lt"/>
                <a:cs typeface="Arial" pitchFamily="34" charset="0"/>
              </a:rPr>
              <a:t>Flat Rate</a:t>
            </a:r>
          </a:p>
        </p:txBody>
      </p:sp>
      <p:sp>
        <p:nvSpPr>
          <p:cNvPr id="77" name="TextBox 76"/>
          <p:cNvSpPr txBox="1"/>
          <p:nvPr/>
        </p:nvSpPr>
        <p:spPr>
          <a:xfrm>
            <a:off x="5601819" y="2384949"/>
            <a:ext cx="1296144" cy="348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67" dirty="0">
                <a:latin typeface="+mj-lt"/>
                <a:cs typeface="Arial" pitchFamily="34" charset="0"/>
              </a:rPr>
              <a:t>Sharp Rate</a:t>
            </a:r>
          </a:p>
        </p:txBody>
      </p:sp>
      <p:cxnSp>
        <p:nvCxnSpPr>
          <p:cNvPr id="78" name="Straight Connector 77"/>
          <p:cNvCxnSpPr/>
          <p:nvPr/>
        </p:nvCxnSpPr>
        <p:spPr>
          <a:xfrm flipH="1">
            <a:off x="4521698" y="2922108"/>
            <a:ext cx="762" cy="250672"/>
          </a:xfrm>
          <a:prstGeom prst="line">
            <a:avLst/>
          </a:prstGeom>
          <a:ln w="28575">
            <a:solidFill>
              <a:srgbClr val="002B8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Connector 78"/>
          <p:cNvCxnSpPr/>
          <p:nvPr/>
        </p:nvCxnSpPr>
        <p:spPr>
          <a:xfrm>
            <a:off x="4900501" y="2142023"/>
            <a:ext cx="1350000" cy="0"/>
          </a:xfrm>
          <a:prstGeom prst="line">
            <a:avLst/>
          </a:prstGeom>
          <a:ln w="28575">
            <a:solidFill>
              <a:srgbClr val="002B8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" name="Rounded Rectangle 79"/>
          <p:cNvSpPr/>
          <p:nvPr/>
        </p:nvSpPr>
        <p:spPr>
          <a:xfrm>
            <a:off x="4252429" y="4002235"/>
            <a:ext cx="594066" cy="1020113"/>
          </a:xfrm>
          <a:prstGeom prst="round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500" dirty="0">
                <a:latin typeface="+mj-lt"/>
              </a:rPr>
              <a:t>2.5</a:t>
            </a:r>
          </a:p>
          <a:p>
            <a:pPr algn="ctr"/>
            <a:r>
              <a:rPr lang="en-US" sz="1500" dirty="0">
                <a:latin typeface="+mj-lt"/>
              </a:rPr>
              <a:t>2.5</a:t>
            </a:r>
          </a:p>
          <a:p>
            <a:pPr algn="ctr"/>
            <a:r>
              <a:rPr lang="en-US" sz="1500" dirty="0">
                <a:latin typeface="+mj-lt"/>
              </a:rPr>
              <a:t>2.5</a:t>
            </a:r>
          </a:p>
          <a:p>
            <a:pPr algn="ctr"/>
            <a:r>
              <a:rPr lang="en-US" sz="1500" dirty="0">
                <a:latin typeface="+mj-lt"/>
              </a:rPr>
              <a:t>2.5</a:t>
            </a:r>
          </a:p>
        </p:txBody>
      </p:sp>
      <p:sp>
        <p:nvSpPr>
          <p:cNvPr id="83" name="Rounded Rectangle 82"/>
          <p:cNvSpPr/>
          <p:nvPr/>
        </p:nvSpPr>
        <p:spPr>
          <a:xfrm>
            <a:off x="4954509" y="4002235"/>
            <a:ext cx="594066" cy="1020113"/>
          </a:xfrm>
          <a:prstGeom prst="round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500" dirty="0">
                <a:latin typeface="+mj-lt"/>
              </a:rPr>
              <a:t>6.25</a:t>
            </a:r>
          </a:p>
          <a:p>
            <a:pPr algn="ctr"/>
            <a:r>
              <a:rPr lang="en-US" sz="1500" dirty="0">
                <a:latin typeface="+mj-lt"/>
              </a:rPr>
              <a:t>6.25</a:t>
            </a:r>
          </a:p>
          <a:p>
            <a:pPr algn="ctr"/>
            <a:r>
              <a:rPr lang="en-US" sz="1500" dirty="0">
                <a:latin typeface="+mj-lt"/>
              </a:rPr>
              <a:t>6.25</a:t>
            </a:r>
          </a:p>
          <a:p>
            <a:pPr algn="ctr"/>
            <a:r>
              <a:rPr lang="en-US" sz="1500" dirty="0">
                <a:latin typeface="+mj-lt"/>
              </a:rPr>
              <a:t>6.25</a:t>
            </a:r>
          </a:p>
        </p:txBody>
      </p:sp>
      <p:sp>
        <p:nvSpPr>
          <p:cNvPr id="84" name="Rounded Rectangle 83"/>
          <p:cNvSpPr/>
          <p:nvPr/>
        </p:nvSpPr>
        <p:spPr>
          <a:xfrm>
            <a:off x="5656585" y="4002235"/>
            <a:ext cx="594066" cy="1020113"/>
          </a:xfrm>
          <a:prstGeom prst="round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500" dirty="0">
                <a:latin typeface="+mj-lt"/>
              </a:rPr>
              <a:t>1.5</a:t>
            </a:r>
          </a:p>
          <a:p>
            <a:pPr algn="ctr"/>
            <a:r>
              <a:rPr lang="en-US" sz="1500" dirty="0">
                <a:latin typeface="+mj-lt"/>
              </a:rPr>
              <a:t>1.5</a:t>
            </a:r>
          </a:p>
          <a:p>
            <a:pPr algn="ctr"/>
            <a:r>
              <a:rPr lang="en-US" sz="1500" dirty="0">
                <a:latin typeface="+mj-lt"/>
              </a:rPr>
              <a:t>1.5</a:t>
            </a:r>
          </a:p>
          <a:p>
            <a:pPr algn="ctr"/>
            <a:r>
              <a:rPr lang="en-US" sz="1500" dirty="0">
                <a:latin typeface="+mj-lt"/>
              </a:rPr>
              <a:t>1.5</a:t>
            </a:r>
          </a:p>
        </p:txBody>
      </p:sp>
      <p:sp>
        <p:nvSpPr>
          <p:cNvPr id="85" name="Rounded Rectangle 84"/>
          <p:cNvSpPr/>
          <p:nvPr/>
        </p:nvSpPr>
        <p:spPr>
          <a:xfrm>
            <a:off x="6358665" y="4002235"/>
            <a:ext cx="594066" cy="1020113"/>
          </a:xfrm>
          <a:prstGeom prst="round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500" dirty="0">
                <a:latin typeface="+mj-lt"/>
              </a:rPr>
              <a:t>3.75</a:t>
            </a:r>
          </a:p>
          <a:p>
            <a:pPr algn="ctr"/>
            <a:r>
              <a:rPr lang="en-US" sz="1500" dirty="0">
                <a:latin typeface="+mj-lt"/>
              </a:rPr>
              <a:t>3.75</a:t>
            </a:r>
          </a:p>
          <a:p>
            <a:pPr algn="ctr"/>
            <a:r>
              <a:rPr lang="en-US" sz="1500" dirty="0">
                <a:latin typeface="+mj-lt"/>
              </a:rPr>
              <a:t>3.75</a:t>
            </a:r>
          </a:p>
          <a:p>
            <a:pPr algn="ctr"/>
            <a:r>
              <a:rPr lang="en-US" sz="1500" dirty="0">
                <a:latin typeface="+mj-lt"/>
              </a:rPr>
              <a:t>3.75</a:t>
            </a:r>
          </a:p>
        </p:txBody>
      </p:sp>
      <p:sp>
        <p:nvSpPr>
          <p:cNvPr id="86" name="TextBox 85"/>
          <p:cNvSpPr txBox="1"/>
          <p:nvPr/>
        </p:nvSpPr>
        <p:spPr>
          <a:xfrm>
            <a:off x="4090413" y="3172784"/>
            <a:ext cx="864096" cy="7076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33" dirty="0">
                <a:latin typeface="+mj-lt"/>
                <a:cs typeface="Arial" pitchFamily="34" charset="0"/>
              </a:rPr>
              <a:t>Without Lottery (5)</a:t>
            </a:r>
          </a:p>
        </p:txBody>
      </p:sp>
      <p:sp>
        <p:nvSpPr>
          <p:cNvPr id="87" name="TextBox 86"/>
          <p:cNvSpPr txBox="1"/>
          <p:nvPr/>
        </p:nvSpPr>
        <p:spPr>
          <a:xfrm>
            <a:off x="4846494" y="3183428"/>
            <a:ext cx="864096" cy="7076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33" dirty="0">
                <a:latin typeface="+mj-lt"/>
                <a:cs typeface="Arial" pitchFamily="34" charset="0"/>
              </a:rPr>
              <a:t>With Lottery (6)</a:t>
            </a:r>
          </a:p>
        </p:txBody>
      </p:sp>
      <p:cxnSp>
        <p:nvCxnSpPr>
          <p:cNvPr id="88" name="Straight Connector 87"/>
          <p:cNvCxnSpPr/>
          <p:nvPr/>
        </p:nvCxnSpPr>
        <p:spPr>
          <a:xfrm>
            <a:off x="4522460" y="2922108"/>
            <a:ext cx="756084" cy="0"/>
          </a:xfrm>
          <a:prstGeom prst="line">
            <a:avLst/>
          </a:prstGeom>
          <a:ln w="28575">
            <a:solidFill>
              <a:srgbClr val="002B8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9" name="TextBox 88"/>
          <p:cNvSpPr txBox="1"/>
          <p:nvPr/>
        </p:nvSpPr>
        <p:spPr>
          <a:xfrm>
            <a:off x="5493804" y="3172784"/>
            <a:ext cx="864096" cy="7076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33" dirty="0">
                <a:latin typeface="+mj-lt"/>
                <a:cs typeface="Arial" pitchFamily="34" charset="0"/>
              </a:rPr>
              <a:t>Without Lottery (7)</a:t>
            </a:r>
          </a:p>
        </p:txBody>
      </p:sp>
      <p:cxnSp>
        <p:nvCxnSpPr>
          <p:cNvPr id="90" name="Straight Connector 89"/>
          <p:cNvCxnSpPr/>
          <p:nvPr/>
        </p:nvCxnSpPr>
        <p:spPr>
          <a:xfrm>
            <a:off x="5925855" y="2922108"/>
            <a:ext cx="756084" cy="0"/>
          </a:xfrm>
          <a:prstGeom prst="line">
            <a:avLst/>
          </a:prstGeom>
          <a:ln w="28575">
            <a:solidFill>
              <a:srgbClr val="002B8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1" name="Rounded Rectangle 90"/>
          <p:cNvSpPr/>
          <p:nvPr/>
        </p:nvSpPr>
        <p:spPr>
          <a:xfrm>
            <a:off x="4251669" y="5092998"/>
            <a:ext cx="594066" cy="480053"/>
          </a:xfrm>
          <a:prstGeom prst="round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500" dirty="0">
                <a:latin typeface="+mj-lt"/>
              </a:rPr>
              <a:t>2.5</a:t>
            </a:r>
          </a:p>
          <a:p>
            <a:pPr algn="ctr"/>
            <a:r>
              <a:rPr lang="en-US" sz="1500" dirty="0">
                <a:latin typeface="+mj-lt"/>
              </a:rPr>
              <a:t>2.5</a:t>
            </a:r>
          </a:p>
        </p:txBody>
      </p:sp>
      <p:sp>
        <p:nvSpPr>
          <p:cNvPr id="94" name="Rounded Rectangle 93"/>
          <p:cNvSpPr/>
          <p:nvPr/>
        </p:nvSpPr>
        <p:spPr>
          <a:xfrm>
            <a:off x="4953746" y="5092998"/>
            <a:ext cx="594066" cy="480053"/>
          </a:xfrm>
          <a:prstGeom prst="round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500" dirty="0">
                <a:latin typeface="+mj-lt"/>
              </a:rPr>
              <a:t>6.25</a:t>
            </a:r>
          </a:p>
          <a:p>
            <a:pPr algn="ctr"/>
            <a:r>
              <a:rPr lang="en-US" sz="1500" dirty="0">
                <a:latin typeface="+mj-lt"/>
              </a:rPr>
              <a:t>6.25</a:t>
            </a:r>
          </a:p>
        </p:txBody>
      </p:sp>
      <p:sp>
        <p:nvSpPr>
          <p:cNvPr id="95" name="Rounded Rectangle 94"/>
          <p:cNvSpPr/>
          <p:nvPr/>
        </p:nvSpPr>
        <p:spPr>
          <a:xfrm>
            <a:off x="5655825" y="5092998"/>
            <a:ext cx="594066" cy="480053"/>
          </a:xfrm>
          <a:prstGeom prst="round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500" dirty="0">
                <a:latin typeface="+mj-lt"/>
              </a:rPr>
              <a:t>3</a:t>
            </a:r>
          </a:p>
          <a:p>
            <a:pPr algn="ctr"/>
            <a:r>
              <a:rPr lang="en-US" sz="1500" dirty="0">
                <a:latin typeface="+mj-lt"/>
              </a:rPr>
              <a:t>6</a:t>
            </a:r>
          </a:p>
        </p:txBody>
      </p:sp>
      <p:sp>
        <p:nvSpPr>
          <p:cNvPr id="98" name="Rounded Rectangle 97"/>
          <p:cNvSpPr/>
          <p:nvPr/>
        </p:nvSpPr>
        <p:spPr>
          <a:xfrm>
            <a:off x="6357904" y="5092998"/>
            <a:ext cx="594066" cy="480053"/>
          </a:xfrm>
          <a:prstGeom prst="round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500" dirty="0">
                <a:latin typeface="+mj-lt"/>
              </a:rPr>
              <a:t>7.5</a:t>
            </a:r>
          </a:p>
          <a:p>
            <a:pPr algn="ctr"/>
            <a:r>
              <a:rPr lang="en-US" sz="1500" dirty="0">
                <a:latin typeface="+mj-lt"/>
              </a:rPr>
              <a:t>15</a:t>
            </a:r>
          </a:p>
        </p:txBody>
      </p:sp>
      <p:sp>
        <p:nvSpPr>
          <p:cNvPr id="99" name="Rounded Rectangle 98"/>
          <p:cNvSpPr/>
          <p:nvPr/>
        </p:nvSpPr>
        <p:spPr>
          <a:xfrm>
            <a:off x="4251669" y="5633059"/>
            <a:ext cx="594066" cy="300033"/>
          </a:xfrm>
          <a:prstGeom prst="roundRect">
            <a:avLst/>
          </a:prstGeom>
          <a:solidFill>
            <a:srgbClr val="05AF9F"/>
          </a:solidFill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500" dirty="0">
                <a:latin typeface="+mj-lt"/>
              </a:rPr>
              <a:t>15</a:t>
            </a:r>
          </a:p>
        </p:txBody>
      </p:sp>
      <p:sp>
        <p:nvSpPr>
          <p:cNvPr id="100" name="Rounded Rectangle 99"/>
          <p:cNvSpPr/>
          <p:nvPr/>
        </p:nvSpPr>
        <p:spPr>
          <a:xfrm>
            <a:off x="4953746" y="5633059"/>
            <a:ext cx="594066" cy="300033"/>
          </a:xfrm>
          <a:prstGeom prst="roundRect">
            <a:avLst/>
          </a:prstGeom>
          <a:solidFill>
            <a:srgbClr val="05AF9F"/>
          </a:solidFill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500" dirty="0">
                <a:latin typeface="+mj-lt"/>
              </a:rPr>
              <a:t>7.5</a:t>
            </a:r>
          </a:p>
        </p:txBody>
      </p:sp>
      <p:sp>
        <p:nvSpPr>
          <p:cNvPr id="101" name="Rounded Rectangle 100"/>
          <p:cNvSpPr/>
          <p:nvPr/>
        </p:nvSpPr>
        <p:spPr>
          <a:xfrm>
            <a:off x="5655825" y="5633059"/>
            <a:ext cx="594066" cy="300033"/>
          </a:xfrm>
          <a:prstGeom prst="roundRect">
            <a:avLst/>
          </a:prstGeom>
          <a:solidFill>
            <a:srgbClr val="05AF9F"/>
          </a:solidFill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500" dirty="0">
                <a:latin typeface="+mj-lt"/>
              </a:rPr>
              <a:t>15</a:t>
            </a:r>
          </a:p>
        </p:txBody>
      </p:sp>
      <p:sp>
        <p:nvSpPr>
          <p:cNvPr id="106" name="Rounded Rectangle 105"/>
          <p:cNvSpPr/>
          <p:nvPr/>
        </p:nvSpPr>
        <p:spPr>
          <a:xfrm>
            <a:off x="6357904" y="5633059"/>
            <a:ext cx="594066" cy="300033"/>
          </a:xfrm>
          <a:prstGeom prst="roundRect">
            <a:avLst/>
          </a:prstGeom>
          <a:solidFill>
            <a:srgbClr val="05AF9F"/>
          </a:solidFill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500" dirty="0">
                <a:latin typeface="+mj-lt"/>
              </a:rPr>
              <a:t>7.5</a:t>
            </a:r>
          </a:p>
        </p:txBody>
      </p:sp>
      <p:cxnSp>
        <p:nvCxnSpPr>
          <p:cNvPr id="107" name="Straight Connector 106"/>
          <p:cNvCxnSpPr/>
          <p:nvPr/>
        </p:nvCxnSpPr>
        <p:spPr>
          <a:xfrm flipH="1">
            <a:off x="5277018" y="2922108"/>
            <a:ext cx="762" cy="250672"/>
          </a:xfrm>
          <a:prstGeom prst="line">
            <a:avLst/>
          </a:prstGeom>
          <a:ln w="28575">
            <a:solidFill>
              <a:srgbClr val="002B8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9" name="Straight Connector 108"/>
          <p:cNvCxnSpPr/>
          <p:nvPr/>
        </p:nvCxnSpPr>
        <p:spPr>
          <a:xfrm flipH="1">
            <a:off x="4898976" y="2682083"/>
            <a:ext cx="762" cy="250672"/>
          </a:xfrm>
          <a:prstGeom prst="line">
            <a:avLst/>
          </a:prstGeom>
          <a:ln w="28575">
            <a:solidFill>
              <a:srgbClr val="002B8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0" name="Straight Connector 109"/>
          <p:cNvCxnSpPr/>
          <p:nvPr/>
        </p:nvCxnSpPr>
        <p:spPr>
          <a:xfrm flipH="1">
            <a:off x="5925853" y="2932753"/>
            <a:ext cx="762" cy="250672"/>
          </a:xfrm>
          <a:prstGeom prst="line">
            <a:avLst/>
          </a:prstGeom>
          <a:ln w="28575">
            <a:solidFill>
              <a:srgbClr val="002B8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" name="Straight Connector 110"/>
          <p:cNvCxnSpPr/>
          <p:nvPr/>
        </p:nvCxnSpPr>
        <p:spPr>
          <a:xfrm flipH="1">
            <a:off x="6681174" y="2922108"/>
            <a:ext cx="762" cy="250672"/>
          </a:xfrm>
          <a:prstGeom prst="line">
            <a:avLst/>
          </a:prstGeom>
          <a:ln w="28575">
            <a:solidFill>
              <a:srgbClr val="002B8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2" name="Straight Connector 111"/>
          <p:cNvCxnSpPr/>
          <p:nvPr/>
        </p:nvCxnSpPr>
        <p:spPr>
          <a:xfrm flipH="1">
            <a:off x="6249128" y="2682083"/>
            <a:ext cx="762" cy="250672"/>
          </a:xfrm>
          <a:prstGeom prst="line">
            <a:avLst/>
          </a:prstGeom>
          <a:ln w="28575">
            <a:solidFill>
              <a:srgbClr val="002B8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3" name="Straight Connector 112"/>
          <p:cNvCxnSpPr/>
          <p:nvPr/>
        </p:nvCxnSpPr>
        <p:spPr>
          <a:xfrm flipH="1">
            <a:off x="4899739" y="2142023"/>
            <a:ext cx="762" cy="250672"/>
          </a:xfrm>
          <a:prstGeom prst="line">
            <a:avLst/>
          </a:prstGeom>
          <a:ln w="28575">
            <a:solidFill>
              <a:srgbClr val="002B8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4" name="Straight Connector 113"/>
          <p:cNvCxnSpPr/>
          <p:nvPr/>
        </p:nvCxnSpPr>
        <p:spPr>
          <a:xfrm flipH="1">
            <a:off x="6248365" y="2142023"/>
            <a:ext cx="762" cy="250672"/>
          </a:xfrm>
          <a:prstGeom prst="line">
            <a:avLst/>
          </a:prstGeom>
          <a:ln w="28575">
            <a:solidFill>
              <a:srgbClr val="002B8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5" name="Straight Connector 114"/>
          <p:cNvCxnSpPr/>
          <p:nvPr/>
        </p:nvCxnSpPr>
        <p:spPr>
          <a:xfrm flipH="1">
            <a:off x="5601817" y="1901995"/>
            <a:ext cx="762" cy="250672"/>
          </a:xfrm>
          <a:prstGeom prst="line">
            <a:avLst/>
          </a:prstGeom>
          <a:ln w="28575">
            <a:solidFill>
              <a:srgbClr val="002B8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6" name="TextBox 115"/>
          <p:cNvSpPr txBox="1"/>
          <p:nvPr/>
        </p:nvSpPr>
        <p:spPr>
          <a:xfrm>
            <a:off x="6250650" y="3183428"/>
            <a:ext cx="864096" cy="7076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33" dirty="0">
                <a:latin typeface="+mj-lt"/>
                <a:cs typeface="Arial" pitchFamily="34" charset="0"/>
              </a:rPr>
              <a:t>With Lottery (8)</a:t>
            </a:r>
          </a:p>
        </p:txBody>
      </p:sp>
      <p:sp>
        <p:nvSpPr>
          <p:cNvPr id="2" name="Rectangle 1"/>
          <p:cNvSpPr/>
          <p:nvPr/>
        </p:nvSpPr>
        <p:spPr>
          <a:xfrm>
            <a:off x="444499" y="946522"/>
            <a:ext cx="8851901" cy="3488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67" dirty="0">
                <a:latin typeface="Century Gothic" panose="020B0502020202020204" pitchFamily="34" charset="0"/>
              </a:rPr>
              <a:t>Identify optimal incentive amount for achieving target immunization coverage </a:t>
            </a:r>
          </a:p>
        </p:txBody>
      </p:sp>
      <p:sp>
        <p:nvSpPr>
          <p:cNvPr id="71" name="TextBox 70"/>
          <p:cNvSpPr txBox="1"/>
          <p:nvPr/>
        </p:nvSpPr>
        <p:spPr>
          <a:xfrm>
            <a:off x="6689448" y="1633748"/>
            <a:ext cx="1350150" cy="348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67" dirty="0">
                <a:latin typeface="+mj-lt"/>
                <a:cs typeface="Arial" pitchFamily="34" charset="0"/>
              </a:rPr>
              <a:t>SMS</a:t>
            </a:r>
          </a:p>
        </p:txBody>
      </p:sp>
      <p:cxnSp>
        <p:nvCxnSpPr>
          <p:cNvPr id="72" name="Straight Connector 71"/>
          <p:cNvCxnSpPr/>
          <p:nvPr/>
        </p:nvCxnSpPr>
        <p:spPr>
          <a:xfrm flipH="1">
            <a:off x="7364034" y="1992300"/>
            <a:ext cx="0" cy="1170000"/>
          </a:xfrm>
          <a:prstGeom prst="line">
            <a:avLst/>
          </a:prstGeom>
          <a:ln w="28575">
            <a:solidFill>
              <a:srgbClr val="002B8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TextBox 72"/>
          <p:cNvSpPr txBox="1"/>
          <p:nvPr/>
        </p:nvSpPr>
        <p:spPr>
          <a:xfrm>
            <a:off x="6957139" y="3193545"/>
            <a:ext cx="864096" cy="7076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33" dirty="0">
                <a:latin typeface="+mj-lt"/>
                <a:cs typeface="Arial" pitchFamily="34" charset="0"/>
              </a:rPr>
              <a:t>No incentive(9)</a:t>
            </a:r>
          </a:p>
        </p:txBody>
      </p:sp>
      <p:sp>
        <p:nvSpPr>
          <p:cNvPr id="81" name="Rounded Rectangle 80"/>
          <p:cNvSpPr/>
          <p:nvPr/>
        </p:nvSpPr>
        <p:spPr>
          <a:xfrm>
            <a:off x="7112869" y="3987806"/>
            <a:ext cx="594066" cy="1020113"/>
          </a:xfrm>
          <a:prstGeom prst="round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500" dirty="0">
                <a:latin typeface="+mj-lt"/>
              </a:rPr>
              <a:t>0</a:t>
            </a:r>
          </a:p>
          <a:p>
            <a:pPr algn="ctr"/>
            <a:r>
              <a:rPr lang="en-US" sz="1500" dirty="0">
                <a:latin typeface="+mj-lt"/>
              </a:rPr>
              <a:t>0</a:t>
            </a:r>
          </a:p>
          <a:p>
            <a:pPr algn="ctr"/>
            <a:r>
              <a:rPr lang="en-US" sz="1500" dirty="0">
                <a:latin typeface="+mj-lt"/>
              </a:rPr>
              <a:t>0</a:t>
            </a:r>
          </a:p>
          <a:p>
            <a:pPr algn="ctr"/>
            <a:r>
              <a:rPr lang="en-US" sz="1500" dirty="0">
                <a:latin typeface="+mj-lt"/>
              </a:rPr>
              <a:t>0</a:t>
            </a:r>
          </a:p>
        </p:txBody>
      </p:sp>
      <p:sp>
        <p:nvSpPr>
          <p:cNvPr id="82" name="Rounded Rectangle 81"/>
          <p:cNvSpPr/>
          <p:nvPr/>
        </p:nvSpPr>
        <p:spPr>
          <a:xfrm>
            <a:off x="7112109" y="5116212"/>
            <a:ext cx="594066" cy="480053"/>
          </a:xfrm>
          <a:prstGeom prst="round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500" dirty="0">
                <a:latin typeface="+mj-lt"/>
              </a:rPr>
              <a:t>0</a:t>
            </a:r>
          </a:p>
          <a:p>
            <a:pPr algn="ctr"/>
            <a:r>
              <a:rPr lang="en-US" sz="1500" dirty="0">
                <a:latin typeface="+mj-lt"/>
              </a:rPr>
              <a:t>0</a:t>
            </a:r>
          </a:p>
        </p:txBody>
      </p:sp>
      <p:sp>
        <p:nvSpPr>
          <p:cNvPr id="92" name="Rounded Rectangle 91"/>
          <p:cNvSpPr/>
          <p:nvPr/>
        </p:nvSpPr>
        <p:spPr>
          <a:xfrm>
            <a:off x="7112109" y="5656272"/>
            <a:ext cx="594066" cy="300033"/>
          </a:xfrm>
          <a:prstGeom prst="roundRect">
            <a:avLst/>
          </a:prstGeom>
          <a:solidFill>
            <a:srgbClr val="05AF9F"/>
          </a:solidFill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500" dirty="0">
                <a:latin typeface="+mj-lt"/>
              </a:rPr>
              <a:t>0</a:t>
            </a:r>
          </a:p>
        </p:txBody>
      </p:sp>
      <p:sp>
        <p:nvSpPr>
          <p:cNvPr id="93" name="TextBox 92"/>
          <p:cNvSpPr txBox="1"/>
          <p:nvPr/>
        </p:nvSpPr>
        <p:spPr>
          <a:xfrm>
            <a:off x="7478334" y="1633748"/>
            <a:ext cx="1350150" cy="348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67" dirty="0">
                <a:latin typeface="+mj-lt"/>
                <a:cs typeface="Arial" pitchFamily="34" charset="0"/>
              </a:rPr>
              <a:t>Control</a:t>
            </a:r>
          </a:p>
        </p:txBody>
      </p:sp>
      <p:cxnSp>
        <p:nvCxnSpPr>
          <p:cNvPr id="96" name="Straight Connector 95"/>
          <p:cNvCxnSpPr/>
          <p:nvPr/>
        </p:nvCxnSpPr>
        <p:spPr>
          <a:xfrm flipH="1">
            <a:off x="8152920" y="1992300"/>
            <a:ext cx="0" cy="1170000"/>
          </a:xfrm>
          <a:prstGeom prst="line">
            <a:avLst/>
          </a:prstGeom>
          <a:ln w="28575">
            <a:solidFill>
              <a:srgbClr val="002B8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7" name="TextBox 96"/>
          <p:cNvSpPr txBox="1"/>
          <p:nvPr/>
        </p:nvSpPr>
        <p:spPr>
          <a:xfrm>
            <a:off x="7685485" y="3193545"/>
            <a:ext cx="937428" cy="7076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33" dirty="0">
                <a:latin typeface="+mj-lt"/>
                <a:cs typeface="Arial" pitchFamily="34" charset="0"/>
              </a:rPr>
              <a:t>No SMS / incentive (10)</a:t>
            </a:r>
          </a:p>
        </p:txBody>
      </p:sp>
      <p:sp>
        <p:nvSpPr>
          <p:cNvPr id="108" name="Rounded Rectangle 107"/>
          <p:cNvSpPr/>
          <p:nvPr/>
        </p:nvSpPr>
        <p:spPr>
          <a:xfrm>
            <a:off x="7901756" y="3987806"/>
            <a:ext cx="594066" cy="1020113"/>
          </a:xfrm>
          <a:prstGeom prst="round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500" dirty="0">
                <a:latin typeface="+mj-lt"/>
              </a:rPr>
              <a:t>0</a:t>
            </a:r>
          </a:p>
          <a:p>
            <a:pPr algn="ctr"/>
            <a:r>
              <a:rPr lang="en-US" sz="1500" dirty="0">
                <a:latin typeface="+mj-lt"/>
              </a:rPr>
              <a:t>0</a:t>
            </a:r>
          </a:p>
          <a:p>
            <a:pPr algn="ctr"/>
            <a:r>
              <a:rPr lang="en-US" sz="1500" dirty="0">
                <a:latin typeface="+mj-lt"/>
              </a:rPr>
              <a:t>0</a:t>
            </a:r>
          </a:p>
          <a:p>
            <a:pPr algn="ctr"/>
            <a:r>
              <a:rPr lang="en-US" sz="1500" dirty="0">
                <a:latin typeface="+mj-lt"/>
              </a:rPr>
              <a:t>0</a:t>
            </a:r>
          </a:p>
        </p:txBody>
      </p:sp>
      <p:sp>
        <p:nvSpPr>
          <p:cNvPr id="117" name="Rounded Rectangle 116"/>
          <p:cNvSpPr/>
          <p:nvPr/>
        </p:nvSpPr>
        <p:spPr>
          <a:xfrm>
            <a:off x="7900995" y="5116212"/>
            <a:ext cx="594066" cy="480053"/>
          </a:xfrm>
          <a:prstGeom prst="round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500" dirty="0">
                <a:latin typeface="+mj-lt"/>
              </a:rPr>
              <a:t>0</a:t>
            </a:r>
          </a:p>
          <a:p>
            <a:pPr algn="ctr"/>
            <a:r>
              <a:rPr lang="en-US" sz="1500" dirty="0">
                <a:latin typeface="+mj-lt"/>
              </a:rPr>
              <a:t>0</a:t>
            </a:r>
          </a:p>
        </p:txBody>
      </p:sp>
      <p:sp>
        <p:nvSpPr>
          <p:cNvPr id="118" name="Rounded Rectangle 117"/>
          <p:cNvSpPr/>
          <p:nvPr/>
        </p:nvSpPr>
        <p:spPr>
          <a:xfrm>
            <a:off x="7900995" y="5656272"/>
            <a:ext cx="594066" cy="300033"/>
          </a:xfrm>
          <a:prstGeom prst="roundRect">
            <a:avLst/>
          </a:prstGeom>
          <a:solidFill>
            <a:srgbClr val="05AF9F"/>
          </a:solidFill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500" dirty="0">
                <a:latin typeface="+mj-lt"/>
              </a:rPr>
              <a:t>0</a:t>
            </a:r>
          </a:p>
        </p:txBody>
      </p:sp>
      <p:sp>
        <p:nvSpPr>
          <p:cNvPr id="119" name="Rectangle 118"/>
          <p:cNvSpPr/>
          <p:nvPr/>
        </p:nvSpPr>
        <p:spPr>
          <a:xfrm>
            <a:off x="382509" y="381000"/>
            <a:ext cx="91440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>
                <a:solidFill>
                  <a:srgbClr val="002060"/>
                </a:solidFill>
                <a:latin typeface="Century Gothic" pitchFamily="34" charset="0"/>
              </a:rPr>
              <a:t>RCT for Incentive Scheme &amp; Reminders</a:t>
            </a:r>
            <a:endParaRPr lang="en-GB" sz="3200" dirty="0">
              <a:solidFill>
                <a:srgbClr val="002060"/>
              </a:solidFill>
              <a:latin typeface="Century Gothic" panose="020B0502020202020204" pitchFamily="34" charset="0"/>
              <a:cs typeface="Arial" pitchFamily="34" charset="0"/>
            </a:endParaRPr>
          </a:p>
        </p:txBody>
      </p:sp>
      <p:sp>
        <p:nvSpPr>
          <p:cNvPr id="120" name="Rectangle 119"/>
          <p:cNvSpPr/>
          <p:nvPr/>
        </p:nvSpPr>
        <p:spPr>
          <a:xfrm>
            <a:off x="-38100" y="6781800"/>
            <a:ext cx="9189475" cy="76201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3" name="Rectangle 122"/>
          <p:cNvSpPr/>
          <p:nvPr/>
        </p:nvSpPr>
        <p:spPr>
          <a:xfrm>
            <a:off x="0" y="-15240"/>
            <a:ext cx="9189475" cy="7620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98619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3675" y="1371600"/>
            <a:ext cx="8229600" cy="2980925"/>
          </a:xfrm>
        </p:spPr>
        <p:txBody>
          <a:bodyPr>
            <a:noAutofit/>
          </a:bodyPr>
          <a:lstStyle/>
          <a:p>
            <a:pPr marL="0" indent="0">
              <a:spcBef>
                <a:spcPts val="1200"/>
              </a:spcBef>
              <a:buNone/>
            </a:pPr>
            <a:r>
              <a:rPr lang="en-US" sz="2400" dirty="0">
                <a:latin typeface="Century Gothic" panose="020B0502020202020204" pitchFamily="34" charset="0"/>
              </a:rPr>
              <a:t>"Okay thanks"</a:t>
            </a:r>
          </a:p>
          <a:p>
            <a:pPr marL="0" indent="0">
              <a:spcBef>
                <a:spcPts val="1200"/>
              </a:spcBef>
              <a:buNone/>
            </a:pPr>
            <a:r>
              <a:rPr lang="en-US" sz="2400" dirty="0">
                <a:latin typeface="Century Gothic" panose="020B0502020202020204" pitchFamily="34" charset="0"/>
              </a:rPr>
              <a:t>"</a:t>
            </a:r>
            <a:r>
              <a:rPr lang="en-US" sz="2400" dirty="0" err="1">
                <a:latin typeface="Century Gothic" panose="020B0502020202020204" pitchFamily="34" charset="0"/>
              </a:rPr>
              <a:t>thnx</a:t>
            </a:r>
            <a:r>
              <a:rPr lang="en-US" sz="2400" dirty="0">
                <a:latin typeface="Century Gothic" panose="020B0502020202020204" pitchFamily="34" charset="0"/>
              </a:rPr>
              <a:t> u. </a:t>
            </a:r>
            <a:r>
              <a:rPr lang="en-US" sz="2400" dirty="0" err="1">
                <a:latin typeface="Century Gothic" panose="020B0502020202020204" pitchFamily="34" charset="0"/>
              </a:rPr>
              <a:t>Appriciate</a:t>
            </a:r>
            <a:r>
              <a:rPr lang="en-US" sz="2400" dirty="0">
                <a:latin typeface="Century Gothic" panose="020B0502020202020204" pitchFamily="34" charset="0"/>
              </a:rPr>
              <a:t> ur </a:t>
            </a:r>
            <a:r>
              <a:rPr lang="en-US" sz="2400" dirty="0" err="1">
                <a:latin typeface="Century Gothic" panose="020B0502020202020204" pitchFamily="34" charset="0"/>
              </a:rPr>
              <a:t>msg</a:t>
            </a:r>
            <a:r>
              <a:rPr lang="en-US" sz="2400" dirty="0">
                <a:latin typeface="Century Gothic" panose="020B0502020202020204" pitchFamily="34" charset="0"/>
              </a:rPr>
              <a:t> service"</a:t>
            </a:r>
          </a:p>
          <a:p>
            <a:pPr marL="0" indent="0">
              <a:spcBef>
                <a:spcPts val="1200"/>
              </a:spcBef>
              <a:buNone/>
            </a:pPr>
            <a:r>
              <a:rPr lang="en-US" sz="2400" dirty="0">
                <a:latin typeface="Century Gothic" panose="020B0502020202020204" pitchFamily="34" charset="0"/>
              </a:rPr>
              <a:t>"Thanks 4 reminder"</a:t>
            </a:r>
          </a:p>
          <a:p>
            <a:pPr marL="0" indent="0">
              <a:spcBef>
                <a:spcPts val="1200"/>
              </a:spcBef>
              <a:buNone/>
            </a:pPr>
            <a:r>
              <a:rPr lang="en-US" sz="2400" dirty="0">
                <a:latin typeface="Century Gothic" panose="020B0502020202020204" pitchFamily="34" charset="0"/>
              </a:rPr>
              <a:t>"Please call me back at +92314#######"</a:t>
            </a:r>
          </a:p>
          <a:p>
            <a:pPr marL="0" indent="0">
              <a:spcBef>
                <a:spcPts val="1200"/>
              </a:spcBef>
              <a:buNone/>
            </a:pPr>
            <a:r>
              <a:rPr lang="en-US" sz="2400" dirty="0">
                <a:latin typeface="Century Gothic" panose="020B0502020202020204" pitchFamily="34" charset="0"/>
              </a:rPr>
              <a:t>"We are travelling, will get the immunization from different center. Thanks for </a:t>
            </a:r>
            <a:r>
              <a:rPr lang="en-US" sz="2400" dirty="0" err="1">
                <a:latin typeface="Century Gothic" panose="020B0502020202020204" pitchFamily="34" charset="0"/>
              </a:rPr>
              <a:t>msg</a:t>
            </a:r>
            <a:r>
              <a:rPr lang="en-US" sz="2400" dirty="0">
                <a:latin typeface="Century Gothic" panose="020B0502020202020204" pitchFamily="34" charset="0"/>
              </a:rPr>
              <a:t>"</a:t>
            </a:r>
            <a:endParaRPr lang="en-GB" sz="2400" dirty="0">
              <a:latin typeface="Century Gothic" panose="020B0502020202020204" pitchFamily="34" charset="0"/>
            </a:endParaRPr>
          </a:p>
        </p:txBody>
      </p:sp>
      <p:pic>
        <p:nvPicPr>
          <p:cNvPr id="21" name="Picture 20" descr="sindh-logo-2-640x48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312534" y="4611697"/>
            <a:ext cx="1802266" cy="1070089"/>
          </a:xfrm>
          <a:prstGeom prst="rect">
            <a:avLst/>
          </a:prstGeom>
          <a:ln>
            <a:noFill/>
          </a:ln>
        </p:spPr>
      </p:pic>
      <p:pic>
        <p:nvPicPr>
          <p:cNvPr id="22" name="Picture 21" descr="ird-white.jpg"/>
          <p:cNvPicPr>
            <a:picLocks noChangeAspect="1"/>
          </p:cNvPicPr>
          <p:nvPr/>
        </p:nvPicPr>
        <p:blipFill>
          <a:blip r:embed="rId3" cstate="print"/>
          <a:srcRect t="15115" b="17442"/>
          <a:stretch>
            <a:fillRect/>
          </a:stretch>
        </p:blipFill>
        <p:spPr>
          <a:xfrm>
            <a:off x="153872" y="4748929"/>
            <a:ext cx="2513128" cy="932857"/>
          </a:xfrm>
          <a:prstGeom prst="rect">
            <a:avLst/>
          </a:prstGeom>
          <a:ln>
            <a:noFill/>
          </a:ln>
          <a:effectLst/>
        </p:spPr>
      </p:pic>
      <p:pic>
        <p:nvPicPr>
          <p:cNvPr id="23" name="Picture 22" descr="Indus_logo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66074" y="4611697"/>
            <a:ext cx="1000572" cy="1010897"/>
          </a:xfrm>
          <a:prstGeom prst="rect">
            <a:avLst/>
          </a:prstGeom>
          <a:ln>
            <a:noFill/>
          </a:ln>
          <a:effectLst/>
        </p:spPr>
      </p:pic>
      <p:pic>
        <p:nvPicPr>
          <p:cNvPr id="24" name="Picture 23" descr="imagesEPI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105400" y="4746712"/>
            <a:ext cx="815123" cy="815888"/>
          </a:xfrm>
          <a:prstGeom prst="rect">
            <a:avLst/>
          </a:prstGeom>
          <a:ln>
            <a:noFill/>
          </a:ln>
        </p:spPr>
      </p:pic>
      <p:pic>
        <p:nvPicPr>
          <p:cNvPr id="25" name="Picture 24" descr="UN Foundation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037991" y="5962486"/>
            <a:ext cx="1718921" cy="483447"/>
          </a:xfrm>
          <a:prstGeom prst="rect">
            <a:avLst/>
          </a:prstGeom>
          <a:ln>
            <a:noFill/>
          </a:ln>
        </p:spPr>
      </p:pic>
      <p:pic>
        <p:nvPicPr>
          <p:cNvPr id="20" name="Picture 19" descr="WHO logo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7090590" y="5865718"/>
            <a:ext cx="1824810" cy="549860"/>
          </a:xfrm>
          <a:prstGeom prst="rect">
            <a:avLst/>
          </a:prstGeom>
          <a:ln>
            <a:noFill/>
          </a:ln>
        </p:spPr>
      </p:pic>
      <p:pic>
        <p:nvPicPr>
          <p:cNvPr id="1026" name="Picture 2" descr="https://man.luxdev.lu/files/documents/logo-norad.gif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04172" y="5870366"/>
            <a:ext cx="1542832" cy="6453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pbs.twimg.com/profile_images/601380135502258177/phKlqFWx.jp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2200" y="4547592"/>
            <a:ext cx="1091208" cy="1091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holmqvistdesign.co.uk/wp-content/uploads/2015/03/GIF_logo1.jp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1400" y="4538216"/>
            <a:ext cx="1614486" cy="11099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Rectangle 14"/>
          <p:cNvSpPr/>
          <p:nvPr/>
        </p:nvSpPr>
        <p:spPr>
          <a:xfrm>
            <a:off x="457200" y="477416"/>
            <a:ext cx="9144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dirty="0">
                <a:solidFill>
                  <a:srgbClr val="002060"/>
                </a:solidFill>
                <a:latin typeface="Century Gothic" panose="020B0502020202020204" pitchFamily="34" charset="0"/>
                <a:cs typeface="Arial" pitchFamily="34" charset="0"/>
              </a:rPr>
              <a:t>Thank you</a:t>
            </a:r>
            <a:endParaRPr lang="en-GB" sz="3600" dirty="0">
              <a:solidFill>
                <a:srgbClr val="002060"/>
              </a:solidFill>
              <a:latin typeface="Century Gothic" panose="020B0502020202020204" pitchFamily="34" charset="0"/>
              <a:cs typeface="Arial" pitchFamily="34" charset="0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-38100" y="6781800"/>
            <a:ext cx="9189475" cy="76201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6" name="Rectangle 25"/>
          <p:cNvSpPr/>
          <p:nvPr/>
        </p:nvSpPr>
        <p:spPr>
          <a:xfrm>
            <a:off x="0" y="-15240"/>
            <a:ext cx="9189475" cy="7620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2" name="Picture 2" descr="C:\Users\MISHA\Videos\IHS LOGO.png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477" y="5941304"/>
            <a:ext cx="1922947" cy="5744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341055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/>
          <a:srcRect r="2655"/>
          <a:stretch/>
        </p:blipFill>
        <p:spPr>
          <a:xfrm>
            <a:off x="532771" y="1558560"/>
            <a:ext cx="7640845" cy="5147040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0" y="228600"/>
            <a:ext cx="9144000" cy="1143000"/>
          </a:xfrm>
        </p:spPr>
        <p:txBody>
          <a:bodyPr>
            <a:noAutofit/>
          </a:bodyPr>
          <a:lstStyle/>
          <a:p>
            <a:r>
              <a:rPr lang="en-US" sz="2800" dirty="0">
                <a:solidFill>
                  <a:srgbClr val="002060"/>
                </a:solidFill>
                <a:latin typeface="Century Gothic" panose="020B0502020202020204" pitchFamily="34" charset="0"/>
              </a:rPr>
              <a:t>DTP3 Coverage and </a:t>
            </a:r>
            <a:br>
              <a:rPr lang="en-US" sz="2800" dirty="0">
                <a:solidFill>
                  <a:srgbClr val="002060"/>
                </a:solidFill>
                <a:latin typeface="Century Gothic" panose="020B0502020202020204" pitchFamily="34" charset="0"/>
              </a:rPr>
            </a:br>
            <a:r>
              <a:rPr lang="en-US" sz="2800" dirty="0">
                <a:solidFill>
                  <a:srgbClr val="002060"/>
                </a:solidFill>
                <a:latin typeface="Century Gothic" panose="020B0502020202020204" pitchFamily="34" charset="0"/>
              </a:rPr>
              <a:t># of Unvaccinated Children by Country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52401" y="6400800"/>
            <a:ext cx="52836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>
                <a:solidFill>
                  <a:srgbClr val="002060"/>
                </a:solidFill>
              </a:rPr>
              <a:t>Source:  WHO/UNICEF Estimates of National Immunization Coverage (July 2016)</a:t>
            </a:r>
            <a:endParaRPr lang="en-GB" sz="1200" i="1" dirty="0">
              <a:solidFill>
                <a:srgbClr val="002060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482" y="0"/>
            <a:ext cx="9189475" cy="7620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-45475" y="6788248"/>
            <a:ext cx="9189475" cy="7620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07551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MISHA\Desktop\Photos\Andrew Weller Photos\epi_final-30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545" t="4444" r="2554" b="9533"/>
          <a:stretch/>
        </p:blipFill>
        <p:spPr bwMode="auto">
          <a:xfrm>
            <a:off x="-38100" y="0"/>
            <a:ext cx="91821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Rectangle 10"/>
          <p:cNvSpPr/>
          <p:nvPr/>
        </p:nvSpPr>
        <p:spPr>
          <a:xfrm>
            <a:off x="4574459" y="0"/>
            <a:ext cx="4576916" cy="6858000"/>
          </a:xfrm>
          <a:prstGeom prst="rect">
            <a:avLst/>
          </a:prstGeom>
          <a:solidFill>
            <a:srgbClr val="002060">
              <a:alpha val="87843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-38100" y="6553200"/>
            <a:ext cx="9189475" cy="7620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</a:t>
            </a:r>
          </a:p>
        </p:txBody>
      </p:sp>
      <p:sp>
        <p:nvSpPr>
          <p:cNvPr id="13" name="Rectangle 12"/>
          <p:cNvSpPr/>
          <p:nvPr/>
        </p:nvSpPr>
        <p:spPr>
          <a:xfrm>
            <a:off x="5025461" y="1498937"/>
            <a:ext cx="367491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dirty="0">
                <a:solidFill>
                  <a:schemeClr val="bg1"/>
                </a:solidFill>
                <a:latin typeface="Century Gothic" pitchFamily="34" charset="0"/>
              </a:rPr>
              <a:t>Zindagi Mehfooz </a:t>
            </a:r>
          </a:p>
          <a:p>
            <a:pPr algn="ctr"/>
            <a:r>
              <a:rPr lang="en-US" sz="2000" dirty="0">
                <a:solidFill>
                  <a:schemeClr val="bg1"/>
                </a:solidFill>
                <a:latin typeface="Century Gothic" pitchFamily="34" charset="0"/>
              </a:rPr>
              <a:t>(Safe Life) Immunization Registry Program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4648200" y="5334000"/>
            <a:ext cx="437904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i="1" dirty="0">
                <a:solidFill>
                  <a:schemeClr val="bg1"/>
                </a:solidFill>
              </a:rPr>
              <a:t>Funded by The United Nations (UN) Foundation through the UN Secretary General's Innovation Working Group (IWG) Grant.  </a:t>
            </a:r>
          </a:p>
        </p:txBody>
      </p:sp>
      <p:pic>
        <p:nvPicPr>
          <p:cNvPr id="17" name="Picture 5" descr="C:\Users\MISHA\Downloads\ZM logo (1).png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4444" b="100000" l="0" r="100000">
                        <a14:foregroundMark x1="19556" y1="30222" x2="5778" y2="49333"/>
                        <a14:foregroundMark x1="48444" y1="16000" x2="78667" y2="22667"/>
                        <a14:foregroundMark x1="84889" y1="32889" x2="89778" y2="48000"/>
                        <a14:foregroundMark x1="27111" y1="54222" x2="35556" y2="47111"/>
                        <a14:foregroundMark x1="29778" y1="59111" x2="34667" y2="46222"/>
                        <a14:foregroundMark x1="24000" y1="47556" x2="32444" y2="42222"/>
                        <a14:foregroundMark x1="43556" y1="50667" x2="43111" y2="54667"/>
                        <a14:foregroundMark x1="49333" y1="57333" x2="55111" y2="52889"/>
                        <a14:foregroundMark x1="56444" y1="47111" x2="57778" y2="55111"/>
                        <a14:foregroundMark x1="65333" y1="51556" x2="67556" y2="40000"/>
                        <a14:foregroundMark x1="61333" y1="62667" x2="55556" y2="63556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66627" y="420521"/>
            <a:ext cx="1058946" cy="10589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Rectangle 9"/>
          <p:cNvSpPr/>
          <p:nvPr/>
        </p:nvSpPr>
        <p:spPr>
          <a:xfrm>
            <a:off x="4691217" y="2819400"/>
            <a:ext cx="4361220" cy="2000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b="1" dirty="0">
                <a:solidFill>
                  <a:schemeClr val="bg1"/>
                </a:solidFill>
                <a:latin typeface="Calibri" panose="020F0502020204030204" pitchFamily="34" charset="0"/>
              </a:rPr>
              <a:t>Objective</a:t>
            </a:r>
            <a:r>
              <a:rPr lang="en-US" sz="2400" dirty="0">
                <a:solidFill>
                  <a:schemeClr val="bg1"/>
                </a:solidFill>
                <a:latin typeface="Calibri" panose="020F0502020204030204" pitchFamily="34" charset="0"/>
              </a:rPr>
              <a:t>: </a:t>
            </a:r>
          </a:p>
          <a:p>
            <a:pPr algn="ctr"/>
            <a:r>
              <a:rPr lang="en-GB" sz="2000" dirty="0">
                <a:solidFill>
                  <a:schemeClr val="bg1"/>
                </a:solidFill>
              </a:rPr>
              <a:t>To increase routine immunization coverage and timeliness  using </a:t>
            </a:r>
          </a:p>
          <a:p>
            <a:pPr algn="ctr"/>
            <a:r>
              <a:rPr lang="en-US" sz="2000" dirty="0">
                <a:solidFill>
                  <a:schemeClr val="bg1"/>
                </a:solidFill>
              </a:rPr>
              <a:t>Low Cost Technology &amp; Behavioral Economics </a:t>
            </a:r>
            <a:r>
              <a:rPr lang="en-GB" sz="2000" dirty="0">
                <a:solidFill>
                  <a:schemeClr val="bg1"/>
                </a:solidFill>
              </a:rPr>
              <a:t>and Generate real-time actionable data for M&amp;E</a:t>
            </a:r>
            <a:endParaRPr lang="en-US" dirty="0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24694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4" descr="C:\Users\MISHA\Desktop\Photos\Andrew Weller Photos\epi_final-5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23" t="29833" r="6121" b="7315"/>
          <a:stretch/>
        </p:blipFill>
        <p:spPr bwMode="auto">
          <a:xfrm>
            <a:off x="0" y="0"/>
            <a:ext cx="9144000" cy="46068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Rectangle 17"/>
          <p:cNvSpPr/>
          <p:nvPr/>
        </p:nvSpPr>
        <p:spPr>
          <a:xfrm>
            <a:off x="-12492" y="0"/>
            <a:ext cx="9156492" cy="1219200"/>
          </a:xfrm>
          <a:prstGeom prst="rect">
            <a:avLst/>
          </a:prstGeom>
          <a:solidFill>
            <a:srgbClr val="002060">
              <a:alpha val="87843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0" y="-99031"/>
            <a:ext cx="7620000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40509" y="5606919"/>
            <a:ext cx="3086341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600" dirty="0"/>
              <a:t>June 2012</a:t>
            </a:r>
          </a:p>
          <a:p>
            <a:pPr algn="ctr"/>
            <a:r>
              <a:rPr lang="en-GB" sz="1600" dirty="0"/>
              <a:t>ZM Application launched </a:t>
            </a:r>
          </a:p>
          <a:p>
            <a:pPr algn="ctr"/>
            <a:r>
              <a:rPr lang="en-GB" sz="1600" dirty="0"/>
              <a:t>in </a:t>
            </a:r>
            <a:r>
              <a:rPr lang="en-GB" sz="1600" b="1" dirty="0"/>
              <a:t>12 immunization </a:t>
            </a:r>
            <a:r>
              <a:rPr lang="en-GB" sz="1600" b="1" dirty="0" err="1"/>
              <a:t>centers</a:t>
            </a:r>
            <a:r>
              <a:rPr lang="en-GB" sz="1600" b="1" dirty="0"/>
              <a:t> </a:t>
            </a:r>
            <a:r>
              <a:rPr lang="en-GB" sz="1600" dirty="0"/>
              <a:t>in </a:t>
            </a:r>
            <a:r>
              <a:rPr lang="en-GB" sz="1600" dirty="0" err="1"/>
              <a:t>Korangi</a:t>
            </a:r>
            <a:r>
              <a:rPr lang="en-GB" sz="1600" dirty="0"/>
              <a:t>, Karachi</a:t>
            </a:r>
          </a:p>
        </p:txBody>
      </p:sp>
      <p:pic>
        <p:nvPicPr>
          <p:cNvPr id="6" name="Picture 2" descr="C:\Users\MISHA\Downloads\medical107 (1)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100000" contras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38561" y="4926667"/>
            <a:ext cx="490239" cy="5146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6"/>
          <p:cNvSpPr/>
          <p:nvPr/>
        </p:nvSpPr>
        <p:spPr>
          <a:xfrm>
            <a:off x="2590800" y="5181600"/>
            <a:ext cx="3810000" cy="1077218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lvl="1" algn="ctr"/>
            <a:endParaRPr lang="en-GB" sz="1600" b="1" dirty="0"/>
          </a:p>
          <a:p>
            <a:pPr marL="0" lvl="1" algn="ctr"/>
            <a:endParaRPr lang="en-GB" sz="1600" b="1" dirty="0"/>
          </a:p>
          <a:p>
            <a:pPr marL="0" lvl="1" algn="ctr"/>
            <a:r>
              <a:rPr lang="en-GB" sz="1600" dirty="0"/>
              <a:t>Fixed </a:t>
            </a:r>
            <a:r>
              <a:rPr lang="en-GB" sz="1600" dirty="0" err="1"/>
              <a:t>center</a:t>
            </a:r>
            <a:r>
              <a:rPr lang="en-GB" sz="1600" dirty="0"/>
              <a:t> cadre</a:t>
            </a:r>
          </a:p>
          <a:p>
            <a:pPr marL="0" lvl="1" algn="ctr"/>
            <a:r>
              <a:rPr lang="en-GB" sz="1600" b="1" dirty="0"/>
              <a:t>15 Vaccinators</a:t>
            </a:r>
          </a:p>
        </p:txBody>
      </p:sp>
      <p:pic>
        <p:nvPicPr>
          <p:cNvPr id="8" name="Picture 3" descr="C:\Users\MISHA\Downloads\users6 (3)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-100000" contras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39371" y="4945569"/>
            <a:ext cx="578178" cy="5737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103" descr="injection_yellow.png"/>
          <p:cNvPicPr>
            <a:picLocks noChangeAspect="1"/>
          </p:cNvPicPr>
          <p:nvPr/>
        </p:nvPicPr>
        <p:blipFill>
          <a:blip r:embed="rId7" cstate="email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rightnessContrast bright="-100000" contras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94268">
            <a:off x="7245294" y="4874216"/>
            <a:ext cx="597013" cy="7164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ectangle 10"/>
          <p:cNvSpPr/>
          <p:nvPr/>
        </p:nvSpPr>
        <p:spPr>
          <a:xfrm>
            <a:off x="6299544" y="5674043"/>
            <a:ext cx="248851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600" b="1" dirty="0"/>
              <a:t>25,000+  </a:t>
            </a:r>
            <a:r>
              <a:rPr lang="en-GB" sz="1600" dirty="0"/>
              <a:t>children Enrolled in the Registry</a:t>
            </a:r>
          </a:p>
        </p:txBody>
      </p:sp>
      <p:sp>
        <p:nvSpPr>
          <p:cNvPr id="12" name="Rectangle 11"/>
          <p:cNvSpPr/>
          <p:nvPr/>
        </p:nvSpPr>
        <p:spPr>
          <a:xfrm>
            <a:off x="325244" y="286434"/>
            <a:ext cx="820643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dirty="0">
                <a:solidFill>
                  <a:schemeClr val="bg1"/>
                </a:solidFill>
                <a:latin typeface="Century Gothic" panose="020B0502020202020204" pitchFamily="34" charset="0"/>
              </a:rPr>
              <a:t>Pilot Program Overview </a:t>
            </a:r>
            <a:r>
              <a:rPr lang="en-US" dirty="0">
                <a:solidFill>
                  <a:schemeClr val="bg1"/>
                </a:solidFill>
                <a:latin typeface="Century Gothic" pitchFamily="34" charset="0"/>
              </a:rPr>
              <a:t>(Jun 2012-Oct 2014)</a:t>
            </a:r>
          </a:p>
        </p:txBody>
      </p:sp>
      <p:sp>
        <p:nvSpPr>
          <p:cNvPr id="19" name="Rectangle 18"/>
          <p:cNvSpPr/>
          <p:nvPr/>
        </p:nvSpPr>
        <p:spPr>
          <a:xfrm>
            <a:off x="0" y="4530617"/>
            <a:ext cx="9189475" cy="7620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95962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389601" y="3893253"/>
            <a:ext cx="5373399" cy="921600"/>
          </a:xfrm>
          <a:prstGeom prst="rect">
            <a:avLst/>
          </a:prstGeom>
          <a:solidFill>
            <a:srgbClr val="0D5E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395397" y="3018720"/>
            <a:ext cx="5367600" cy="874800"/>
          </a:xfrm>
          <a:prstGeom prst="rect">
            <a:avLst/>
          </a:prstGeom>
          <a:solidFill>
            <a:srgbClr val="002B8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395397" y="2097132"/>
            <a:ext cx="5367600" cy="927160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sz="1600" dirty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508280" y="1524000"/>
            <a:ext cx="2892263" cy="4680520"/>
            <a:chOff x="251520" y="836712"/>
            <a:chExt cx="2892263" cy="4680520"/>
          </a:xfrm>
        </p:grpSpPr>
        <p:pic>
          <p:nvPicPr>
            <p:cNvPr id="8" name="Picture 7" descr="phone.png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1520" y="836712"/>
              <a:ext cx="2892263" cy="4680520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379918" y="1397970"/>
              <a:ext cx="2642804" cy="927160"/>
            </a:xfrm>
            <a:prstGeom prst="rect">
              <a:avLst/>
            </a:pr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4400" b="1" dirty="0"/>
                <a:t>01</a:t>
              </a:r>
              <a:endParaRPr lang="en-US" b="1" dirty="0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379918" y="2325130"/>
              <a:ext cx="2642804" cy="897415"/>
            </a:xfrm>
            <a:prstGeom prst="rect">
              <a:avLst/>
            </a:prstGeom>
            <a:solidFill>
              <a:srgbClr val="002B8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4400" b="1" dirty="0"/>
                <a:t>02</a:t>
              </a:r>
              <a:endParaRPr lang="en-US" b="1" dirty="0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379918" y="3195888"/>
              <a:ext cx="2642804" cy="921660"/>
            </a:xfrm>
            <a:prstGeom prst="rect">
              <a:avLst/>
            </a:prstGeom>
            <a:solidFill>
              <a:srgbClr val="0D5E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4400" b="1" dirty="0"/>
                <a:t>03</a:t>
              </a:r>
            </a:p>
          </p:txBody>
        </p:sp>
        <p:sp>
          <p:nvSpPr>
            <p:cNvPr id="12" name="Rectangle 11"/>
            <p:cNvSpPr/>
            <p:nvPr/>
          </p:nvSpPr>
          <p:spPr>
            <a:xfrm>
              <a:off x="379918" y="4133055"/>
              <a:ext cx="2642804" cy="881360"/>
            </a:xfrm>
            <a:prstGeom prst="rect">
              <a:avLst/>
            </a:prstGeom>
            <a:solidFill>
              <a:srgbClr val="578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4400" b="1" dirty="0"/>
                <a:t>04</a:t>
              </a:r>
              <a:endParaRPr lang="en-US" sz="4400" dirty="0"/>
            </a:p>
          </p:txBody>
        </p:sp>
      </p:grpSp>
      <p:sp>
        <p:nvSpPr>
          <p:cNvPr id="13" name="Rectangle 12"/>
          <p:cNvSpPr/>
          <p:nvPr/>
        </p:nvSpPr>
        <p:spPr>
          <a:xfrm>
            <a:off x="3393225" y="4813028"/>
            <a:ext cx="5369772" cy="882000"/>
          </a:xfrm>
          <a:prstGeom prst="rect">
            <a:avLst/>
          </a:prstGeom>
          <a:solidFill>
            <a:srgbClr val="578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228600" y="533400"/>
            <a:ext cx="91440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>
                <a:solidFill>
                  <a:srgbClr val="002060"/>
                </a:solidFill>
                <a:latin typeface="Century Gothic" panose="020B0502020202020204" pitchFamily="34" charset="0"/>
                <a:cs typeface="Arial" pitchFamily="34" charset="0"/>
              </a:rPr>
              <a:t>Initial Features of the Immunization Registry </a:t>
            </a:r>
            <a:endParaRPr lang="en-GB" sz="3200" dirty="0">
              <a:solidFill>
                <a:srgbClr val="002060"/>
              </a:solidFill>
              <a:latin typeface="Century Gothic" panose="020B0502020202020204" pitchFamily="34" charset="0"/>
              <a:cs typeface="Arial" pitchFamily="34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3584863" y="2190632"/>
            <a:ext cx="4572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  <a:latin typeface="Century Gothic" panose="020B0502020202020204" pitchFamily="34" charset="0"/>
                <a:cs typeface="Arial" pitchFamily="34" charset="0"/>
              </a:rPr>
              <a:t>Electronic vaccine registry</a:t>
            </a:r>
          </a:p>
          <a:p>
            <a:r>
              <a:rPr lang="en-US" sz="1600" dirty="0">
                <a:solidFill>
                  <a:schemeClr val="bg1"/>
                </a:solidFill>
                <a:latin typeface="Century Gothic" panose="020B0502020202020204" pitchFamily="34" charset="0"/>
                <a:cs typeface="Arial" pitchFamily="34" charset="0"/>
              </a:rPr>
              <a:t>Phone based data entry and access</a:t>
            </a:r>
          </a:p>
          <a:p>
            <a:r>
              <a:rPr lang="en-US" sz="1600" dirty="0">
                <a:solidFill>
                  <a:schemeClr val="bg1"/>
                </a:solidFill>
                <a:latin typeface="Century Gothic" panose="020B0502020202020204" pitchFamily="34" charset="0"/>
                <a:cs typeface="Arial" pitchFamily="34" charset="0"/>
              </a:rPr>
              <a:t>Web interface for monitoring and reporting</a:t>
            </a:r>
            <a:endParaRPr lang="en-US" sz="1600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3584863" y="3122654"/>
            <a:ext cx="50292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  <a:latin typeface="Century Gothic" panose="020B0502020202020204" pitchFamily="34" charset="0"/>
                <a:cs typeface="Arial" pitchFamily="34" charset="0"/>
              </a:rPr>
              <a:t>Radio Frequency Identification (RFID) / Quick Response (QR) sticker on EPI immunization cards</a:t>
            </a:r>
          </a:p>
        </p:txBody>
      </p:sp>
      <p:sp>
        <p:nvSpPr>
          <p:cNvPr id="20" name="Rectangle 19"/>
          <p:cNvSpPr/>
          <p:nvPr/>
        </p:nvSpPr>
        <p:spPr>
          <a:xfrm>
            <a:off x="3661063" y="4184776"/>
            <a:ext cx="4572000" cy="33855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  <a:latin typeface="Century Gothic" panose="020B0502020202020204" pitchFamily="34" charset="0"/>
                <a:cs typeface="Arial" pitchFamily="34" charset="0"/>
              </a:rPr>
              <a:t>Interactive Reminders (2-way SMS)</a:t>
            </a:r>
          </a:p>
        </p:txBody>
      </p:sp>
      <p:sp>
        <p:nvSpPr>
          <p:cNvPr id="21" name="Rectangle 20"/>
          <p:cNvSpPr/>
          <p:nvPr/>
        </p:nvSpPr>
        <p:spPr>
          <a:xfrm>
            <a:off x="3661063" y="5084751"/>
            <a:ext cx="49530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  <a:latin typeface="Century Gothic" panose="020B0502020202020204" pitchFamily="34" charset="0"/>
                <a:cs typeface="Arial" pitchFamily="34" charset="0"/>
              </a:rPr>
              <a:t>Lottery-based Conditional Cash Transfer (CCT)</a:t>
            </a:r>
          </a:p>
        </p:txBody>
      </p:sp>
      <p:sp>
        <p:nvSpPr>
          <p:cNvPr id="22" name="Rectangle 21"/>
          <p:cNvSpPr/>
          <p:nvPr/>
        </p:nvSpPr>
        <p:spPr>
          <a:xfrm>
            <a:off x="4482" y="0"/>
            <a:ext cx="9189475" cy="7620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/>
          <p:cNvSpPr/>
          <p:nvPr/>
        </p:nvSpPr>
        <p:spPr>
          <a:xfrm>
            <a:off x="-38100" y="6781800"/>
            <a:ext cx="9189475" cy="7620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4" name="Rectangle 23"/>
          <p:cNvSpPr/>
          <p:nvPr/>
        </p:nvSpPr>
        <p:spPr>
          <a:xfrm>
            <a:off x="0" y="-15240"/>
            <a:ext cx="9189475" cy="7620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76586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1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 descr="Web App link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302005" y="3306177"/>
            <a:ext cx="2723435" cy="1841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9" name="Picture 18" descr="Screenshot_2015-01-14-17-18-45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604000" y="3306177"/>
            <a:ext cx="2032000" cy="2805119"/>
          </a:xfrm>
          <a:prstGeom prst="rect">
            <a:avLst/>
          </a:prstGeom>
          <a:noFill/>
          <a:ln>
            <a:noFill/>
          </a:ln>
        </p:spPr>
      </p:pic>
      <p:pic>
        <p:nvPicPr>
          <p:cNvPr id="82945" name="Picture 1" descr="C:\Users\IRD-IHRC\Downloads\ASA_6865.jpg"/>
          <p:cNvPicPr>
            <a:picLocks noChangeAspect="1" noChangeArrowheads="1"/>
          </p:cNvPicPr>
          <p:nvPr/>
        </p:nvPicPr>
        <p:blipFill>
          <a:blip r:embed="rId5" cstate="print">
            <a:lum contrast="20000"/>
          </a:blip>
          <a:srcRect l="36649" r="8463" b="13333"/>
          <a:stretch>
            <a:fillRect/>
          </a:stretch>
        </p:blipFill>
        <p:spPr bwMode="auto">
          <a:xfrm>
            <a:off x="635000" y="3306177"/>
            <a:ext cx="2159000" cy="2275703"/>
          </a:xfrm>
          <a:prstGeom prst="rect">
            <a:avLst/>
          </a:prstGeom>
          <a:noFill/>
        </p:spPr>
      </p:pic>
      <p:sp>
        <p:nvSpPr>
          <p:cNvPr id="25" name="Rectangle 24"/>
          <p:cNvSpPr/>
          <p:nvPr/>
        </p:nvSpPr>
        <p:spPr>
          <a:xfrm>
            <a:off x="698500" y="2286001"/>
            <a:ext cx="2095500" cy="698500"/>
          </a:xfrm>
          <a:prstGeom prst="rect">
            <a:avLst/>
          </a:prstGeom>
          <a:solidFill>
            <a:srgbClr val="002B8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latin typeface="Century Gothic" panose="020B0502020202020204" pitchFamily="34" charset="0"/>
              </a:rPr>
              <a:t>Child data recorded at enrollment </a:t>
            </a:r>
          </a:p>
        </p:txBody>
      </p:sp>
      <p:sp>
        <p:nvSpPr>
          <p:cNvPr id="26" name="Rectangle 25"/>
          <p:cNvSpPr/>
          <p:nvPr/>
        </p:nvSpPr>
        <p:spPr>
          <a:xfrm>
            <a:off x="3619500" y="2286001"/>
            <a:ext cx="2095500" cy="698500"/>
          </a:xfrm>
          <a:prstGeom prst="rect">
            <a:avLst/>
          </a:prstGeom>
          <a:solidFill>
            <a:srgbClr val="002B8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latin typeface="Century Gothic" panose="020B0502020202020204" pitchFamily="34" charset="0"/>
              </a:rPr>
              <a:t>Data stored in database</a:t>
            </a:r>
          </a:p>
        </p:txBody>
      </p:sp>
      <p:sp>
        <p:nvSpPr>
          <p:cNvPr id="27" name="Rectangle 26"/>
          <p:cNvSpPr/>
          <p:nvPr/>
        </p:nvSpPr>
        <p:spPr>
          <a:xfrm>
            <a:off x="6540500" y="2286001"/>
            <a:ext cx="2095500" cy="698500"/>
          </a:xfrm>
          <a:prstGeom prst="rect">
            <a:avLst/>
          </a:prstGeom>
          <a:solidFill>
            <a:srgbClr val="002B8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latin typeface="Century Gothic" panose="020B0502020202020204" pitchFamily="34" charset="0"/>
              </a:rPr>
              <a:t>Data retrieved at follow up events </a:t>
            </a:r>
          </a:p>
        </p:txBody>
      </p:sp>
      <p:sp>
        <p:nvSpPr>
          <p:cNvPr id="28" name="Oval 27"/>
          <p:cNvSpPr/>
          <p:nvPr/>
        </p:nvSpPr>
        <p:spPr>
          <a:xfrm>
            <a:off x="381000" y="2032000"/>
            <a:ext cx="508000" cy="508000"/>
          </a:xfrm>
          <a:prstGeom prst="ellipse">
            <a:avLst/>
          </a:prstGeom>
          <a:solidFill>
            <a:schemeClr val="bg1"/>
          </a:solidFill>
          <a:ln>
            <a:solidFill>
              <a:srgbClr val="578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333" dirty="0">
                <a:solidFill>
                  <a:srgbClr val="002060"/>
                </a:solidFill>
              </a:rPr>
              <a:t>1</a:t>
            </a:r>
          </a:p>
        </p:txBody>
      </p:sp>
      <p:sp>
        <p:nvSpPr>
          <p:cNvPr id="29" name="Oval 28"/>
          <p:cNvSpPr/>
          <p:nvPr/>
        </p:nvSpPr>
        <p:spPr>
          <a:xfrm>
            <a:off x="3302000" y="2032000"/>
            <a:ext cx="508000" cy="508000"/>
          </a:xfrm>
          <a:prstGeom prst="ellipse">
            <a:avLst/>
          </a:prstGeom>
          <a:solidFill>
            <a:schemeClr val="bg1"/>
          </a:solidFill>
          <a:ln>
            <a:solidFill>
              <a:srgbClr val="578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333" dirty="0">
                <a:solidFill>
                  <a:srgbClr val="002060"/>
                </a:solidFill>
              </a:rPr>
              <a:t>2</a:t>
            </a:r>
          </a:p>
        </p:txBody>
      </p:sp>
      <p:sp>
        <p:nvSpPr>
          <p:cNvPr id="30" name="Oval 29"/>
          <p:cNvSpPr/>
          <p:nvPr/>
        </p:nvSpPr>
        <p:spPr>
          <a:xfrm>
            <a:off x="6223000" y="2032000"/>
            <a:ext cx="508000" cy="508000"/>
          </a:xfrm>
          <a:prstGeom prst="ellipse">
            <a:avLst/>
          </a:prstGeom>
          <a:solidFill>
            <a:schemeClr val="bg1"/>
          </a:solidFill>
          <a:ln>
            <a:solidFill>
              <a:srgbClr val="578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333" dirty="0">
                <a:solidFill>
                  <a:srgbClr val="002060"/>
                </a:solidFill>
              </a:rPr>
              <a:t>3</a:t>
            </a:r>
          </a:p>
        </p:txBody>
      </p:sp>
      <p:sp>
        <p:nvSpPr>
          <p:cNvPr id="15" name="Title 1"/>
          <p:cNvSpPr txBox="1">
            <a:spLocks/>
          </p:cNvSpPr>
          <p:nvPr/>
        </p:nvSpPr>
        <p:spPr>
          <a:xfrm>
            <a:off x="1371600" y="823828"/>
            <a:ext cx="7467600" cy="762000"/>
          </a:xfrm>
          <a:prstGeom prst="rect">
            <a:avLst/>
          </a:prstGeom>
          <a:noFill/>
          <a:ln>
            <a:noFill/>
          </a:ln>
        </p:spPr>
        <p:txBody>
          <a:bodyPr vert="horz" lIns="76188" tIns="76188" rIns="76188" bIns="76188" rtlCol="0" anchor="b" anchorCtr="0">
            <a:noAutofit/>
          </a:bodyPr>
          <a:lstStyle>
            <a:lvl1pPr algn="l" defTabSz="914400" rtl="0" eaLnBrk="1" latinLnBrk="0" hangingPunct="1">
              <a:spcBef>
                <a:spcPts val="0"/>
              </a:spcBef>
              <a:buSzPct val="100000"/>
              <a:buFont typeface="Arial"/>
              <a:buNone/>
              <a:defRPr sz="3600" b="1" kern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defRPr/>
            </a:pPr>
            <a:r>
              <a:rPr lang="en-US" sz="2600" dirty="0">
                <a:solidFill>
                  <a:srgbClr val="FF0000"/>
                </a:solidFill>
                <a:latin typeface="Century Gothic" panose="020B0502020202020204" pitchFamily="34" charset="0"/>
              </a:rPr>
              <a:t/>
            </a:r>
            <a:br>
              <a:rPr lang="en-US" sz="2600" dirty="0">
                <a:solidFill>
                  <a:srgbClr val="FF0000"/>
                </a:solidFill>
                <a:latin typeface="Century Gothic" panose="020B0502020202020204" pitchFamily="34" charset="0"/>
              </a:rPr>
            </a:br>
            <a:r>
              <a:rPr lang="en-US" sz="2600" b="0" dirty="0">
                <a:solidFill>
                  <a:schemeClr val="tx1"/>
                </a:solidFill>
                <a:latin typeface="Century Gothic" pitchFamily="34" charset="0"/>
              </a:rPr>
              <a:t>Intervention: Immunization Vaccine Registry with QR Code based identification</a:t>
            </a:r>
            <a:endParaRPr lang="en-GB" sz="2600" dirty="0">
              <a:solidFill>
                <a:schemeClr val="tx1"/>
              </a:solidFill>
              <a:latin typeface="Century Gothic" pitchFamily="34" charset="0"/>
            </a:endParaRPr>
          </a:p>
        </p:txBody>
      </p:sp>
      <p:sp>
        <p:nvSpPr>
          <p:cNvPr id="21" name="Oval 20"/>
          <p:cNvSpPr/>
          <p:nvPr/>
        </p:nvSpPr>
        <p:spPr>
          <a:xfrm>
            <a:off x="367220" y="672684"/>
            <a:ext cx="889000" cy="839032"/>
          </a:xfrm>
          <a:prstGeom prst="ellipse">
            <a:avLst/>
          </a:prstGeom>
          <a:solidFill>
            <a:schemeClr val="bg1"/>
          </a:solidFill>
          <a:ln w="38100">
            <a:solidFill>
              <a:srgbClr val="002B8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500"/>
          </a:p>
        </p:txBody>
      </p:sp>
      <p:pic>
        <p:nvPicPr>
          <p:cNvPr id="20" name="Picture 4" descr="C:\Users\IRD-IHRC\Downloads\list91.pn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58260" y="823828"/>
            <a:ext cx="508000" cy="508000"/>
          </a:xfrm>
          <a:prstGeom prst="rect">
            <a:avLst/>
          </a:prstGeom>
          <a:noFill/>
        </p:spPr>
      </p:pic>
      <p:sp>
        <p:nvSpPr>
          <p:cNvPr id="23" name="Rectangle 22"/>
          <p:cNvSpPr/>
          <p:nvPr/>
        </p:nvSpPr>
        <p:spPr>
          <a:xfrm>
            <a:off x="-38100" y="6781800"/>
            <a:ext cx="9189475" cy="7620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4" name="Rectangle 23"/>
          <p:cNvSpPr/>
          <p:nvPr/>
        </p:nvSpPr>
        <p:spPr>
          <a:xfrm>
            <a:off x="0" y="-15240"/>
            <a:ext cx="9189475" cy="7620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591773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blue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676328" y="1209633"/>
            <a:ext cx="806556" cy="641575"/>
          </a:xfrm>
          <a:prstGeom prst="rect">
            <a:avLst/>
          </a:prstGeom>
        </p:spPr>
      </p:pic>
      <p:sp>
        <p:nvSpPr>
          <p:cNvPr id="5" name="TextBox 26"/>
          <p:cNvSpPr txBox="1">
            <a:spLocks noChangeArrowheads="1"/>
          </p:cNvSpPr>
          <p:nvPr/>
        </p:nvSpPr>
        <p:spPr bwMode="auto">
          <a:xfrm>
            <a:off x="91345" y="6477000"/>
            <a:ext cx="62484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200" i="1" dirty="0">
                <a:solidFill>
                  <a:srgbClr val="002060"/>
                </a:solidFill>
              </a:rPr>
              <a:t>Note: All icons are from the nounproject.com</a:t>
            </a:r>
          </a:p>
        </p:txBody>
      </p:sp>
      <p:pic>
        <p:nvPicPr>
          <p:cNvPr id="6" name="Picture 20" descr="motherandchild_20140204.png"/>
          <p:cNvPicPr>
            <a:picLocks noChangeAspect="1"/>
          </p:cNvPicPr>
          <p:nvPr/>
        </p:nvPicPr>
        <p:blipFill>
          <a:blip r:embed="rId3" cstate="print">
            <a:duotone>
              <a:prstClr val="black"/>
              <a:schemeClr val="accent1">
                <a:tint val="45000"/>
                <a:satMod val="400000"/>
              </a:schemeClr>
            </a:duotone>
            <a:lum/>
          </a:blip>
          <a:srcRect/>
          <a:stretch>
            <a:fillRect/>
          </a:stretch>
        </p:blipFill>
        <p:spPr bwMode="auto">
          <a:xfrm>
            <a:off x="3802363" y="1846885"/>
            <a:ext cx="648081" cy="6098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49"/>
          <p:cNvSpPr txBox="1">
            <a:spLocks noChangeArrowheads="1"/>
          </p:cNvSpPr>
          <p:nvPr/>
        </p:nvSpPr>
        <p:spPr bwMode="auto">
          <a:xfrm>
            <a:off x="3867537" y="2600776"/>
            <a:ext cx="1573674" cy="990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167" dirty="0"/>
              <a:t>Child approached during outreach activities or arrives for enrollment or follow-up vaccine</a:t>
            </a:r>
          </a:p>
        </p:txBody>
      </p:sp>
      <p:sp>
        <p:nvSpPr>
          <p:cNvPr id="8" name="TextBox 50"/>
          <p:cNvSpPr txBox="1">
            <a:spLocks noChangeArrowheads="1"/>
          </p:cNvSpPr>
          <p:nvPr/>
        </p:nvSpPr>
        <p:spPr bwMode="auto">
          <a:xfrm>
            <a:off x="6898707" y="2013458"/>
            <a:ext cx="2088232" cy="7593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167" dirty="0"/>
              <a:t>Bio-data filled on Zindagi Mehfooz (ZM)  card with QR code. Data entered on phone</a:t>
            </a:r>
          </a:p>
          <a:p>
            <a:endParaRPr lang="en-US" sz="833" dirty="0"/>
          </a:p>
        </p:txBody>
      </p:sp>
      <p:sp>
        <p:nvSpPr>
          <p:cNvPr id="9" name="TextBox 52"/>
          <p:cNvSpPr txBox="1">
            <a:spLocks noChangeArrowheads="1"/>
          </p:cNvSpPr>
          <p:nvPr/>
        </p:nvSpPr>
        <p:spPr bwMode="auto">
          <a:xfrm>
            <a:off x="5386541" y="2806988"/>
            <a:ext cx="1295400" cy="4515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167" dirty="0"/>
              <a:t>ID retrieved</a:t>
            </a:r>
          </a:p>
          <a:p>
            <a:r>
              <a:rPr lang="en-US" sz="1167" dirty="0"/>
              <a:t>from QR code </a:t>
            </a:r>
          </a:p>
        </p:txBody>
      </p:sp>
      <p:sp>
        <p:nvSpPr>
          <p:cNvPr id="10" name="TextBox 53"/>
          <p:cNvSpPr txBox="1">
            <a:spLocks noChangeArrowheads="1"/>
          </p:cNvSpPr>
          <p:nvPr/>
        </p:nvSpPr>
        <p:spPr bwMode="auto">
          <a:xfrm>
            <a:off x="7114732" y="4787208"/>
            <a:ext cx="990600" cy="4515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167" dirty="0"/>
              <a:t>Child is vaccinated</a:t>
            </a:r>
          </a:p>
        </p:txBody>
      </p:sp>
      <p:sp>
        <p:nvSpPr>
          <p:cNvPr id="11" name="TextBox 54"/>
          <p:cNvSpPr txBox="1">
            <a:spLocks noChangeArrowheads="1"/>
          </p:cNvSpPr>
          <p:nvPr/>
        </p:nvSpPr>
        <p:spPr bwMode="auto">
          <a:xfrm>
            <a:off x="6322649" y="5567304"/>
            <a:ext cx="1782573" cy="6311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167" dirty="0"/>
              <a:t>Parents and vaccinators enrolled in CCT/Incentive scheme</a:t>
            </a:r>
          </a:p>
        </p:txBody>
      </p:sp>
      <p:sp>
        <p:nvSpPr>
          <p:cNvPr id="13" name="TextBox 59"/>
          <p:cNvSpPr txBox="1">
            <a:spLocks noChangeArrowheads="1"/>
          </p:cNvSpPr>
          <p:nvPr/>
        </p:nvSpPr>
        <p:spPr bwMode="auto">
          <a:xfrm>
            <a:off x="4502227" y="5987341"/>
            <a:ext cx="1676400" cy="4515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167" dirty="0"/>
              <a:t>Form submitted to server</a:t>
            </a:r>
            <a:endParaRPr lang="en-US" sz="833" dirty="0"/>
          </a:p>
        </p:txBody>
      </p:sp>
      <p:sp>
        <p:nvSpPr>
          <p:cNvPr id="14" name="TextBox 61"/>
          <p:cNvSpPr txBox="1">
            <a:spLocks noChangeArrowheads="1"/>
          </p:cNvSpPr>
          <p:nvPr/>
        </p:nvSpPr>
        <p:spPr bwMode="auto">
          <a:xfrm>
            <a:off x="623667" y="5850539"/>
            <a:ext cx="2402632" cy="2719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167" dirty="0"/>
              <a:t>SMS alert for </a:t>
            </a:r>
            <a:r>
              <a:rPr lang="en-US" sz="1167" dirty="0" err="1"/>
              <a:t>incentivization</a:t>
            </a:r>
            <a:endParaRPr lang="en-US" sz="1167" dirty="0"/>
          </a:p>
        </p:txBody>
      </p:sp>
      <p:sp>
        <p:nvSpPr>
          <p:cNvPr id="15" name="TextBox 63"/>
          <p:cNvSpPr txBox="1">
            <a:spLocks noChangeArrowheads="1"/>
          </p:cNvSpPr>
          <p:nvPr/>
        </p:nvSpPr>
        <p:spPr bwMode="auto">
          <a:xfrm>
            <a:off x="2240301" y="4356001"/>
            <a:ext cx="2146920" cy="4515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167" dirty="0"/>
              <a:t>Parents </a:t>
            </a:r>
            <a:r>
              <a:rPr lang="en-US" sz="1167" dirty="0" err="1"/>
              <a:t>encash</a:t>
            </a:r>
            <a:r>
              <a:rPr lang="en-US" sz="1167" dirty="0"/>
              <a:t> incentives through CNIC</a:t>
            </a:r>
          </a:p>
        </p:txBody>
      </p:sp>
      <p:sp>
        <p:nvSpPr>
          <p:cNvPr id="16" name="TextBox 64"/>
          <p:cNvSpPr txBox="1">
            <a:spLocks noChangeArrowheads="1"/>
          </p:cNvSpPr>
          <p:nvPr/>
        </p:nvSpPr>
        <p:spPr bwMode="auto">
          <a:xfrm>
            <a:off x="2269982" y="2826646"/>
            <a:ext cx="1656184" cy="6311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167" dirty="0"/>
              <a:t>SMS reminder </a:t>
            </a:r>
          </a:p>
          <a:p>
            <a:r>
              <a:rPr lang="en-US" sz="1167" dirty="0"/>
              <a:t>for next scheduled vaccination</a:t>
            </a:r>
          </a:p>
        </p:txBody>
      </p:sp>
      <p:sp>
        <p:nvSpPr>
          <p:cNvPr id="18" name="Rectangle 17"/>
          <p:cNvSpPr/>
          <p:nvPr/>
        </p:nvSpPr>
        <p:spPr>
          <a:xfrm>
            <a:off x="7186742" y="1463819"/>
            <a:ext cx="243656" cy="203047"/>
          </a:xfrm>
          <a:prstGeom prst="rect">
            <a:avLst/>
          </a:prstGeom>
          <a:noFill/>
          <a:ln>
            <a:solidFill>
              <a:srgbClr val="7598D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167"/>
          </a:p>
        </p:txBody>
      </p:sp>
      <p:sp>
        <p:nvSpPr>
          <p:cNvPr id="19" name="TextBox 59"/>
          <p:cNvSpPr txBox="1">
            <a:spLocks noChangeArrowheads="1"/>
          </p:cNvSpPr>
          <p:nvPr/>
        </p:nvSpPr>
        <p:spPr bwMode="auto">
          <a:xfrm>
            <a:off x="6682685" y="3511581"/>
            <a:ext cx="1152128" cy="4515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167" dirty="0"/>
              <a:t>Data retrieved </a:t>
            </a:r>
          </a:p>
          <a:p>
            <a:r>
              <a:rPr lang="en-US" sz="1167" dirty="0"/>
              <a:t>from server</a:t>
            </a:r>
          </a:p>
        </p:txBody>
      </p:sp>
      <p:pic>
        <p:nvPicPr>
          <p:cNvPr id="20" name="Picture 65" descr="arrow4_20140220.png"/>
          <p:cNvPicPr>
            <a:picLocks noChangeAspect="1"/>
          </p:cNvPicPr>
          <p:nvPr/>
        </p:nvPicPr>
        <p:blipFill>
          <a:blip r:embed="rId4" cstate="print">
            <a:lum/>
          </a:blip>
          <a:srcRect/>
          <a:stretch>
            <a:fillRect/>
          </a:stretch>
        </p:blipFill>
        <p:spPr bwMode="auto">
          <a:xfrm rot="553973">
            <a:off x="5348248" y="5655398"/>
            <a:ext cx="4572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" name="Picture 66" descr="arrow4_20140220.png"/>
          <p:cNvPicPr>
            <a:picLocks noChangeAspect="1"/>
          </p:cNvPicPr>
          <p:nvPr/>
        </p:nvPicPr>
        <p:blipFill>
          <a:blip r:embed="rId4" cstate="print">
            <a:lum/>
          </a:blip>
          <a:srcRect/>
          <a:stretch>
            <a:fillRect/>
          </a:stretch>
        </p:blipFill>
        <p:spPr bwMode="auto">
          <a:xfrm rot="2132458">
            <a:off x="2894829" y="5522526"/>
            <a:ext cx="4572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" name="Picture 68" descr="arrow4_20140220.png"/>
          <p:cNvPicPr>
            <a:picLocks noChangeAspect="1"/>
          </p:cNvPicPr>
          <p:nvPr/>
        </p:nvPicPr>
        <p:blipFill>
          <a:blip r:embed="rId4" cstate="print">
            <a:lum/>
          </a:blip>
          <a:srcRect/>
          <a:stretch>
            <a:fillRect/>
          </a:stretch>
        </p:blipFill>
        <p:spPr bwMode="auto">
          <a:xfrm rot="17366090">
            <a:off x="7625429" y="3974277"/>
            <a:ext cx="381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" name="Picture 69" descr="arrow4_20140220.png"/>
          <p:cNvPicPr>
            <a:picLocks noChangeAspect="1"/>
          </p:cNvPicPr>
          <p:nvPr/>
        </p:nvPicPr>
        <p:blipFill>
          <a:blip r:embed="rId5" cstate="print">
            <a:lum/>
          </a:blip>
          <a:srcRect/>
          <a:stretch>
            <a:fillRect/>
          </a:stretch>
        </p:blipFill>
        <p:spPr bwMode="auto">
          <a:xfrm rot="1439920">
            <a:off x="1671299" y="4526616"/>
            <a:ext cx="579894" cy="4832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Picture 70" descr="arrow4_20140220.png"/>
          <p:cNvPicPr>
            <a:picLocks noChangeAspect="1"/>
          </p:cNvPicPr>
          <p:nvPr/>
        </p:nvPicPr>
        <p:blipFill>
          <a:blip r:embed="rId4" cstate="print">
            <a:lum/>
          </a:blip>
          <a:srcRect/>
          <a:stretch>
            <a:fillRect/>
          </a:stretch>
        </p:blipFill>
        <p:spPr bwMode="auto">
          <a:xfrm rot="13631719">
            <a:off x="6529171" y="2609211"/>
            <a:ext cx="381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Picture 71" descr="arrow4_20140220.png"/>
          <p:cNvPicPr>
            <a:picLocks noChangeAspect="1"/>
          </p:cNvPicPr>
          <p:nvPr/>
        </p:nvPicPr>
        <p:blipFill>
          <a:blip r:embed="rId4" cstate="print">
            <a:lum/>
          </a:blip>
          <a:srcRect/>
          <a:stretch>
            <a:fillRect/>
          </a:stretch>
        </p:blipFill>
        <p:spPr bwMode="auto">
          <a:xfrm rot="-1204506">
            <a:off x="6819270" y="5141057"/>
            <a:ext cx="4572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" name="Picture 25" descr="arrow4_20140220.png"/>
          <p:cNvPicPr>
            <a:picLocks noChangeAspect="1"/>
          </p:cNvPicPr>
          <p:nvPr/>
        </p:nvPicPr>
        <p:blipFill>
          <a:blip r:embed="rId4" cstate="print">
            <a:lum/>
          </a:blip>
          <a:srcRect/>
          <a:stretch>
            <a:fillRect/>
          </a:stretch>
        </p:blipFill>
        <p:spPr bwMode="auto">
          <a:xfrm rot="11464113">
            <a:off x="3377535" y="2239951"/>
            <a:ext cx="4572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" name="Picture 65" descr="arrow4_20140220.png"/>
          <p:cNvPicPr>
            <a:picLocks noChangeAspect="1"/>
          </p:cNvPicPr>
          <p:nvPr/>
        </p:nvPicPr>
        <p:blipFill>
          <a:blip r:embed="rId4" cstate="print">
            <a:lum/>
          </a:blip>
          <a:srcRect/>
          <a:stretch>
            <a:fillRect/>
          </a:stretch>
        </p:blipFill>
        <p:spPr bwMode="auto">
          <a:xfrm rot="13174755">
            <a:off x="5263758" y="2284623"/>
            <a:ext cx="4572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" name="Picture 27" descr="phone_20140204.png"/>
          <p:cNvPicPr>
            <a:picLocks noChangeAspect="1"/>
          </p:cNvPicPr>
          <p:nvPr/>
        </p:nvPicPr>
        <p:blipFill>
          <a:blip r:embed="rId6" cstate="print">
            <a:lum/>
          </a:blip>
          <a:stretch>
            <a:fillRect/>
          </a:stretch>
        </p:blipFill>
        <p:spPr>
          <a:xfrm>
            <a:off x="5746579" y="5327270"/>
            <a:ext cx="800100" cy="666751"/>
          </a:xfrm>
          <a:prstGeom prst="rect">
            <a:avLst/>
          </a:prstGeom>
        </p:spPr>
      </p:pic>
      <p:pic>
        <p:nvPicPr>
          <p:cNvPr id="29" name="Picture 28" descr="SMS_20140203.png"/>
          <p:cNvPicPr>
            <a:picLocks noChangeAspect="1"/>
          </p:cNvPicPr>
          <p:nvPr/>
        </p:nvPicPr>
        <p:blipFill>
          <a:blip r:embed="rId7" cstate="print">
            <a:lum/>
          </a:blip>
          <a:stretch>
            <a:fillRect/>
          </a:stretch>
        </p:blipFill>
        <p:spPr>
          <a:xfrm>
            <a:off x="2074172" y="5147249"/>
            <a:ext cx="800100" cy="666751"/>
          </a:xfrm>
          <a:prstGeom prst="rect">
            <a:avLst/>
          </a:prstGeom>
        </p:spPr>
      </p:pic>
      <p:pic>
        <p:nvPicPr>
          <p:cNvPr id="30" name="Picture 29" descr="SMS_20140203.png"/>
          <p:cNvPicPr>
            <a:picLocks noChangeAspect="1"/>
          </p:cNvPicPr>
          <p:nvPr/>
        </p:nvPicPr>
        <p:blipFill>
          <a:blip r:embed="rId7" cstate="print">
            <a:lum/>
          </a:blip>
          <a:stretch>
            <a:fillRect/>
          </a:stretch>
        </p:blipFill>
        <p:spPr>
          <a:xfrm>
            <a:off x="2377262" y="2210143"/>
            <a:ext cx="800100" cy="666751"/>
          </a:xfrm>
          <a:prstGeom prst="rect">
            <a:avLst/>
          </a:prstGeom>
        </p:spPr>
      </p:pic>
      <p:pic>
        <p:nvPicPr>
          <p:cNvPr id="31" name="Picture 69" descr="arrow4_20140220.png"/>
          <p:cNvPicPr>
            <a:picLocks noChangeAspect="1"/>
          </p:cNvPicPr>
          <p:nvPr/>
        </p:nvPicPr>
        <p:blipFill>
          <a:blip r:embed="rId5" cstate="print">
            <a:lum/>
          </a:blip>
          <a:srcRect/>
          <a:stretch>
            <a:fillRect/>
          </a:stretch>
        </p:blipFill>
        <p:spPr bwMode="auto">
          <a:xfrm rot="4406643">
            <a:off x="5351090" y="1332758"/>
            <a:ext cx="381000" cy="10890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" name="Picture 69" descr="arrow4_20140220.png"/>
          <p:cNvPicPr>
            <a:picLocks noChangeAspect="1"/>
          </p:cNvPicPr>
          <p:nvPr/>
        </p:nvPicPr>
        <p:blipFill>
          <a:blip r:embed="rId5" cstate="print">
            <a:lum/>
          </a:blip>
          <a:srcRect/>
          <a:stretch>
            <a:fillRect/>
          </a:stretch>
        </p:blipFill>
        <p:spPr bwMode="auto">
          <a:xfrm rot="11887713">
            <a:off x="8290225" y="2524082"/>
            <a:ext cx="624523" cy="20630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" name="TextBox 32"/>
          <p:cNvSpPr txBox="1"/>
          <p:nvPr/>
        </p:nvSpPr>
        <p:spPr>
          <a:xfrm>
            <a:off x="6034611" y="1066800"/>
            <a:ext cx="1512168" cy="323165"/>
          </a:xfrm>
          <a:prstGeom prst="rect">
            <a:avLst/>
          </a:prstGeom>
          <a:noFill/>
          <a:ln w="28575">
            <a:solidFill>
              <a:srgbClr val="3B6EC9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rgbClr val="3B6EC9"/>
                </a:solidFill>
              </a:rPr>
              <a:t>Enrollment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5424271" y="3243010"/>
            <a:ext cx="1295400" cy="323165"/>
          </a:xfrm>
          <a:prstGeom prst="rect">
            <a:avLst/>
          </a:prstGeom>
          <a:noFill/>
          <a:ln w="28575">
            <a:solidFill>
              <a:srgbClr val="46A42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rgbClr val="46A420"/>
                </a:solidFill>
              </a:rPr>
              <a:t>Follow-up</a:t>
            </a:r>
          </a:p>
        </p:txBody>
      </p:sp>
      <p:pic>
        <p:nvPicPr>
          <p:cNvPr id="35" name="Picture 64" descr="arrow4_20140220.png"/>
          <p:cNvPicPr>
            <a:picLocks noChangeAspect="1"/>
          </p:cNvPicPr>
          <p:nvPr/>
        </p:nvPicPr>
        <p:blipFill>
          <a:blip r:embed="rId4" cstate="print">
            <a:lum/>
          </a:blip>
          <a:srcRect/>
          <a:stretch>
            <a:fillRect/>
          </a:stretch>
        </p:blipFill>
        <p:spPr bwMode="auto">
          <a:xfrm rot="10057772">
            <a:off x="1642526" y="2559014"/>
            <a:ext cx="687478" cy="4200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" name="Picture 35" descr="qr_darkblue.pn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7978828" y="1476987"/>
            <a:ext cx="422175" cy="351813"/>
          </a:xfrm>
          <a:prstGeom prst="rect">
            <a:avLst/>
          </a:prstGeom>
        </p:spPr>
      </p:pic>
      <p:pic>
        <p:nvPicPr>
          <p:cNvPr id="37" name="Picture 36" descr="card_darkblue.pn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7181867" y="1546853"/>
            <a:ext cx="594472" cy="495393"/>
          </a:xfrm>
          <a:prstGeom prst="rect">
            <a:avLst/>
          </a:prstGeom>
        </p:spPr>
      </p:pic>
      <p:pic>
        <p:nvPicPr>
          <p:cNvPr id="38" name="Picture 37" descr="phone_darkblue.pn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6466659" y="1606855"/>
            <a:ext cx="648072" cy="540060"/>
          </a:xfrm>
          <a:prstGeom prst="rect">
            <a:avLst/>
          </a:prstGeom>
        </p:spPr>
      </p:pic>
      <p:pic>
        <p:nvPicPr>
          <p:cNvPr id="39" name="Picture 38" descr="server_green.png"/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7676328" y="3196239"/>
            <a:ext cx="590540" cy="571304"/>
          </a:xfrm>
          <a:prstGeom prst="rect">
            <a:avLst/>
          </a:prstGeom>
        </p:spPr>
      </p:pic>
      <p:pic>
        <p:nvPicPr>
          <p:cNvPr id="40" name="Picture 39" descr="signal_green.png"/>
          <p:cNvPicPr>
            <a:picLocks noChangeAspect="1"/>
          </p:cNvPicPr>
          <p:nvPr/>
        </p:nvPicPr>
        <p:blipFill>
          <a:blip r:embed="rId12" cstate="print"/>
          <a:stretch>
            <a:fillRect/>
          </a:stretch>
        </p:blipFill>
        <p:spPr>
          <a:xfrm>
            <a:off x="7024110" y="2806992"/>
            <a:ext cx="652218" cy="543515"/>
          </a:xfrm>
          <a:prstGeom prst="rect">
            <a:avLst/>
          </a:prstGeom>
        </p:spPr>
      </p:pic>
      <p:pic>
        <p:nvPicPr>
          <p:cNvPr id="41" name="Picture 40" descr="phone_green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6736084" y="3167037"/>
            <a:ext cx="469353" cy="391128"/>
          </a:xfrm>
          <a:prstGeom prst="rect">
            <a:avLst/>
          </a:prstGeom>
        </p:spPr>
      </p:pic>
      <p:pic>
        <p:nvPicPr>
          <p:cNvPr id="42" name="Picture 41" descr="phone_green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5674571" y="2266927"/>
            <a:ext cx="731520" cy="609600"/>
          </a:xfrm>
          <a:prstGeom prst="rect">
            <a:avLst/>
          </a:prstGeom>
        </p:spPr>
      </p:pic>
      <p:pic>
        <p:nvPicPr>
          <p:cNvPr id="43" name="Picture 42" descr="qr_green.png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5746580" y="2266928"/>
            <a:ext cx="286488" cy="238740"/>
          </a:xfrm>
          <a:prstGeom prst="rect">
            <a:avLst/>
          </a:prstGeom>
        </p:spPr>
      </p:pic>
      <p:pic>
        <p:nvPicPr>
          <p:cNvPr id="44" name="Picture 43" descr="hospital_yellow.png"/>
          <p:cNvPicPr>
            <a:picLocks noChangeAspect="1"/>
          </p:cNvPicPr>
          <p:nvPr/>
        </p:nvPicPr>
        <p:blipFill>
          <a:blip r:embed="rId15" cstate="print"/>
          <a:stretch>
            <a:fillRect/>
          </a:stretch>
        </p:blipFill>
        <p:spPr>
          <a:xfrm>
            <a:off x="4450444" y="1966903"/>
            <a:ext cx="743651" cy="619709"/>
          </a:xfrm>
          <a:prstGeom prst="rect">
            <a:avLst/>
          </a:prstGeom>
        </p:spPr>
      </p:pic>
      <p:pic>
        <p:nvPicPr>
          <p:cNvPr id="45" name="Picture 44" descr="injection_yellow.png"/>
          <p:cNvPicPr>
            <a:picLocks noChangeAspect="1"/>
          </p:cNvPicPr>
          <p:nvPr/>
        </p:nvPicPr>
        <p:blipFill>
          <a:blip r:embed="rId16" cstate="print"/>
          <a:stretch>
            <a:fillRect/>
          </a:stretch>
        </p:blipFill>
        <p:spPr>
          <a:xfrm rot="1375771">
            <a:off x="7168628" y="4352069"/>
            <a:ext cx="810701" cy="675584"/>
          </a:xfrm>
          <a:prstGeom prst="rect">
            <a:avLst/>
          </a:prstGeom>
        </p:spPr>
      </p:pic>
      <p:pic>
        <p:nvPicPr>
          <p:cNvPr id="46" name="Picture 45" descr="injection_yellow.png"/>
          <p:cNvPicPr>
            <a:picLocks noChangeAspect="1"/>
          </p:cNvPicPr>
          <p:nvPr/>
        </p:nvPicPr>
        <p:blipFill>
          <a:blip r:embed="rId17" cstate="print"/>
          <a:stretch>
            <a:fillRect/>
          </a:stretch>
        </p:blipFill>
        <p:spPr>
          <a:xfrm rot="20483874">
            <a:off x="2901779" y="2193937"/>
            <a:ext cx="548640" cy="457200"/>
          </a:xfrm>
          <a:prstGeom prst="rect">
            <a:avLst/>
          </a:prstGeom>
        </p:spPr>
      </p:pic>
      <p:pic>
        <p:nvPicPr>
          <p:cNvPr id="47" name="Picture 46" descr="cloud_orange.png"/>
          <p:cNvPicPr>
            <a:picLocks noChangeAspect="1"/>
          </p:cNvPicPr>
          <p:nvPr/>
        </p:nvPicPr>
        <p:blipFill>
          <a:blip r:embed="rId18" cstate="print"/>
          <a:stretch>
            <a:fillRect/>
          </a:stretch>
        </p:blipFill>
        <p:spPr>
          <a:xfrm>
            <a:off x="3782156" y="5747325"/>
            <a:ext cx="810701" cy="675584"/>
          </a:xfrm>
          <a:prstGeom prst="rect">
            <a:avLst/>
          </a:prstGeom>
        </p:spPr>
      </p:pic>
      <p:pic>
        <p:nvPicPr>
          <p:cNvPr id="48" name="Picture 47" descr="signal_orange.png"/>
          <p:cNvPicPr>
            <a:picLocks noChangeAspect="1"/>
          </p:cNvPicPr>
          <p:nvPr/>
        </p:nvPicPr>
        <p:blipFill>
          <a:blip r:embed="rId19" cstate="print"/>
          <a:stretch>
            <a:fillRect/>
          </a:stretch>
        </p:blipFill>
        <p:spPr>
          <a:xfrm>
            <a:off x="3926163" y="5207259"/>
            <a:ext cx="652218" cy="543515"/>
          </a:xfrm>
          <a:prstGeom prst="rect">
            <a:avLst/>
          </a:prstGeom>
        </p:spPr>
      </p:pic>
      <p:pic>
        <p:nvPicPr>
          <p:cNvPr id="49" name="Picture 48" descr="server_orange.png"/>
          <p:cNvPicPr>
            <a:picLocks noChangeAspect="1"/>
          </p:cNvPicPr>
          <p:nvPr/>
        </p:nvPicPr>
        <p:blipFill>
          <a:blip r:embed="rId20" cstate="print"/>
          <a:stretch>
            <a:fillRect/>
          </a:stretch>
        </p:blipFill>
        <p:spPr>
          <a:xfrm>
            <a:off x="4502237" y="5327277"/>
            <a:ext cx="810701" cy="675584"/>
          </a:xfrm>
          <a:prstGeom prst="rect">
            <a:avLst/>
          </a:prstGeom>
        </p:spPr>
      </p:pic>
      <p:pic>
        <p:nvPicPr>
          <p:cNvPr id="50" name="Picture 35" descr="phone_20140204.png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561187" y="5507287"/>
            <a:ext cx="4572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" name="Picture 50" descr="money_brown.png"/>
          <p:cNvPicPr>
            <a:picLocks noChangeAspect="1"/>
          </p:cNvPicPr>
          <p:nvPr/>
        </p:nvPicPr>
        <p:blipFill>
          <a:blip r:embed="rId21" cstate="print"/>
          <a:stretch>
            <a:fillRect/>
          </a:stretch>
        </p:blipFill>
        <p:spPr>
          <a:xfrm>
            <a:off x="2794252" y="5087246"/>
            <a:ext cx="384016" cy="320013"/>
          </a:xfrm>
          <a:prstGeom prst="rect">
            <a:avLst/>
          </a:prstGeom>
        </p:spPr>
      </p:pic>
      <p:pic>
        <p:nvPicPr>
          <p:cNvPr id="52" name="Picture 51" descr="wallet_brown.png"/>
          <p:cNvPicPr>
            <a:picLocks noChangeAspect="1"/>
          </p:cNvPicPr>
          <p:nvPr/>
        </p:nvPicPr>
        <p:blipFill>
          <a:blip r:embed="rId22" cstate="print"/>
          <a:stretch>
            <a:fillRect/>
          </a:stretch>
        </p:blipFill>
        <p:spPr>
          <a:xfrm>
            <a:off x="6322653" y="4958697"/>
            <a:ext cx="664409" cy="548595"/>
          </a:xfrm>
          <a:prstGeom prst="rect">
            <a:avLst/>
          </a:prstGeom>
        </p:spPr>
      </p:pic>
      <p:sp>
        <p:nvSpPr>
          <p:cNvPr id="53" name="TextBox 52"/>
          <p:cNvSpPr txBox="1"/>
          <p:nvPr/>
        </p:nvSpPr>
        <p:spPr>
          <a:xfrm>
            <a:off x="297719" y="1639017"/>
            <a:ext cx="2472248" cy="323165"/>
          </a:xfrm>
          <a:prstGeom prst="rect">
            <a:avLst/>
          </a:prstGeom>
          <a:noFill/>
          <a:ln w="28575">
            <a:solidFill>
              <a:srgbClr val="7368A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rgbClr val="7368A0"/>
                </a:solidFill>
              </a:rPr>
              <a:t>Course Completion</a:t>
            </a:r>
          </a:p>
        </p:txBody>
      </p:sp>
      <p:pic>
        <p:nvPicPr>
          <p:cNvPr id="54" name="Picture 2"/>
          <p:cNvPicPr>
            <a:picLocks noChangeAspect="1" noChangeArrowheads="1"/>
          </p:cNvPicPr>
          <p:nvPr/>
        </p:nvPicPr>
        <p:blipFill>
          <a:blip r:embed="rId23" cstate="print">
            <a:duotone>
              <a:schemeClr val="accent4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424897" y="2491354"/>
            <a:ext cx="864096" cy="72008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</p:pic>
      <p:sp>
        <p:nvSpPr>
          <p:cNvPr id="55" name="TextBox 49"/>
          <p:cNvSpPr txBox="1">
            <a:spLocks noChangeArrowheads="1"/>
          </p:cNvSpPr>
          <p:nvPr/>
        </p:nvSpPr>
        <p:spPr bwMode="auto">
          <a:xfrm>
            <a:off x="1161706" y="1998326"/>
            <a:ext cx="1512168" cy="4515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167" dirty="0"/>
              <a:t>No further vaccines after Measles 2</a:t>
            </a:r>
          </a:p>
        </p:txBody>
      </p:sp>
      <p:pic>
        <p:nvPicPr>
          <p:cNvPr id="56" name="Picture 64" descr="arrow4_20140220.png"/>
          <p:cNvPicPr>
            <a:picLocks noChangeAspect="1"/>
          </p:cNvPicPr>
          <p:nvPr/>
        </p:nvPicPr>
        <p:blipFill>
          <a:blip r:embed="rId4" cstate="print">
            <a:lum/>
          </a:blip>
          <a:srcRect/>
          <a:stretch>
            <a:fillRect/>
          </a:stretch>
        </p:blipFill>
        <p:spPr bwMode="auto">
          <a:xfrm rot="5158016">
            <a:off x="591455" y="3386658"/>
            <a:ext cx="76790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7" name="TextBox 59"/>
          <p:cNvSpPr txBox="1">
            <a:spLocks noChangeArrowheads="1"/>
          </p:cNvSpPr>
          <p:nvPr/>
        </p:nvSpPr>
        <p:spPr bwMode="auto">
          <a:xfrm>
            <a:off x="263135" y="4560888"/>
            <a:ext cx="1187624" cy="4515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167" dirty="0"/>
              <a:t>P4P for vaccinator</a:t>
            </a:r>
          </a:p>
        </p:txBody>
      </p:sp>
      <p:pic>
        <p:nvPicPr>
          <p:cNvPr id="58" name="Picture 2"/>
          <p:cNvPicPr>
            <a:picLocks noChangeAspect="1" noChangeArrowheads="1"/>
          </p:cNvPicPr>
          <p:nvPr/>
        </p:nvPicPr>
        <p:blipFill>
          <a:blip r:embed="rId24" cstate="print"/>
          <a:srcRect/>
          <a:stretch>
            <a:fillRect/>
          </a:stretch>
        </p:blipFill>
        <p:spPr bwMode="auto">
          <a:xfrm>
            <a:off x="317887" y="4227761"/>
            <a:ext cx="611560" cy="304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9" name="Picture 5"/>
          <p:cNvPicPr>
            <a:picLocks noChangeAspect="1" noChangeArrowheads="1"/>
          </p:cNvPicPr>
          <p:nvPr/>
        </p:nvPicPr>
        <p:blipFill>
          <a:blip r:embed="rId25" cstate="print"/>
          <a:srcRect/>
          <a:stretch>
            <a:fillRect/>
          </a:stretch>
        </p:blipFill>
        <p:spPr bwMode="auto">
          <a:xfrm>
            <a:off x="905405" y="4142197"/>
            <a:ext cx="348543" cy="4973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0" name="Picture 69" descr="arrow4_20140220.png"/>
          <p:cNvPicPr>
            <a:picLocks noChangeAspect="1"/>
          </p:cNvPicPr>
          <p:nvPr/>
        </p:nvPicPr>
        <p:blipFill>
          <a:blip r:embed="rId5" cstate="print">
            <a:lum/>
          </a:blip>
          <a:srcRect/>
          <a:stretch>
            <a:fillRect/>
          </a:stretch>
        </p:blipFill>
        <p:spPr bwMode="auto">
          <a:xfrm rot="21071391">
            <a:off x="1150684" y="4779903"/>
            <a:ext cx="604373" cy="503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" name="Content Placeholder 3"/>
          <p:cNvPicPr>
            <a:picLocks noGrp="1" noChangeAspect="1"/>
          </p:cNvPicPr>
          <p:nvPr/>
        </p:nvPicPr>
        <p:blipFill>
          <a:blip r:embed="rId2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235849" y="3738341"/>
            <a:ext cx="955962" cy="6416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2" name="Picture 61"/>
          <p:cNvPicPr>
            <a:picLocks noChangeAspect="1"/>
          </p:cNvPicPr>
          <p:nvPr/>
        </p:nvPicPr>
        <p:blipFill>
          <a:blip r:embed="rId2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14630" y="3703813"/>
            <a:ext cx="771633" cy="523948"/>
          </a:xfrm>
          <a:prstGeom prst="rect">
            <a:avLst/>
          </a:prstGeom>
        </p:spPr>
      </p:pic>
      <p:sp>
        <p:nvSpPr>
          <p:cNvPr id="67" name="Rectangle 66"/>
          <p:cNvSpPr/>
          <p:nvPr/>
        </p:nvSpPr>
        <p:spPr>
          <a:xfrm>
            <a:off x="169831" y="151164"/>
            <a:ext cx="1074518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 err="1">
                <a:solidFill>
                  <a:srgbClr val="002060"/>
                </a:solidFill>
                <a:latin typeface="Century Gothic" pitchFamily="34" charset="0"/>
              </a:rPr>
              <a:t>mCCTs</a:t>
            </a:r>
            <a:r>
              <a:rPr lang="en-US" sz="3200" dirty="0">
                <a:solidFill>
                  <a:srgbClr val="002060"/>
                </a:solidFill>
                <a:latin typeface="Century Gothic" pitchFamily="34" charset="0"/>
              </a:rPr>
              <a:t> for Immunization </a:t>
            </a:r>
          </a:p>
          <a:p>
            <a:r>
              <a:rPr lang="en-US" sz="3200" dirty="0">
                <a:solidFill>
                  <a:srgbClr val="002060"/>
                </a:solidFill>
                <a:latin typeface="Century Gothic" pitchFamily="34" charset="0"/>
              </a:rPr>
              <a:t>Participant Flowchart</a:t>
            </a:r>
          </a:p>
        </p:txBody>
      </p:sp>
      <p:pic>
        <p:nvPicPr>
          <p:cNvPr id="12" name="Picture 27" descr="qrcode_20140203.png"/>
          <p:cNvPicPr>
            <a:picLocks noChangeAspect="1"/>
          </p:cNvPicPr>
          <p:nvPr/>
        </p:nvPicPr>
        <p:blipFill>
          <a:blip r:embed="rId28" cstate="print">
            <a:lum/>
          </a:blip>
          <a:srcRect/>
          <a:stretch>
            <a:fillRect/>
          </a:stretch>
        </p:blipFill>
        <p:spPr bwMode="auto">
          <a:xfrm>
            <a:off x="5890595" y="5267266"/>
            <a:ext cx="274638" cy="2288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3" name="Rectangle 62"/>
          <p:cNvSpPr/>
          <p:nvPr/>
        </p:nvSpPr>
        <p:spPr>
          <a:xfrm>
            <a:off x="-38100" y="6781800"/>
            <a:ext cx="9189475" cy="7620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4" name="Rectangle 63"/>
          <p:cNvSpPr/>
          <p:nvPr/>
        </p:nvSpPr>
        <p:spPr>
          <a:xfrm>
            <a:off x="0" y="-15240"/>
            <a:ext cx="9189475" cy="7620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017010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-38100" y="6781800"/>
            <a:ext cx="9189475" cy="7620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-15240"/>
            <a:ext cx="9189475" cy="7620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533400" y="533399"/>
            <a:ext cx="91440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>
                <a:solidFill>
                  <a:srgbClr val="002060"/>
                </a:solidFill>
                <a:latin typeface="Century Gothic" panose="020B0502020202020204" pitchFamily="34" charset="0"/>
                <a:cs typeface="Arial" pitchFamily="34" charset="0"/>
              </a:rPr>
              <a:t>Screenshots of the application</a:t>
            </a:r>
            <a:endParaRPr lang="en-GB" sz="3200" dirty="0">
              <a:solidFill>
                <a:srgbClr val="002060"/>
              </a:solidFill>
              <a:latin typeface="Century Gothic" panose="020B0502020202020204" pitchFamily="34" charset="0"/>
              <a:cs typeface="Arial" pitchFamily="34" charset="0"/>
            </a:endParaRPr>
          </a:p>
        </p:txBody>
      </p:sp>
      <p:pic>
        <p:nvPicPr>
          <p:cNvPr id="18" name="Content Placeholder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1192" y="1402033"/>
            <a:ext cx="2433340" cy="432593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63259" y="1389063"/>
            <a:ext cx="2433340" cy="432593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0" name="Content Placeholder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9125" y="1402033"/>
            <a:ext cx="2433340" cy="432593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35689592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2369</TotalTime>
  <Words>1091</Words>
  <Application>Microsoft Office PowerPoint</Application>
  <PresentationFormat>On-screen Show (4:3)</PresentationFormat>
  <Paragraphs>294</Paragraphs>
  <Slides>25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30" baseType="lpstr">
      <vt:lpstr>Arial</vt:lpstr>
      <vt:lpstr>Calibri</vt:lpstr>
      <vt:lpstr>Century Gothic</vt:lpstr>
      <vt:lpstr>Gill Sans MT</vt:lpstr>
      <vt:lpstr>Office Theme</vt:lpstr>
      <vt:lpstr>PowerPoint Presentation</vt:lpstr>
      <vt:lpstr>PowerPoint Presentation</vt:lpstr>
      <vt:lpstr>DTP3 Coverage and  # of Unvaccinated Children by Country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Mode of Transfer</vt:lpstr>
      <vt:lpstr>Output &amp; Impact </vt:lpstr>
      <vt:lpstr>Age-appropriate immunization coverage rates for children enrolled at BCG vs. estimates by PDHS 2012-13  Jun 20, 2012 – Oct 01, 2014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MISHA</dc:creator>
  <cp:lastModifiedBy>Goetsch, Brittany</cp:lastModifiedBy>
  <cp:revision>72</cp:revision>
  <dcterms:created xsi:type="dcterms:W3CDTF">2016-12-08T06:22:52Z</dcterms:created>
  <dcterms:modified xsi:type="dcterms:W3CDTF">2017-03-24T14:43:19Z</dcterms:modified>
</cp:coreProperties>
</file>