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24"/>
  </p:notesMasterIdLst>
  <p:handoutMasterIdLst>
    <p:handoutMasterId r:id="rId25"/>
  </p:handoutMasterIdLst>
  <p:sldIdLst>
    <p:sldId id="256" r:id="rId2"/>
    <p:sldId id="309" r:id="rId3"/>
    <p:sldId id="326" r:id="rId4"/>
    <p:sldId id="327" r:id="rId5"/>
    <p:sldId id="328" r:id="rId6"/>
    <p:sldId id="329" r:id="rId7"/>
    <p:sldId id="333" r:id="rId8"/>
    <p:sldId id="342" r:id="rId9"/>
    <p:sldId id="330" r:id="rId10"/>
    <p:sldId id="331" r:id="rId11"/>
    <p:sldId id="344" r:id="rId12"/>
    <p:sldId id="345" r:id="rId13"/>
    <p:sldId id="347" r:id="rId14"/>
    <p:sldId id="356" r:id="rId15"/>
    <p:sldId id="335" r:id="rId16"/>
    <p:sldId id="336" r:id="rId17"/>
    <p:sldId id="340" r:id="rId18"/>
    <p:sldId id="350" r:id="rId19"/>
    <p:sldId id="349" r:id="rId20"/>
    <p:sldId id="351" r:id="rId21"/>
    <p:sldId id="357" r:id="rId22"/>
    <p:sldId id="358" r:id="rId23"/>
  </p:sldIdLst>
  <p:sldSz cx="9144000" cy="6858000" type="screen4x3"/>
  <p:notesSz cx="6858000" cy="9144000"/>
  <p:defaultTextStyle>
    <a:defPPr>
      <a:defRPr lang="en-US"/>
    </a:defPPr>
    <a:lvl1pPr algn="l" rtl="0" fontAlgn="base">
      <a:spcBef>
        <a:spcPct val="0"/>
      </a:spcBef>
      <a:spcAft>
        <a:spcPct val="0"/>
      </a:spcAft>
      <a:buClr>
        <a:schemeClr val="accent1"/>
      </a:buClr>
      <a:buSzPct val="100000"/>
      <a:buFont typeface="Wingdings" charset="2"/>
      <a:buChar char="n"/>
      <a:defRPr sz="2600" kern="1200">
        <a:solidFill>
          <a:schemeClr val="tx1"/>
        </a:solidFill>
        <a:latin typeface="Myriad Pro" pitchFamily="34" charset="0"/>
        <a:ea typeface="+mn-ea"/>
        <a:cs typeface="+mn-cs"/>
      </a:defRPr>
    </a:lvl1pPr>
    <a:lvl2pPr marL="457200" algn="l" rtl="0" fontAlgn="base">
      <a:spcBef>
        <a:spcPct val="0"/>
      </a:spcBef>
      <a:spcAft>
        <a:spcPct val="0"/>
      </a:spcAft>
      <a:buClr>
        <a:schemeClr val="accent1"/>
      </a:buClr>
      <a:buSzPct val="100000"/>
      <a:buFont typeface="Wingdings" charset="2"/>
      <a:buChar char="n"/>
      <a:defRPr sz="2600" kern="1200">
        <a:solidFill>
          <a:schemeClr val="tx1"/>
        </a:solidFill>
        <a:latin typeface="Myriad Pro" pitchFamily="34" charset="0"/>
        <a:ea typeface="+mn-ea"/>
        <a:cs typeface="+mn-cs"/>
      </a:defRPr>
    </a:lvl2pPr>
    <a:lvl3pPr marL="914400" algn="l" rtl="0" fontAlgn="base">
      <a:spcBef>
        <a:spcPct val="0"/>
      </a:spcBef>
      <a:spcAft>
        <a:spcPct val="0"/>
      </a:spcAft>
      <a:buClr>
        <a:schemeClr val="accent1"/>
      </a:buClr>
      <a:buSzPct val="100000"/>
      <a:buFont typeface="Wingdings" charset="2"/>
      <a:buChar char="n"/>
      <a:defRPr sz="2600" kern="1200">
        <a:solidFill>
          <a:schemeClr val="tx1"/>
        </a:solidFill>
        <a:latin typeface="Myriad Pro" pitchFamily="34" charset="0"/>
        <a:ea typeface="+mn-ea"/>
        <a:cs typeface="+mn-cs"/>
      </a:defRPr>
    </a:lvl3pPr>
    <a:lvl4pPr marL="1371600" algn="l" rtl="0" fontAlgn="base">
      <a:spcBef>
        <a:spcPct val="0"/>
      </a:spcBef>
      <a:spcAft>
        <a:spcPct val="0"/>
      </a:spcAft>
      <a:buClr>
        <a:schemeClr val="accent1"/>
      </a:buClr>
      <a:buSzPct val="100000"/>
      <a:buFont typeface="Wingdings" charset="2"/>
      <a:buChar char="n"/>
      <a:defRPr sz="2600" kern="1200">
        <a:solidFill>
          <a:schemeClr val="tx1"/>
        </a:solidFill>
        <a:latin typeface="Myriad Pro" pitchFamily="34" charset="0"/>
        <a:ea typeface="+mn-ea"/>
        <a:cs typeface="+mn-cs"/>
      </a:defRPr>
    </a:lvl4pPr>
    <a:lvl5pPr marL="1828800" algn="l" rtl="0" fontAlgn="base">
      <a:spcBef>
        <a:spcPct val="0"/>
      </a:spcBef>
      <a:spcAft>
        <a:spcPct val="0"/>
      </a:spcAft>
      <a:buClr>
        <a:schemeClr val="accent1"/>
      </a:buClr>
      <a:buSzPct val="100000"/>
      <a:buFont typeface="Wingdings" charset="2"/>
      <a:buChar char="n"/>
      <a:defRPr sz="2600" kern="1200">
        <a:solidFill>
          <a:schemeClr val="tx1"/>
        </a:solidFill>
        <a:latin typeface="Myriad Pro" pitchFamily="34" charset="0"/>
        <a:ea typeface="+mn-ea"/>
        <a:cs typeface="+mn-cs"/>
      </a:defRPr>
    </a:lvl5pPr>
    <a:lvl6pPr marL="2286000" algn="l" defTabSz="457200" rtl="0" eaLnBrk="1" latinLnBrk="0" hangingPunct="1">
      <a:defRPr sz="2600" kern="1200">
        <a:solidFill>
          <a:schemeClr val="tx1"/>
        </a:solidFill>
        <a:latin typeface="Myriad Pro" pitchFamily="34" charset="0"/>
        <a:ea typeface="+mn-ea"/>
        <a:cs typeface="+mn-cs"/>
      </a:defRPr>
    </a:lvl6pPr>
    <a:lvl7pPr marL="2743200" algn="l" defTabSz="457200" rtl="0" eaLnBrk="1" latinLnBrk="0" hangingPunct="1">
      <a:defRPr sz="2600" kern="1200">
        <a:solidFill>
          <a:schemeClr val="tx1"/>
        </a:solidFill>
        <a:latin typeface="Myriad Pro" pitchFamily="34" charset="0"/>
        <a:ea typeface="+mn-ea"/>
        <a:cs typeface="+mn-cs"/>
      </a:defRPr>
    </a:lvl7pPr>
    <a:lvl8pPr marL="3200400" algn="l" defTabSz="457200" rtl="0" eaLnBrk="1" latinLnBrk="0" hangingPunct="1">
      <a:defRPr sz="2600" kern="1200">
        <a:solidFill>
          <a:schemeClr val="tx1"/>
        </a:solidFill>
        <a:latin typeface="Myriad Pro" pitchFamily="34" charset="0"/>
        <a:ea typeface="+mn-ea"/>
        <a:cs typeface="+mn-cs"/>
      </a:defRPr>
    </a:lvl8pPr>
    <a:lvl9pPr marL="3657600" algn="l" defTabSz="457200" rtl="0" eaLnBrk="1" latinLnBrk="0" hangingPunct="1">
      <a:defRPr sz="2600" kern="1200">
        <a:solidFill>
          <a:schemeClr val="tx1"/>
        </a:solidFill>
        <a:latin typeface="Myriad Pro" pitchFamily="34" charset="0"/>
        <a:ea typeface="+mn-ea"/>
        <a:cs typeface="+mn-cs"/>
      </a:defRPr>
    </a:lvl9pPr>
  </p:defaultTextStyle>
  <p:extLst>
    <p:ext uri="{521415D9-36F7-43E2-AB2F-B90AF26B5E84}">
      <p14:sectionLst xmlns:p14="http://schemas.microsoft.com/office/powerpoint/2010/main">
        <p14:section name="Default Section" id="{C14D02D8-4267-D741-BB70-D2E2885F17E5}">
          <p14:sldIdLst>
            <p14:sldId id="256"/>
            <p14:sldId id="309"/>
            <p14:sldId id="326"/>
            <p14:sldId id="327"/>
            <p14:sldId id="328"/>
            <p14:sldId id="329"/>
            <p14:sldId id="333"/>
            <p14:sldId id="342"/>
            <p14:sldId id="330"/>
            <p14:sldId id="331"/>
            <p14:sldId id="344"/>
            <p14:sldId id="345"/>
            <p14:sldId id="347"/>
            <p14:sldId id="356"/>
            <p14:sldId id="335"/>
            <p14:sldId id="336"/>
            <p14:sldId id="340"/>
            <p14:sldId id="350"/>
            <p14:sldId id="349"/>
            <p14:sldId id="351"/>
            <p14:sldId id="357"/>
            <p14:sldId id="3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nesty L" initial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81AEFF"/>
    <a:srgbClr val="7AA4F1"/>
    <a:srgbClr val="F5DD0F"/>
    <a:srgbClr val="E6ADEA"/>
    <a:srgbClr val="FFFF00"/>
    <a:srgbClr val="000066"/>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96"/>
    <p:restoredTop sz="93912" autoAdjust="0"/>
  </p:normalViewPr>
  <p:slideViewPr>
    <p:cSldViewPr>
      <p:cViewPr varScale="1">
        <p:scale>
          <a:sx n="94" d="100"/>
          <a:sy n="94" d="100"/>
        </p:scale>
        <p:origin x="96"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localhost\Users\amnestylefevre\Desktop\MAMA%20Tables%20v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localhost\Users\amnestylefevre\Library\Containers\com.apple.mail\Data\Library\Mail%20Downloads\60454A18-E5B5-4FB3-B9BF-9F320161D158\Final%20MAMA%20Costs_Aug201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localhost\Users\amnestylefevre\Desktop\MAMA%20Tables%20v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localhost\Users\amnestylefevre\Desktop\MAMA%20Tables%20v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localhost\Users\amnestylefevre\Desktop\MAMA%20Tables%20v5.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46B8-4E54-A91A-AF71E17B4E6B}"/>
              </c:ext>
            </c:extLst>
          </c:dPt>
          <c:dPt>
            <c:idx val="1"/>
            <c:invertIfNegative val="0"/>
            <c:bubble3D val="0"/>
            <c:spPr>
              <a:solidFill>
                <a:schemeClr val="tx1"/>
              </a:solidFill>
              <a:ln>
                <a:noFill/>
              </a:ln>
              <a:effectLst/>
            </c:spPr>
            <c:extLst>
              <c:ext xmlns:c16="http://schemas.microsoft.com/office/drawing/2014/chart" uri="{C3380CC4-5D6E-409C-BE32-E72D297353CC}">
                <c16:uniqueId val="{00000003-46B8-4E54-A91A-AF71E17B4E6B}"/>
              </c:ext>
            </c:extLst>
          </c:dPt>
          <c:dPt>
            <c:idx val="2"/>
            <c:invertIfNegative val="0"/>
            <c:bubble3D val="0"/>
            <c:spPr>
              <a:solidFill>
                <a:srgbClr val="C00000"/>
              </a:solidFill>
              <a:ln>
                <a:noFill/>
              </a:ln>
              <a:effectLst/>
            </c:spPr>
            <c:extLst>
              <c:ext xmlns:c16="http://schemas.microsoft.com/office/drawing/2014/chart" uri="{C3380CC4-5D6E-409C-BE32-E72D297353CC}">
                <c16:uniqueId val="{00000005-46B8-4E54-A91A-AF71E17B4E6B}"/>
              </c:ext>
            </c:extLst>
          </c:dPt>
          <c:dPt>
            <c:idx val="3"/>
            <c:invertIfNegative val="0"/>
            <c:bubble3D val="0"/>
            <c:spPr>
              <a:solidFill>
                <a:srgbClr val="FFC000"/>
              </a:solidFill>
              <a:ln>
                <a:noFill/>
              </a:ln>
              <a:effectLst/>
            </c:spPr>
            <c:extLst>
              <c:ext xmlns:c16="http://schemas.microsoft.com/office/drawing/2014/chart" uri="{C3380CC4-5D6E-409C-BE32-E72D297353CC}">
                <c16:uniqueId val="{00000007-46B8-4E54-A91A-AF71E17B4E6B}"/>
              </c:ext>
            </c:extLst>
          </c:dPt>
          <c:dPt>
            <c:idx val="4"/>
            <c:invertIfNegative val="0"/>
            <c:bubble3D val="0"/>
            <c:spPr>
              <a:solidFill>
                <a:srgbClr val="FFC000"/>
              </a:solidFill>
              <a:ln>
                <a:noFill/>
              </a:ln>
              <a:effectLst/>
            </c:spPr>
            <c:extLst>
              <c:ext xmlns:c16="http://schemas.microsoft.com/office/drawing/2014/chart" uri="{C3380CC4-5D6E-409C-BE32-E72D297353CC}">
                <c16:uniqueId val="{00000009-46B8-4E54-A91A-AF71E17B4E6B}"/>
              </c:ext>
            </c:extLst>
          </c:dPt>
          <c:dPt>
            <c:idx val="5"/>
            <c:invertIfNegative val="0"/>
            <c:bubble3D val="0"/>
            <c:spPr>
              <a:solidFill>
                <a:srgbClr val="FFC000"/>
              </a:solidFill>
              <a:ln>
                <a:noFill/>
              </a:ln>
              <a:effectLst/>
            </c:spPr>
            <c:extLst>
              <c:ext xmlns:c16="http://schemas.microsoft.com/office/drawing/2014/chart" uri="{C3380CC4-5D6E-409C-BE32-E72D297353CC}">
                <c16:uniqueId val="{0000000B-46B8-4E54-A91A-AF71E17B4E6B}"/>
              </c:ext>
            </c:extLst>
          </c:dPt>
          <c:cat>
            <c:strRef>
              <c:f>'Table 4. Year 5 Parameters '!$D$98:$D$103</c:f>
              <c:strCache>
                <c:ptCount val="6"/>
                <c:pt idx="0">
                  <c:v>Users' cost: PNC5+ (Fully immunized) Gauteng</c:v>
                </c:pt>
                <c:pt idx="1">
                  <c:v>Users' cost: ANC 4+ Gauteng</c:v>
                </c:pt>
                <c:pt idx="2">
                  <c:v>Total program cost Gauteng</c:v>
                </c:pt>
                <c:pt idx="3">
                  <c:v>ANC 4+ Gauteng</c:v>
                </c:pt>
                <c:pt idx="4">
                  <c:v>PNC5+ (Fully immunized) Gauteng</c:v>
                </c:pt>
                <c:pt idx="5">
                  <c:v>Registration costs Gauteng</c:v>
                </c:pt>
              </c:strCache>
            </c:strRef>
          </c:cat>
          <c:val>
            <c:numRef>
              <c:f>'Table 4. Year 5 Parameters '!$E$98:$E$103</c:f>
              <c:numCache>
                <c:formatCode>_("$"* #,##0.00_);_("$"* \(#,##0.00\);_("$"* "-"??_);_(@_)</c:formatCode>
                <c:ptCount val="6"/>
                <c:pt idx="0">
                  <c:v>1296345.3795671</c:v>
                </c:pt>
                <c:pt idx="1">
                  <c:v>858608.43892985606</c:v>
                </c:pt>
                <c:pt idx="2">
                  <c:v>641177.44448108994</c:v>
                </c:pt>
                <c:pt idx="3">
                  <c:v>563401.27571854275</c:v>
                </c:pt>
                <c:pt idx="4">
                  <c:v>524736.48228687851</c:v>
                </c:pt>
                <c:pt idx="5">
                  <c:v>13808.854797023119</c:v>
                </c:pt>
              </c:numCache>
            </c:numRef>
          </c:val>
          <c:extLst>
            <c:ext xmlns:c16="http://schemas.microsoft.com/office/drawing/2014/chart" uri="{C3380CC4-5D6E-409C-BE32-E72D297353CC}">
              <c16:uniqueId val="{0000000C-46B8-4E54-A91A-AF71E17B4E6B}"/>
            </c:ext>
          </c:extLst>
        </c:ser>
        <c:dLbls>
          <c:showLegendKey val="0"/>
          <c:showVal val="0"/>
          <c:showCatName val="0"/>
          <c:showSerName val="0"/>
          <c:showPercent val="0"/>
          <c:showBubbleSize val="0"/>
        </c:dLbls>
        <c:gapWidth val="219"/>
        <c:overlap val="-27"/>
        <c:axId val="126600048"/>
        <c:axId val="126608624"/>
      </c:barChart>
      <c:catAx>
        <c:axId val="126600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6608624"/>
        <c:crosses val="autoZero"/>
        <c:auto val="1"/>
        <c:lblAlgn val="ctr"/>
        <c:lblOffset val="100"/>
        <c:noMultiLvlLbl val="0"/>
      </c:catAx>
      <c:valAx>
        <c:axId val="126608624"/>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6600048"/>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solidFill>
            <a:schemeClr val="tx1"/>
          </a:solidFill>
          <a:latin typeface="Times New Roman" charset="0"/>
          <a:ea typeface="Times New Roman" charset="0"/>
          <a:cs typeface="Times New Roman"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69369948590901"/>
          <c:y val="5.7751701388127297E-2"/>
          <c:w val="0.85827712887051999"/>
          <c:h val="0.715022504171551"/>
        </c:manualLayout>
      </c:layout>
      <c:lineChart>
        <c:grouping val="standard"/>
        <c:varyColors val="0"/>
        <c:ser>
          <c:idx val="0"/>
          <c:order val="0"/>
          <c:tx>
            <c:strRef>
              <c:f>'Summary Aug'!$C$30</c:f>
              <c:strCache>
                <c:ptCount val="1"/>
                <c:pt idx="0">
                  <c:v>Cost per CC</c:v>
                </c:pt>
              </c:strCache>
            </c:strRef>
          </c:tx>
          <c:spPr>
            <a:ln w="22225" cap="rnd" cmpd="sng" algn="ctr">
              <a:solidFill>
                <a:schemeClr val="tx1"/>
              </a:solidFill>
              <a:round/>
            </a:ln>
            <a:effectLst/>
          </c:spPr>
          <c:marker>
            <c:symbol val="none"/>
          </c:marker>
          <c:dLbls>
            <c:dLbl>
              <c:idx val="0"/>
              <c:layout>
                <c:manualLayout>
                  <c:x val="-5.8294017118376701E-2"/>
                  <c:y val="-4.41630657673914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135-48BC-A33F-038A330BEC79}"/>
                </c:ext>
              </c:extLst>
            </c:dLbl>
            <c:dLbl>
              <c:idx val="1"/>
              <c:layout>
                <c:manualLayout>
                  <c:x val="-2.0215869404422399E-2"/>
                  <c:y val="-2.717727124147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135-48BC-A33F-038A330BEC79}"/>
                </c:ext>
              </c:extLst>
            </c:dLbl>
            <c:dLbl>
              <c:idx val="2"/>
              <c:layout>
                <c:manualLayout>
                  <c:x val="-3.7543757465356001E-2"/>
                  <c:y val="-4.41630657673914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135-48BC-A33F-038A330BEC79}"/>
                </c:ext>
              </c:extLst>
            </c:dLbl>
            <c:dLbl>
              <c:idx val="3"/>
              <c:layout>
                <c:manualLayout>
                  <c:x val="-3.7543757465356001E-2"/>
                  <c:y val="-6.1148860293311201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6.9311552243734101E-2"/>
                      <c:h val="6.7263746322642398E-2"/>
                    </c:manualLayout>
                  </c15:layout>
                </c:ext>
                <c:ext xmlns:c16="http://schemas.microsoft.com/office/drawing/2014/chart" uri="{C3380CC4-5D6E-409C-BE32-E72D297353CC}">
                  <c16:uniqueId val="{00000003-D135-48BC-A33F-038A330BEC79}"/>
                </c:ext>
              </c:extLst>
            </c:dLbl>
            <c:dLbl>
              <c:idx val="4"/>
              <c:layout>
                <c:manualLayout>
                  <c:x val="-5.1021003734970899E-2"/>
                  <c:y val="-5.77517013881272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135-48BC-A33F-038A330BEC7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Times New Roman" charset="0"/>
                    <a:ea typeface="Times New Roman" charset="0"/>
                    <a:cs typeface="Times New Roman"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'Summary Aug'!$D$29:$H$29</c:f>
              <c:strCache>
                <c:ptCount val="5"/>
                <c:pt idx="0">
                  <c:v>July 2012 - June 2013</c:v>
                </c:pt>
                <c:pt idx="1">
                  <c:v>July 2013- June 2014</c:v>
                </c:pt>
                <c:pt idx="2">
                  <c:v>July 2014- June 2015</c:v>
                </c:pt>
                <c:pt idx="3">
                  <c:v>July 2015- June 2016</c:v>
                </c:pt>
                <c:pt idx="4">
                  <c:v>July 2016- June 2017</c:v>
                </c:pt>
              </c:strCache>
            </c:strRef>
          </c:cat>
          <c:val>
            <c:numRef>
              <c:f>'Summary Aug'!$D$30:$H$30</c:f>
              <c:numCache>
                <c:formatCode>_("$"* #,##0.00_);_("$"* \(#,##0.00\);_("$"* "-"??_);_(@_)</c:formatCode>
                <c:ptCount val="5"/>
                <c:pt idx="0">
                  <c:v>86.266398733593903</c:v>
                </c:pt>
                <c:pt idx="1">
                  <c:v>38.175053898526912</c:v>
                </c:pt>
                <c:pt idx="2">
                  <c:v>15.573601801772821</c:v>
                </c:pt>
                <c:pt idx="3">
                  <c:v>7.825002608126808</c:v>
                </c:pt>
                <c:pt idx="4">
                  <c:v>5.3295420511250642</c:v>
                </c:pt>
              </c:numCache>
            </c:numRef>
          </c:val>
          <c:smooth val="0"/>
          <c:extLst>
            <c:ext xmlns:c16="http://schemas.microsoft.com/office/drawing/2014/chart" uri="{C3380CC4-5D6E-409C-BE32-E72D297353CC}">
              <c16:uniqueId val="{00000005-D135-48BC-A33F-038A330BEC79}"/>
            </c:ext>
          </c:extLst>
        </c:ser>
        <c:ser>
          <c:idx val="1"/>
          <c:order val="1"/>
          <c:tx>
            <c:strRef>
              <c:f>'Summary Aug'!$C$31</c:f>
              <c:strCache>
                <c:ptCount val="1"/>
                <c:pt idx="0">
                  <c:v>Cost per user</c:v>
                </c:pt>
              </c:strCache>
            </c:strRef>
          </c:tx>
          <c:spPr>
            <a:ln w="22225" cap="rnd" cmpd="sng" algn="ctr">
              <a:solidFill>
                <a:srgbClr val="C00000"/>
              </a:solidFill>
              <a:round/>
            </a:ln>
            <a:effectLst/>
          </c:spPr>
          <c:marker>
            <c:symbol val="circle"/>
            <c:size val="8"/>
            <c:spPr>
              <a:solidFill>
                <a:srgbClr val="FF0000"/>
              </a:solidFill>
              <a:ln w="9525" cap="flat" cmpd="sng" algn="ctr">
                <a:solidFill>
                  <a:schemeClr val="tx1"/>
                </a:solidFill>
                <a:round/>
              </a:ln>
              <a:effectLst/>
            </c:spPr>
          </c:marker>
          <c:dLbls>
            <c:dLbl>
              <c:idx val="0"/>
              <c:layout>
                <c:manualLayout>
                  <c:x val="-5.4871645526289502E-2"/>
                  <c:y val="-3.39715890518395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135-48BC-A33F-038A330BEC79}"/>
                </c:ext>
              </c:extLst>
            </c:dLbl>
            <c:dLbl>
              <c:idx val="1"/>
              <c:layout>
                <c:manualLayout>
                  <c:x val="-5.2946324630630197E-2"/>
                  <c:y val="3.73687479570235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135-48BC-A33F-038A330BEC79}"/>
                </c:ext>
              </c:extLst>
            </c:dLbl>
            <c:dLbl>
              <c:idx val="2"/>
              <c:layout>
                <c:manualLayout>
                  <c:x val="-5.63686962227175E-2"/>
                  <c:y val="2.717727124147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135-48BC-A33F-038A330BEC79}"/>
                </c:ext>
              </c:extLst>
            </c:dLbl>
            <c:dLbl>
              <c:idx val="3"/>
              <c:layout>
                <c:manualLayout>
                  <c:x val="-3.9469078361015403E-2"/>
                  <c:y val="3.3971589051839599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135-48BC-A33F-038A330BEC79}"/>
                </c:ext>
              </c:extLst>
            </c:dLbl>
            <c:dLbl>
              <c:idx val="4"/>
              <c:layout>
                <c:manualLayout>
                  <c:x val="-2.45911990398258E-2"/>
                  <c:y val="-1.019147671555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135-48BC-A33F-038A330BEC7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Times New Roman" charset="0"/>
                    <a:ea typeface="Times New Roman" charset="0"/>
                    <a:cs typeface="Times New Roman"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'Summary Aug'!$D$29:$H$29</c:f>
              <c:strCache>
                <c:ptCount val="5"/>
                <c:pt idx="0">
                  <c:v>July 2012 - June 2013</c:v>
                </c:pt>
                <c:pt idx="1">
                  <c:v>July 2013- June 2014</c:v>
                </c:pt>
                <c:pt idx="2">
                  <c:v>July 2014- June 2015</c:v>
                </c:pt>
                <c:pt idx="3">
                  <c:v>July 2015- June 2016</c:v>
                </c:pt>
                <c:pt idx="4">
                  <c:v>July 2016- June 2017</c:v>
                </c:pt>
              </c:strCache>
            </c:strRef>
          </c:cat>
          <c:val>
            <c:numRef>
              <c:f>'Summary Aug'!$D$31:$H$31</c:f>
              <c:numCache>
                <c:formatCode>_("$"* #,##0.00_);_("$"* \(#,##0.00\);_("$"* "-"??_);_(@_)</c:formatCode>
                <c:ptCount val="5"/>
                <c:pt idx="0">
                  <c:v>57.798487151508098</c:v>
                </c:pt>
                <c:pt idx="1">
                  <c:v>25.577286112013031</c:v>
                </c:pt>
                <c:pt idx="2">
                  <c:v>10.43431320718779</c:v>
                </c:pt>
                <c:pt idx="3">
                  <c:v>5.2427517474449683</c:v>
                </c:pt>
                <c:pt idx="4">
                  <c:v>3.5707931742537928</c:v>
                </c:pt>
              </c:numCache>
            </c:numRef>
          </c:val>
          <c:smooth val="0"/>
          <c:extLst>
            <c:ext xmlns:c16="http://schemas.microsoft.com/office/drawing/2014/chart" uri="{C3380CC4-5D6E-409C-BE32-E72D297353CC}">
              <c16:uniqueId val="{0000000B-D135-48BC-A33F-038A330BEC79}"/>
            </c:ext>
          </c:extLst>
        </c:ser>
        <c:dLbls>
          <c:dLblPos val="ctr"/>
          <c:showLegendKey val="0"/>
          <c:showVal val="1"/>
          <c:showCatName val="0"/>
          <c:showSerName val="0"/>
          <c:showPercent val="0"/>
          <c:showBubbleSize val="0"/>
        </c:dLbls>
        <c:dropLines>
          <c:spPr>
            <a:ln w="9525" cap="flat" cmpd="sng" algn="ctr">
              <a:solidFill>
                <a:schemeClr val="accent3"/>
              </a:solidFill>
              <a:round/>
            </a:ln>
            <a:effectLst/>
          </c:spPr>
        </c:dropLines>
        <c:smooth val="0"/>
        <c:axId val="126685848"/>
        <c:axId val="127474912"/>
      </c:lineChart>
      <c:catAx>
        <c:axId val="12668584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spc="20" baseline="0">
                <a:solidFill>
                  <a:schemeClr val="tx1"/>
                </a:solidFill>
                <a:latin typeface="Times New Roman" charset="0"/>
                <a:ea typeface="Times New Roman" charset="0"/>
                <a:cs typeface="Times New Roman" charset="0"/>
              </a:defRPr>
            </a:pPr>
            <a:endParaRPr lang="en-US"/>
          </a:p>
        </c:txPr>
        <c:crossAx val="127474912"/>
        <c:crosses val="autoZero"/>
        <c:auto val="1"/>
        <c:lblAlgn val="ctr"/>
        <c:lblOffset val="100"/>
        <c:noMultiLvlLbl val="0"/>
      </c:catAx>
      <c:valAx>
        <c:axId val="127474912"/>
        <c:scaling>
          <c:orientation val="minMax"/>
        </c:scaling>
        <c:delete val="0"/>
        <c:axPos val="l"/>
        <c:title>
          <c:tx>
            <c:rich>
              <a:bodyPr rot="-5400000" spcFirstLastPara="1" vertOverflow="ellipsis" vert="horz" wrap="square" anchor="ctr" anchorCtr="1"/>
              <a:lstStyle/>
              <a:p>
                <a:pPr>
                  <a:defRPr sz="1200" b="0" i="0" u="none" strike="noStrike" kern="1200" cap="all" baseline="0">
                    <a:solidFill>
                      <a:schemeClr val="tx1"/>
                    </a:solidFill>
                    <a:latin typeface="Times New Roman" charset="0"/>
                    <a:ea typeface="Times New Roman" charset="0"/>
                    <a:cs typeface="Times New Roman" charset="0"/>
                  </a:defRPr>
                </a:pPr>
                <a:r>
                  <a:rPr lang="en-US"/>
                  <a:t>COSTS IN USD</a:t>
                </a:r>
              </a:p>
            </c:rich>
          </c:tx>
          <c:overlay val="0"/>
          <c:spPr>
            <a:noFill/>
            <a:ln>
              <a:noFill/>
            </a:ln>
            <a:effectLst/>
          </c:spPr>
          <c:txPr>
            <a:bodyPr rot="-5400000" spcFirstLastPara="1" vertOverflow="ellipsis" vert="horz" wrap="square" anchor="ctr" anchorCtr="1"/>
            <a:lstStyle/>
            <a:p>
              <a:pPr>
                <a:defRPr sz="1200" b="0" i="0" u="none" strike="noStrike" kern="1200" cap="all" baseline="0">
                  <a:solidFill>
                    <a:schemeClr val="tx1"/>
                  </a:solidFill>
                  <a:latin typeface="Times New Roman" charset="0"/>
                  <a:ea typeface="Times New Roman" charset="0"/>
                  <a:cs typeface="Times New Roman" charset="0"/>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spc="20" baseline="0">
                <a:solidFill>
                  <a:schemeClr val="tx1"/>
                </a:solidFill>
                <a:latin typeface="Times New Roman" charset="0"/>
                <a:ea typeface="Times New Roman" charset="0"/>
                <a:cs typeface="Times New Roman" charset="0"/>
              </a:defRPr>
            </a:pPr>
            <a:endParaRPr lang="en-US"/>
          </a:p>
        </c:txPr>
        <c:crossAx val="126685848"/>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Times New Roman" charset="0"/>
              <a:ea typeface="Times New Roman" charset="0"/>
              <a:cs typeface="Times New Roman" charset="0"/>
            </a:defRPr>
          </a:pPr>
          <a:endParaRPr lang="en-US"/>
        </a:p>
      </c:txPr>
    </c:legend>
    <c:plotVisOnly val="1"/>
    <c:dispBlanksAs val="gap"/>
    <c:showDLblsOverMax val="0"/>
  </c:chart>
  <c:spPr>
    <a:solidFill>
      <a:schemeClr val="lt1"/>
    </a:solidFill>
    <a:ln w="9525" cap="flat" cmpd="sng" algn="ctr">
      <a:noFill/>
      <a:round/>
    </a:ln>
    <a:effectLst/>
  </c:spPr>
  <c:txPr>
    <a:bodyPr/>
    <a:lstStyle/>
    <a:p>
      <a:pPr>
        <a:defRPr sz="1200">
          <a:solidFill>
            <a:schemeClr val="tx1"/>
          </a:solidFill>
          <a:latin typeface="Times New Roman" charset="0"/>
          <a:ea typeface="Times New Roman" charset="0"/>
          <a:cs typeface="Times New Roman"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'Table 5. ICER Table'!$D$32</c:f>
              <c:strCache>
                <c:ptCount val="1"/>
                <c:pt idx="0">
                  <c:v>Societal perspective</c:v>
                </c:pt>
              </c:strCache>
            </c:strRef>
          </c:tx>
          <c:spPr>
            <a:ln w="28575" cap="rnd">
              <a:solidFill>
                <a:schemeClr val="tx1"/>
              </a:solidFill>
              <a:round/>
            </a:ln>
            <a:effectLst/>
          </c:spPr>
          <c:marker>
            <c:symbol val="circle"/>
            <c:size val="5"/>
            <c:spPr>
              <a:solidFill>
                <a:schemeClr val="accent1"/>
              </a:solidFill>
              <a:ln w="9525">
                <a:solidFill>
                  <a:schemeClr val="accent1"/>
                </a:solidFill>
              </a:ln>
              <a:effectLst/>
            </c:spPr>
          </c:marker>
          <c:dLbls>
            <c:dLbl>
              <c:idx val="0"/>
              <c:layout>
                <c:manualLayout>
                  <c:x val="2.6576106026326902E-3"/>
                  <c:y val="-2.09194223384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C47-44A8-88DA-B0C382EC7F2D}"/>
                </c:ext>
              </c:extLst>
            </c:dLbl>
            <c:dLbl>
              <c:idx val="1"/>
              <c:layout>
                <c:manualLayout>
                  <c:x val="-5.3113308558919202E-3"/>
                  <c:y val="-1.394628155895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C47-44A8-88DA-B0C382EC7F2D}"/>
                </c:ext>
              </c:extLst>
            </c:dLbl>
            <c:dLbl>
              <c:idx val="2"/>
              <c:layout>
                <c:manualLayout>
                  <c:x val="-1.9209164759558799E-2"/>
                  <c:y val="-2.55681828580799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C47-44A8-88DA-B0C382EC7F2D}"/>
                </c:ext>
              </c:extLst>
            </c:dLbl>
            <c:dLbl>
              <c:idx val="3"/>
              <c:layout>
                <c:manualLayout>
                  <c:x val="-2.8771894509788499E-2"/>
                  <c:y val="-2.09194223384292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C47-44A8-88DA-B0C382EC7F2D}"/>
                </c:ext>
              </c:extLst>
            </c:dLbl>
            <c:dLbl>
              <c:idx val="4"/>
              <c:layout>
                <c:manualLayout>
                  <c:x val="-2.8771894509788499E-2"/>
                  <c:y val="-2.789256311790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C47-44A8-88DA-B0C382EC7F2D}"/>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'Table 5. ICER Table'!$E$31:$I$31</c:f>
              <c:strCache>
                <c:ptCount val="5"/>
                <c:pt idx="0">
                  <c:v>Year 1</c:v>
                </c:pt>
                <c:pt idx="1">
                  <c:v>Year 2</c:v>
                </c:pt>
                <c:pt idx="2">
                  <c:v>Year 3</c:v>
                </c:pt>
                <c:pt idx="3">
                  <c:v>Year 4</c:v>
                </c:pt>
                <c:pt idx="4">
                  <c:v>Year 5</c:v>
                </c:pt>
              </c:strCache>
            </c:strRef>
          </c:cat>
          <c:val>
            <c:numRef>
              <c:f>'Table 5. ICER Table'!$E$32:$I$32</c:f>
              <c:numCache>
                <c:formatCode>_("$"* #,##0.00_);_("$"* \(#,##0.00\);_("$"* "-"??_);_(@_)</c:formatCode>
                <c:ptCount val="5"/>
                <c:pt idx="0">
                  <c:v>218.817615104277</c:v>
                </c:pt>
                <c:pt idx="1">
                  <c:v>103.7418971060804</c:v>
                </c:pt>
                <c:pt idx="2">
                  <c:v>49.659851017418767</c:v>
                </c:pt>
                <c:pt idx="3">
                  <c:v>31.11856008976585</c:v>
                </c:pt>
                <c:pt idx="4">
                  <c:v>25.147279471225939</c:v>
                </c:pt>
              </c:numCache>
            </c:numRef>
          </c:val>
          <c:smooth val="0"/>
          <c:extLst>
            <c:ext xmlns:c16="http://schemas.microsoft.com/office/drawing/2014/chart" uri="{C3380CC4-5D6E-409C-BE32-E72D297353CC}">
              <c16:uniqueId val="{00000005-2C47-44A8-88DA-B0C382EC7F2D}"/>
            </c:ext>
          </c:extLst>
        </c:ser>
        <c:ser>
          <c:idx val="1"/>
          <c:order val="1"/>
          <c:tx>
            <c:strRef>
              <c:f>'Table 5. ICER Table'!$D$33</c:f>
              <c:strCache>
                <c:ptCount val="1"/>
                <c:pt idx="0">
                  <c:v>Program perspective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dLbls>
            <c:dLbl>
              <c:idx val="0"/>
              <c:layout>
                <c:manualLayout>
                  <c:x val="-6.5875285940678902E-2"/>
                  <c:y val="2.78925631179053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C47-44A8-88DA-B0C382EC7F2D}"/>
                </c:ext>
              </c:extLst>
            </c:dLbl>
            <c:dLbl>
              <c:idx val="1"/>
              <c:layout>
                <c:manualLayout>
                  <c:x val="-6.5429025219001596E-2"/>
                  <c:y val="0"/>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C47-44A8-88DA-B0C382EC7F2D}"/>
                </c:ext>
              </c:extLst>
            </c:dLbl>
            <c:dLbl>
              <c:idx val="2"/>
              <c:layout>
                <c:manualLayout>
                  <c:x val="-4.9491142301952298E-2"/>
                  <c:y val="1.394628155895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C47-44A8-88DA-B0C382EC7F2D}"/>
                </c:ext>
              </c:extLst>
            </c:dLbl>
            <c:dLbl>
              <c:idx val="3"/>
              <c:layout>
                <c:manualLayout>
                  <c:x val="-3.6740835968313103E-2"/>
                  <c:y val="2.55681828580799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C47-44A8-88DA-B0C382EC7F2D}"/>
                </c:ext>
              </c:extLst>
            </c:dLbl>
            <c:dLbl>
              <c:idx val="4"/>
              <c:layout>
                <c:manualLayout>
                  <c:x val="-3.6740835968312999E-2"/>
                  <c:y val="2.091942233842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C47-44A8-88DA-B0C382EC7F2D}"/>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'Table 5. ICER Table'!$E$31:$I$31</c:f>
              <c:strCache>
                <c:ptCount val="5"/>
                <c:pt idx="0">
                  <c:v>Year 1</c:v>
                </c:pt>
                <c:pt idx="1">
                  <c:v>Year 2</c:v>
                </c:pt>
                <c:pt idx="2">
                  <c:v>Year 3</c:v>
                </c:pt>
                <c:pt idx="3">
                  <c:v>Year 4</c:v>
                </c:pt>
                <c:pt idx="4">
                  <c:v>Year 5</c:v>
                </c:pt>
              </c:strCache>
            </c:strRef>
          </c:cat>
          <c:val>
            <c:numRef>
              <c:f>'Table 5. ICER Table'!$E$33:$I$33</c:f>
              <c:numCache>
                <c:formatCode>_("$"* #,##0.00_);_("$"* \(#,##0.00\);_("$"* "-"??_);_(@_)</c:formatCode>
                <c:ptCount val="5"/>
                <c:pt idx="0">
                  <c:v>206.42316839824321</c:v>
                </c:pt>
                <c:pt idx="1">
                  <c:v>91.347450400046554</c:v>
                </c:pt>
                <c:pt idx="2">
                  <c:v>37.265404311384962</c:v>
                </c:pt>
                <c:pt idx="3">
                  <c:v>18.724113383732028</c:v>
                </c:pt>
                <c:pt idx="4">
                  <c:v>12.752832765192119</c:v>
                </c:pt>
              </c:numCache>
            </c:numRef>
          </c:val>
          <c:smooth val="0"/>
          <c:extLst>
            <c:ext xmlns:c16="http://schemas.microsoft.com/office/drawing/2014/chart" uri="{C3380CC4-5D6E-409C-BE32-E72D297353CC}">
              <c16:uniqueId val="{0000000B-2C47-44A8-88DA-B0C382EC7F2D}"/>
            </c:ext>
          </c:extLst>
        </c:ser>
        <c:dLbls>
          <c:dLblPos val="ctr"/>
          <c:showLegendKey val="0"/>
          <c:showVal val="1"/>
          <c:showCatName val="0"/>
          <c:showSerName val="0"/>
          <c:showPercent val="0"/>
          <c:showBubbleSize val="0"/>
        </c:dLbls>
        <c:marker val="1"/>
        <c:smooth val="0"/>
        <c:axId val="8185584"/>
        <c:axId val="126644408"/>
      </c:lineChart>
      <c:catAx>
        <c:axId val="8185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6644408"/>
        <c:crosses val="autoZero"/>
        <c:auto val="1"/>
        <c:lblAlgn val="ctr"/>
        <c:lblOffset val="100"/>
        <c:noMultiLvlLbl val="0"/>
      </c:catAx>
      <c:valAx>
        <c:axId val="126644408"/>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8185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400">
          <a:solidFill>
            <a:schemeClr val="tx1"/>
          </a:solidFill>
          <a:latin typeface="Times New Roman" charset="0"/>
          <a:ea typeface="Times New Roman" charset="0"/>
          <a:cs typeface="Times New Roman"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37B9-4368-920E-CB18EE2F0A3F}"/>
              </c:ext>
            </c:extLst>
          </c:dPt>
          <c:dPt>
            <c:idx val="1"/>
            <c:invertIfNegative val="0"/>
            <c:bubble3D val="0"/>
            <c:spPr>
              <a:solidFill>
                <a:schemeClr val="tx1"/>
              </a:solidFill>
              <a:ln>
                <a:noFill/>
              </a:ln>
              <a:effectLst/>
            </c:spPr>
            <c:extLst>
              <c:ext xmlns:c16="http://schemas.microsoft.com/office/drawing/2014/chart" uri="{C3380CC4-5D6E-409C-BE32-E72D297353CC}">
                <c16:uniqueId val="{00000003-37B9-4368-920E-CB18EE2F0A3F}"/>
              </c:ext>
            </c:extLst>
          </c:dPt>
          <c:dPt>
            <c:idx val="2"/>
            <c:invertIfNegative val="0"/>
            <c:bubble3D val="0"/>
            <c:spPr>
              <a:solidFill>
                <a:srgbClr val="C00000"/>
              </a:solidFill>
              <a:ln>
                <a:noFill/>
              </a:ln>
              <a:effectLst/>
            </c:spPr>
            <c:extLst>
              <c:ext xmlns:c16="http://schemas.microsoft.com/office/drawing/2014/chart" uri="{C3380CC4-5D6E-409C-BE32-E72D297353CC}">
                <c16:uniqueId val="{00000005-37B9-4368-920E-CB18EE2F0A3F}"/>
              </c:ext>
            </c:extLst>
          </c:dPt>
          <c:dPt>
            <c:idx val="3"/>
            <c:invertIfNegative val="0"/>
            <c:bubble3D val="0"/>
            <c:spPr>
              <a:solidFill>
                <a:srgbClr val="FFC000"/>
              </a:solidFill>
              <a:ln>
                <a:noFill/>
              </a:ln>
              <a:effectLst/>
            </c:spPr>
            <c:extLst>
              <c:ext xmlns:c16="http://schemas.microsoft.com/office/drawing/2014/chart" uri="{C3380CC4-5D6E-409C-BE32-E72D297353CC}">
                <c16:uniqueId val="{00000007-37B9-4368-920E-CB18EE2F0A3F}"/>
              </c:ext>
            </c:extLst>
          </c:dPt>
          <c:dPt>
            <c:idx val="4"/>
            <c:invertIfNegative val="0"/>
            <c:bubble3D val="0"/>
            <c:spPr>
              <a:solidFill>
                <a:srgbClr val="FFC000"/>
              </a:solidFill>
              <a:ln>
                <a:noFill/>
              </a:ln>
              <a:effectLst/>
            </c:spPr>
            <c:extLst>
              <c:ext xmlns:c16="http://schemas.microsoft.com/office/drawing/2014/chart" uri="{C3380CC4-5D6E-409C-BE32-E72D297353CC}">
                <c16:uniqueId val="{00000009-37B9-4368-920E-CB18EE2F0A3F}"/>
              </c:ext>
            </c:extLst>
          </c:dPt>
          <c:dPt>
            <c:idx val="5"/>
            <c:invertIfNegative val="0"/>
            <c:bubble3D val="0"/>
            <c:spPr>
              <a:solidFill>
                <a:srgbClr val="FFC000"/>
              </a:solidFill>
              <a:ln>
                <a:noFill/>
              </a:ln>
              <a:effectLst/>
            </c:spPr>
            <c:extLst>
              <c:ext xmlns:c16="http://schemas.microsoft.com/office/drawing/2014/chart" uri="{C3380CC4-5D6E-409C-BE32-E72D297353CC}">
                <c16:uniqueId val="{0000000B-37B9-4368-920E-CB18EE2F0A3F}"/>
              </c:ext>
            </c:extLst>
          </c:dPt>
          <c:cat>
            <c:strRef>
              <c:f>'Table 4. Year 5 Parameters '!$D$98:$D$103</c:f>
              <c:strCache>
                <c:ptCount val="6"/>
                <c:pt idx="0">
                  <c:v>Users' cost: PNC5+ (Fully immunized) Gauteng</c:v>
                </c:pt>
                <c:pt idx="1">
                  <c:v>Users' cost: ANC 4+ Gauteng</c:v>
                </c:pt>
                <c:pt idx="2">
                  <c:v>Total program cost Gauteng</c:v>
                </c:pt>
                <c:pt idx="3">
                  <c:v>ANC 4+ Gauteng</c:v>
                </c:pt>
                <c:pt idx="4">
                  <c:v>PNC5+ (Fully immunized) Gauteng</c:v>
                </c:pt>
                <c:pt idx="5">
                  <c:v>Registration costs Gauteng</c:v>
                </c:pt>
              </c:strCache>
            </c:strRef>
          </c:cat>
          <c:val>
            <c:numRef>
              <c:f>'Table 4. Year 5 Parameters '!$E$98:$E$103</c:f>
              <c:numCache>
                <c:formatCode>_("$"* #,##0.00_);_("$"* \(#,##0.00\);_("$"* "-"??_);_(@_)</c:formatCode>
                <c:ptCount val="6"/>
                <c:pt idx="0">
                  <c:v>1296345.3795671</c:v>
                </c:pt>
                <c:pt idx="1">
                  <c:v>858608.43892985606</c:v>
                </c:pt>
                <c:pt idx="2">
                  <c:v>641177.44448108994</c:v>
                </c:pt>
                <c:pt idx="3">
                  <c:v>563401.27571854286</c:v>
                </c:pt>
                <c:pt idx="4">
                  <c:v>524736.48228687851</c:v>
                </c:pt>
                <c:pt idx="5">
                  <c:v>13808.854797023119</c:v>
                </c:pt>
              </c:numCache>
            </c:numRef>
          </c:val>
          <c:extLst>
            <c:ext xmlns:c16="http://schemas.microsoft.com/office/drawing/2014/chart" uri="{C3380CC4-5D6E-409C-BE32-E72D297353CC}">
              <c16:uniqueId val="{0000000C-37B9-4368-920E-CB18EE2F0A3F}"/>
            </c:ext>
          </c:extLst>
        </c:ser>
        <c:dLbls>
          <c:showLegendKey val="0"/>
          <c:showVal val="0"/>
          <c:showCatName val="0"/>
          <c:showSerName val="0"/>
          <c:showPercent val="0"/>
          <c:showBubbleSize val="0"/>
        </c:dLbls>
        <c:gapWidth val="219"/>
        <c:overlap val="-27"/>
        <c:axId val="126811984"/>
        <c:axId val="124767888"/>
      </c:barChart>
      <c:catAx>
        <c:axId val="126811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4767888"/>
        <c:crosses val="autoZero"/>
        <c:auto val="1"/>
        <c:lblAlgn val="ctr"/>
        <c:lblOffset val="100"/>
        <c:noMultiLvlLbl val="0"/>
      </c:catAx>
      <c:valAx>
        <c:axId val="124767888"/>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68119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solidFill>
            <a:schemeClr val="tx1"/>
          </a:solidFill>
          <a:latin typeface="Times New Roman" charset="0"/>
          <a:ea typeface="Times New Roman" charset="0"/>
          <a:cs typeface="Times New Roman"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B075-4530-AAFE-B2FD15DE3EB4}"/>
              </c:ext>
            </c:extLst>
          </c:dPt>
          <c:dPt>
            <c:idx val="1"/>
            <c:invertIfNegative val="0"/>
            <c:bubble3D val="0"/>
            <c:spPr>
              <a:solidFill>
                <a:schemeClr val="tx1"/>
              </a:solidFill>
              <a:ln>
                <a:noFill/>
              </a:ln>
              <a:effectLst/>
            </c:spPr>
            <c:extLst>
              <c:ext xmlns:c16="http://schemas.microsoft.com/office/drawing/2014/chart" uri="{C3380CC4-5D6E-409C-BE32-E72D297353CC}">
                <c16:uniqueId val="{00000003-B075-4530-AAFE-B2FD15DE3EB4}"/>
              </c:ext>
            </c:extLst>
          </c:dPt>
          <c:dPt>
            <c:idx val="2"/>
            <c:invertIfNegative val="0"/>
            <c:bubble3D val="0"/>
            <c:spPr>
              <a:solidFill>
                <a:srgbClr val="C00000"/>
              </a:solidFill>
              <a:ln>
                <a:noFill/>
              </a:ln>
              <a:effectLst/>
            </c:spPr>
            <c:extLst>
              <c:ext xmlns:c16="http://schemas.microsoft.com/office/drawing/2014/chart" uri="{C3380CC4-5D6E-409C-BE32-E72D297353CC}">
                <c16:uniqueId val="{00000005-B075-4530-AAFE-B2FD15DE3EB4}"/>
              </c:ext>
            </c:extLst>
          </c:dPt>
          <c:dPt>
            <c:idx val="3"/>
            <c:invertIfNegative val="0"/>
            <c:bubble3D val="0"/>
            <c:spPr>
              <a:solidFill>
                <a:srgbClr val="FFC000"/>
              </a:solidFill>
              <a:ln>
                <a:noFill/>
              </a:ln>
              <a:effectLst/>
            </c:spPr>
            <c:extLst>
              <c:ext xmlns:c16="http://schemas.microsoft.com/office/drawing/2014/chart" uri="{C3380CC4-5D6E-409C-BE32-E72D297353CC}">
                <c16:uniqueId val="{00000007-B075-4530-AAFE-B2FD15DE3EB4}"/>
              </c:ext>
            </c:extLst>
          </c:dPt>
          <c:dPt>
            <c:idx val="4"/>
            <c:invertIfNegative val="0"/>
            <c:bubble3D val="0"/>
            <c:spPr>
              <a:solidFill>
                <a:srgbClr val="FFC000"/>
              </a:solidFill>
              <a:ln>
                <a:noFill/>
              </a:ln>
              <a:effectLst/>
            </c:spPr>
            <c:extLst>
              <c:ext xmlns:c16="http://schemas.microsoft.com/office/drawing/2014/chart" uri="{C3380CC4-5D6E-409C-BE32-E72D297353CC}">
                <c16:uniqueId val="{00000009-B075-4530-AAFE-B2FD15DE3EB4}"/>
              </c:ext>
            </c:extLst>
          </c:dPt>
          <c:dPt>
            <c:idx val="5"/>
            <c:invertIfNegative val="0"/>
            <c:bubble3D val="0"/>
            <c:spPr>
              <a:solidFill>
                <a:srgbClr val="FFC000"/>
              </a:solidFill>
              <a:ln>
                <a:noFill/>
              </a:ln>
              <a:effectLst/>
            </c:spPr>
            <c:extLst>
              <c:ext xmlns:c16="http://schemas.microsoft.com/office/drawing/2014/chart" uri="{C3380CC4-5D6E-409C-BE32-E72D297353CC}">
                <c16:uniqueId val="{0000000B-B075-4530-AAFE-B2FD15DE3EB4}"/>
              </c:ext>
            </c:extLst>
          </c:dPt>
          <c:cat>
            <c:strRef>
              <c:f>'Table 4. Year 5 Parameters '!$D$98:$D$103</c:f>
              <c:strCache>
                <c:ptCount val="6"/>
                <c:pt idx="0">
                  <c:v>Users' cost: PNC5+ (Fully immunized) Gauteng</c:v>
                </c:pt>
                <c:pt idx="1">
                  <c:v>Users' cost: ANC 4+ Gauteng</c:v>
                </c:pt>
                <c:pt idx="2">
                  <c:v>Total program cost Gauteng</c:v>
                </c:pt>
                <c:pt idx="3">
                  <c:v>ANC 4+ Gauteng</c:v>
                </c:pt>
                <c:pt idx="4">
                  <c:v>PNC5+ (Fully immunized) Gauteng</c:v>
                </c:pt>
                <c:pt idx="5">
                  <c:v>Registration costs Gauteng</c:v>
                </c:pt>
              </c:strCache>
            </c:strRef>
          </c:cat>
          <c:val>
            <c:numRef>
              <c:f>'Table 4. Year 5 Parameters '!$E$98:$E$103</c:f>
              <c:numCache>
                <c:formatCode>_("$"* #,##0.00_);_("$"* \(#,##0.00\);_("$"* "-"??_);_(@_)</c:formatCode>
                <c:ptCount val="6"/>
                <c:pt idx="0">
                  <c:v>1296345.3795671</c:v>
                </c:pt>
                <c:pt idx="1">
                  <c:v>858608.43892985606</c:v>
                </c:pt>
                <c:pt idx="2">
                  <c:v>641177.44448108994</c:v>
                </c:pt>
                <c:pt idx="3">
                  <c:v>563401.27571854251</c:v>
                </c:pt>
                <c:pt idx="4">
                  <c:v>524736.48228687851</c:v>
                </c:pt>
                <c:pt idx="5">
                  <c:v>13808.854797023119</c:v>
                </c:pt>
              </c:numCache>
            </c:numRef>
          </c:val>
          <c:extLst>
            <c:ext xmlns:c16="http://schemas.microsoft.com/office/drawing/2014/chart" uri="{C3380CC4-5D6E-409C-BE32-E72D297353CC}">
              <c16:uniqueId val="{0000000C-B075-4530-AAFE-B2FD15DE3EB4}"/>
            </c:ext>
          </c:extLst>
        </c:ser>
        <c:dLbls>
          <c:showLegendKey val="0"/>
          <c:showVal val="0"/>
          <c:showCatName val="0"/>
          <c:showSerName val="0"/>
          <c:showPercent val="0"/>
          <c:showBubbleSize val="0"/>
        </c:dLbls>
        <c:gapWidth val="219"/>
        <c:overlap val="-27"/>
        <c:axId val="127295280"/>
        <c:axId val="127295672"/>
      </c:barChart>
      <c:catAx>
        <c:axId val="127295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7295672"/>
        <c:crosses val="autoZero"/>
        <c:auto val="1"/>
        <c:lblAlgn val="ctr"/>
        <c:lblOffset val="100"/>
        <c:noMultiLvlLbl val="0"/>
      </c:catAx>
      <c:valAx>
        <c:axId val="127295672"/>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Times New Roman" charset="0"/>
                <a:ea typeface="Times New Roman" charset="0"/>
                <a:cs typeface="Times New Roman" charset="0"/>
              </a:defRPr>
            </a:pPr>
            <a:endParaRPr lang="en-US"/>
          </a:p>
        </c:txPr>
        <c:crossAx val="12729528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solidFill>
            <a:schemeClr val="tx1"/>
          </a:solidFill>
          <a:latin typeface="Times New Roman" charset="0"/>
          <a:ea typeface="Times New Roman" charset="0"/>
          <a:cs typeface="Times New Roman"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B20789-809A-B84A-9A8E-C12289D592B8}" type="datetimeFigureOut">
              <a:rPr lang="en-US" smtClean="0"/>
              <a:t>3/24/2017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EE5D84-7EB8-FC48-B461-81CFE2692428}" type="slidenum">
              <a:rPr lang="en-US" smtClean="0"/>
              <a:t>‹#›</a:t>
            </a:fld>
            <a:endParaRPr lang="en-US"/>
          </a:p>
        </p:txBody>
      </p:sp>
    </p:spTree>
    <p:extLst>
      <p:ext uri="{BB962C8B-B14F-4D97-AF65-F5344CB8AC3E}">
        <p14:creationId xmlns:p14="http://schemas.microsoft.com/office/powerpoint/2010/main" val="24246402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SzTx/>
              <a:buFontTx/>
              <a:buNone/>
              <a:defRPr sz="1200">
                <a:latin typeface="Arial" charset="0"/>
              </a:defRPr>
            </a:lvl1pPr>
          </a:lstStyle>
          <a:p>
            <a:pPr>
              <a:defRPr/>
            </a:pPr>
            <a:endParaRPr lang="en-US"/>
          </a:p>
        </p:txBody>
      </p:sp>
      <p:sp>
        <p:nvSpPr>
          <p:cNvPr id="419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SzTx/>
              <a:buFontTx/>
              <a:buNone/>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9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SzTx/>
              <a:buFontTx/>
              <a:buNone/>
              <a:defRPr sz="1200">
                <a:latin typeface="Arial" charset="0"/>
              </a:defRPr>
            </a:lvl1pPr>
          </a:lstStyle>
          <a:p>
            <a:pPr>
              <a:defRPr/>
            </a:pPr>
            <a:endParaRPr lang="en-US"/>
          </a:p>
        </p:txBody>
      </p:sp>
      <p:sp>
        <p:nvSpPr>
          <p:cNvPr id="419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SzTx/>
              <a:buFontTx/>
              <a:buNone/>
              <a:defRPr sz="1200">
                <a:latin typeface="Arial" charset="0"/>
              </a:defRPr>
            </a:lvl1pPr>
          </a:lstStyle>
          <a:p>
            <a:pPr>
              <a:defRPr/>
            </a:pPr>
            <a:fld id="{C096F7C5-E373-794E-8CEC-4A8F032311D4}" type="slidenum">
              <a:rPr lang="en-US"/>
              <a:pPr>
                <a:defRPr/>
              </a:pPr>
              <a:t>‹#›</a:t>
            </a:fld>
            <a:endParaRPr lang="en-US"/>
          </a:p>
        </p:txBody>
      </p:sp>
    </p:spTree>
    <p:extLst>
      <p:ext uri="{BB962C8B-B14F-4D97-AF65-F5344CB8AC3E}">
        <p14:creationId xmlns:p14="http://schemas.microsoft.com/office/powerpoint/2010/main" val="25244431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1011EE-8596-2B4E-82C7-5E6CF1B102C4}" type="slidenum">
              <a:rPr lang="en-US"/>
              <a:pPr/>
              <a:t>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68382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2</a:t>
            </a:fld>
            <a:endParaRPr lang="en-US"/>
          </a:p>
        </p:txBody>
      </p:sp>
    </p:spTree>
    <p:extLst>
      <p:ext uri="{BB962C8B-B14F-4D97-AF65-F5344CB8AC3E}">
        <p14:creationId xmlns:p14="http://schemas.microsoft.com/office/powerpoint/2010/main" val="1898785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Times New Roman"/>
                <a:cs typeface="Times New Roman"/>
              </a:rPr>
              <a:t>3E’s Framework </a:t>
            </a:r>
          </a:p>
          <a:p>
            <a:endParaRPr lang="en-US" b="1" dirty="0" smtClean="0"/>
          </a:p>
          <a:p>
            <a:r>
              <a:rPr lang="en-US" b="1" dirty="0" smtClean="0"/>
              <a:t>Economy </a:t>
            </a:r>
            <a:r>
              <a:rPr lang="en-US" dirty="0" smtClean="0"/>
              <a:t>Are we or our agents buying inputs of the appropriate quality at the right price? (Inputs are things such as staff, consultants, raw materials and capital that are used to produce outputs) </a:t>
            </a:r>
          </a:p>
          <a:p>
            <a:r>
              <a:rPr lang="en-US" b="1" dirty="0" smtClean="0"/>
              <a:t>Efficiency: </a:t>
            </a:r>
            <a:r>
              <a:rPr lang="en-US" dirty="0" smtClean="0"/>
              <a:t>How well do we or our agents convert inputs into outputs? (outputs are results delivered by us or our agents to an external party. We or our agents exercise strong control over the quality and quantity of outputs) </a:t>
            </a:r>
          </a:p>
          <a:p>
            <a:r>
              <a:rPr lang="en-US" b="1" dirty="0" smtClean="0"/>
              <a:t>Effectiveness: </a:t>
            </a:r>
            <a:r>
              <a:rPr lang="en-US" dirty="0" smtClean="0"/>
              <a:t>How well are the outputs from an intervention achieving the desired outcome on poverty reduction? (Note that in contrast to outputs, we or our agents do not exercise direct control over outcomes) </a:t>
            </a:r>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4</a:t>
            </a:fld>
            <a:endParaRPr lang="en-US"/>
          </a:p>
        </p:txBody>
      </p:sp>
    </p:spTree>
    <p:extLst>
      <p:ext uri="{BB962C8B-B14F-4D97-AF65-F5344CB8AC3E}">
        <p14:creationId xmlns:p14="http://schemas.microsoft.com/office/powerpoint/2010/main" val="839896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Times New Roman"/>
                <a:cs typeface="Times New Roman"/>
              </a:rPr>
              <a:t>3E’s Framework </a:t>
            </a:r>
          </a:p>
          <a:p>
            <a:endParaRPr lang="en-US" b="1" dirty="0" smtClean="0"/>
          </a:p>
          <a:p>
            <a:r>
              <a:rPr lang="en-US" b="1" dirty="0" smtClean="0"/>
              <a:t>Economy </a:t>
            </a:r>
            <a:r>
              <a:rPr lang="en-US" dirty="0" smtClean="0"/>
              <a:t>Are we or our agents buying inputs of the appropriate quality at the right price? (Inputs are things such as staff, consultants, raw materials and capital that are used to produce outputs) </a:t>
            </a:r>
          </a:p>
          <a:p>
            <a:r>
              <a:rPr lang="en-US" b="1" dirty="0" smtClean="0"/>
              <a:t>Efficiency: </a:t>
            </a:r>
            <a:r>
              <a:rPr lang="en-US" dirty="0" smtClean="0"/>
              <a:t>How well do we or our agents convert inputs into outputs? (outputs are results delivered by us or our agents to an external party. We or our agents exercise strong control over the quality and quantity of outputs) </a:t>
            </a:r>
          </a:p>
          <a:p>
            <a:r>
              <a:rPr lang="en-US" b="1" dirty="0" smtClean="0"/>
              <a:t>Effectiveness: </a:t>
            </a:r>
            <a:r>
              <a:rPr lang="en-US" dirty="0" smtClean="0"/>
              <a:t>How well are the outputs from an intervention achieving the desired outcome on poverty reduction? (Note that in contrast to outputs, we or our agents do not exercise direct control over outcomes) </a:t>
            </a:r>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5</a:t>
            </a:fld>
            <a:endParaRPr lang="en-US"/>
          </a:p>
        </p:txBody>
      </p:sp>
    </p:spTree>
    <p:extLst>
      <p:ext uri="{BB962C8B-B14F-4D97-AF65-F5344CB8AC3E}">
        <p14:creationId xmlns:p14="http://schemas.microsoft.com/office/powerpoint/2010/main" val="1353317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Can be distinguished from economic analysis in which “economic theories are tested and predictions of change are made in response to resource re-allocation” (Frick, Walker 2010)</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charset="-128"/>
                <a:cs typeface="ＭＳ Ｐゴシック" charset="-128"/>
              </a:rPr>
              <a:t>measures consequences in natural units, such as life years gained, disability days avoided, or cases detected. In a variant of CEA, often called cost utility analysis, consequences are measured in terms of preference-based measures of health, such as quality adjusted life years or disability adjusted life years.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6</a:t>
            </a:fld>
            <a:endParaRPr lang="en-US"/>
          </a:p>
        </p:txBody>
      </p:sp>
    </p:spTree>
    <p:extLst>
      <p:ext uri="{BB962C8B-B14F-4D97-AF65-F5344CB8AC3E}">
        <p14:creationId xmlns:p14="http://schemas.microsoft.com/office/powerpoint/2010/main" val="1600348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charset="-128"/>
                <a:cs typeface="ＭＳ Ｐゴシック" charset="-128"/>
              </a:rPr>
              <a:t>SM</a:t>
            </a:r>
            <a:r>
              <a:rPr lang="en-US" sz="1200" kern="1200" baseline="-25000" dirty="0" smtClean="0">
                <a:solidFill>
                  <a:schemeClr val="tx1"/>
                </a:solidFill>
                <a:effectLst/>
                <a:latin typeface="Arial" charset="0"/>
                <a:ea typeface="ＭＳ Ｐゴシック" charset="-128"/>
                <a:cs typeface="ＭＳ Ｐゴシック" charset="-128"/>
              </a:rPr>
              <a:t>1-5</a:t>
            </a:r>
            <a:r>
              <a:rPr lang="en-US" sz="1200" kern="1200" dirty="0" smtClean="0">
                <a:solidFill>
                  <a:schemeClr val="tx1"/>
                </a:solidFill>
                <a:effectLst/>
                <a:latin typeface="Arial" charset="0"/>
                <a:ea typeface="ＭＳ Ｐゴシック" charset="-128"/>
                <a:cs typeface="ＭＳ Ｐゴシック" charset="-128"/>
              </a:rPr>
              <a:t> corresponds to Stages of Maturity 1-5 denoting the need to repeat the stages to catalyze advancement to the next stage of maturity</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7</a:t>
            </a:fld>
            <a:endParaRPr lang="en-US"/>
          </a:p>
        </p:txBody>
      </p:sp>
    </p:spTree>
    <p:extLst>
      <p:ext uri="{BB962C8B-B14F-4D97-AF65-F5344CB8AC3E}">
        <p14:creationId xmlns:p14="http://schemas.microsoft.com/office/powerpoint/2010/main" val="1013171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10</a:t>
            </a:fld>
            <a:endParaRPr lang="en-US"/>
          </a:p>
        </p:txBody>
      </p:sp>
    </p:spTree>
    <p:extLst>
      <p:ext uri="{BB962C8B-B14F-4D97-AF65-F5344CB8AC3E}">
        <p14:creationId xmlns:p14="http://schemas.microsoft.com/office/powerpoint/2010/main" val="1129173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flipV="1">
            <a:off x="474663" y="4271963"/>
            <a:ext cx="8669337" cy="34925"/>
          </a:xfrm>
          <a:prstGeom prst="rect">
            <a:avLst/>
          </a:prstGeom>
          <a:solidFill>
            <a:schemeClr val="accent2"/>
          </a:solidFill>
          <a:ln w="9525">
            <a:noFill/>
            <a:miter lim="800000"/>
            <a:headEnd/>
            <a:tailEnd/>
          </a:ln>
          <a:effectLst/>
        </p:spPr>
        <p:txBody>
          <a:bodyPr wrap="none" anchor="ctr">
            <a:prstTxWarp prst="textNoShape">
              <a:avLst/>
            </a:prstTxWarp>
          </a:bodyPr>
          <a:lstStyle/>
          <a:p>
            <a:pPr>
              <a:defRPr/>
            </a:pPr>
            <a:endParaRPr lang="en-US"/>
          </a:p>
        </p:txBody>
      </p:sp>
      <p:pic>
        <p:nvPicPr>
          <p:cNvPr id="5" name="Picture 5" descr="jhsph_Logo_White"/>
          <p:cNvPicPr>
            <a:picLocks noChangeAspect="1" noChangeArrowheads="1"/>
          </p:cNvPicPr>
          <p:nvPr/>
        </p:nvPicPr>
        <p:blipFill>
          <a:blip r:embed="rId2" cstate="email"/>
          <a:srcRect/>
          <a:stretch>
            <a:fillRect/>
          </a:stretch>
        </p:blipFill>
        <p:spPr bwMode="auto">
          <a:xfrm>
            <a:off x="190500" y="158750"/>
            <a:ext cx="3968750" cy="1163638"/>
          </a:xfrm>
          <a:prstGeom prst="rect">
            <a:avLst/>
          </a:prstGeom>
          <a:noFill/>
          <a:ln w="9525">
            <a:noFill/>
            <a:miter lim="800000"/>
            <a:headEnd/>
            <a:tailEnd/>
          </a:ln>
        </p:spPr>
      </p:pic>
      <p:sp>
        <p:nvSpPr>
          <p:cNvPr id="15362" name="Rectangle 2"/>
          <p:cNvSpPr>
            <a:spLocks noGrp="1" noChangeArrowheads="1"/>
          </p:cNvSpPr>
          <p:nvPr>
            <p:ph type="subTitle" idx="1"/>
          </p:nvPr>
        </p:nvSpPr>
        <p:spPr>
          <a:xfrm>
            <a:off x="363538" y="4498975"/>
            <a:ext cx="8216900" cy="1752600"/>
          </a:xfrm>
        </p:spPr>
        <p:txBody>
          <a:bodyPr/>
          <a:lstStyle>
            <a:lvl1pPr marL="0" indent="0">
              <a:buFont typeface="Wingdings" charset="2"/>
              <a:buNone/>
              <a:defRPr>
                <a:solidFill>
                  <a:srgbClr val="FFE0B3"/>
                </a:solidFill>
              </a:defRPr>
            </a:lvl1pPr>
          </a:lstStyle>
          <a:p>
            <a:r>
              <a:rPr lang="en-US"/>
              <a:t>Click to edit Master subtitle style</a:t>
            </a:r>
          </a:p>
        </p:txBody>
      </p:sp>
      <p:sp>
        <p:nvSpPr>
          <p:cNvPr id="15364" name="Rectangle 4"/>
          <p:cNvSpPr>
            <a:spLocks noGrp="1" noChangeArrowheads="1"/>
          </p:cNvSpPr>
          <p:nvPr>
            <p:ph type="ctrTitle"/>
          </p:nvPr>
        </p:nvSpPr>
        <p:spPr>
          <a:xfrm>
            <a:off x="363538" y="2597150"/>
            <a:ext cx="8216900" cy="1468438"/>
          </a:xfrm>
        </p:spPr>
        <p:txBody>
          <a:bodyPr lIns="91418" tIns="45710" rIns="91418" bIns="45710"/>
          <a:lstStyle>
            <a:lvl1pPr>
              <a:defRPr sz="330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671BC04-DD26-F447-BACC-C1F75EE9209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9250" y="185738"/>
            <a:ext cx="2097088" cy="6224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4813" y="185738"/>
            <a:ext cx="6142037" cy="6224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72DFEB2-F015-5740-B440-6DE14BD7059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04813" y="185738"/>
            <a:ext cx="8391525" cy="4397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04813" y="885825"/>
            <a:ext cx="8391525" cy="55245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4A8FACA9-35B5-134B-8663-02FD770F592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F03C1B7-3E36-114D-9139-FF97843ABA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19B5629-C1D3-AC41-8F09-72C20503875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4813" y="885825"/>
            <a:ext cx="4119562" cy="5524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6775" y="885825"/>
            <a:ext cx="4119563" cy="5524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CFAEFED-8BFD-C148-A9C3-AA964F43D18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6D769D23-5A19-0543-88AE-E7D04753281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0BFDD10-9A3A-F14E-9E84-077F69E0C43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1AF1F0C-F6BA-7E4B-91DC-E9436554858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D8136CD-51F8-B54B-BF6D-7F993D1A97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9EA01AC-77EF-F14A-8F2B-48041575A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175" y="0"/>
            <a:ext cx="9151938" cy="604838"/>
          </a:xfrm>
          <a:prstGeom prst="rect">
            <a:avLst/>
          </a:prstGeom>
          <a:solidFill>
            <a:schemeClr val="tx2"/>
          </a:solidFill>
          <a:ln w="9525">
            <a:noFill/>
            <a:miter lim="800000"/>
            <a:headEnd/>
            <a:tailEnd/>
          </a:ln>
          <a:effectLst/>
        </p:spPr>
        <p:txBody>
          <a:bodyPr wrap="none" lIns="91429" tIns="45715" rIns="91429" bIns="45715" anchor="ctr">
            <a:prstTxWarp prst="textNoShape">
              <a:avLst/>
            </a:prstTxWarp>
          </a:bodyPr>
          <a:lstStyle/>
          <a:p>
            <a:pPr algn="ctr">
              <a:buClrTx/>
              <a:buSzTx/>
              <a:buFontTx/>
              <a:buNone/>
              <a:defRPr/>
            </a:pPr>
            <a:endParaRPr lang="en-US" sz="1900" b="1">
              <a:solidFill>
                <a:schemeClr val="bg1"/>
              </a:solidFill>
              <a:latin typeface="Myriad Pro SemiCond" pitchFamily="34" charset="0"/>
            </a:endParaRPr>
          </a:p>
        </p:txBody>
      </p:sp>
      <p:sp>
        <p:nvSpPr>
          <p:cNvPr id="1027" name="Rectangle 3"/>
          <p:cNvSpPr>
            <a:spLocks noGrp="1" noChangeArrowheads="1"/>
          </p:cNvSpPr>
          <p:nvPr>
            <p:ph type="body" idx="1"/>
          </p:nvPr>
        </p:nvSpPr>
        <p:spPr bwMode="auto">
          <a:xfrm>
            <a:off x="404813" y="885825"/>
            <a:ext cx="8391525" cy="5524500"/>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340" name="Rectangle 4"/>
          <p:cNvSpPr>
            <a:spLocks noChangeArrowheads="1"/>
          </p:cNvSpPr>
          <p:nvPr/>
        </p:nvSpPr>
        <p:spPr bwMode="auto">
          <a:xfrm>
            <a:off x="0" y="588963"/>
            <a:ext cx="9151938" cy="44450"/>
          </a:xfrm>
          <a:prstGeom prst="rect">
            <a:avLst/>
          </a:prstGeom>
          <a:solidFill>
            <a:schemeClr val="folHlink"/>
          </a:solidFill>
          <a:ln w="9525">
            <a:noFill/>
            <a:miter lim="800000"/>
            <a:headEnd/>
            <a:tailEnd/>
          </a:ln>
          <a:effectLst/>
        </p:spPr>
        <p:txBody>
          <a:bodyPr wrap="none" anchor="ctr">
            <a:prstTxWarp prst="textNoShape">
              <a:avLst/>
            </a:prstTxWarp>
          </a:bodyPr>
          <a:lstStyle/>
          <a:p>
            <a:pPr>
              <a:defRPr/>
            </a:pPr>
            <a:endParaRPr lang="en-US"/>
          </a:p>
        </p:txBody>
      </p:sp>
      <p:sp>
        <p:nvSpPr>
          <p:cNvPr id="1029" name="Rectangle 5"/>
          <p:cNvSpPr>
            <a:spLocks noGrp="1" noChangeArrowheads="1"/>
          </p:cNvSpPr>
          <p:nvPr>
            <p:ph type="title"/>
          </p:nvPr>
        </p:nvSpPr>
        <p:spPr bwMode="auto">
          <a:xfrm>
            <a:off x="404813" y="185738"/>
            <a:ext cx="8391525" cy="439737"/>
          </a:xfrm>
          <a:prstGeom prst="rect">
            <a:avLst/>
          </a:prstGeom>
          <a:noFill/>
          <a:ln w="9525">
            <a:noFill/>
            <a:miter lim="800000"/>
            <a:headEnd/>
            <a:tailEnd/>
          </a:ln>
        </p:spPr>
        <p:txBody>
          <a:bodyPr vert="horz" wrap="square" lIns="91386" tIns="45695" rIns="91386" bIns="45695" numCol="1" anchor="b" anchorCtr="0" compatLnSpc="1">
            <a:prstTxWarp prst="textNoShape">
              <a:avLst/>
            </a:prstTxWarp>
          </a:bodyPr>
          <a:lstStyle/>
          <a:p>
            <a:pPr lvl="0"/>
            <a:r>
              <a:rPr lang="en-US"/>
              <a:t>Click to edit Master title style</a:t>
            </a:r>
          </a:p>
        </p:txBody>
      </p:sp>
      <p:sp>
        <p:nvSpPr>
          <p:cNvPr id="14342" name="Rectangle 6"/>
          <p:cNvSpPr>
            <a:spLocks noGrp="1" noChangeArrowheads="1"/>
          </p:cNvSpPr>
          <p:nvPr>
            <p:ph type="sldNum" sz="quarter" idx="4"/>
          </p:nvPr>
        </p:nvSpPr>
        <p:spPr bwMode="auto">
          <a:xfrm>
            <a:off x="8418513" y="6419850"/>
            <a:ext cx="596900" cy="409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SzTx/>
              <a:buFontTx/>
              <a:buNone/>
              <a:defRPr sz="1800">
                <a:latin typeface="+mj-lt"/>
              </a:defRPr>
            </a:lvl1pPr>
          </a:lstStyle>
          <a:p>
            <a:pPr>
              <a:defRPr/>
            </a:pPr>
            <a:fld id="{89B404F5-556D-7440-9A1F-43AE2A67224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sldNum="0" hdr="0" dt="0"/>
  <p:txStyles>
    <p:titleStyle>
      <a:lvl1pPr algn="l" rtl="0" eaLnBrk="0" fontAlgn="base" hangingPunct="0">
        <a:spcBef>
          <a:spcPct val="0"/>
        </a:spcBef>
        <a:spcAft>
          <a:spcPct val="0"/>
        </a:spcAft>
        <a:defRPr sz="3000" i="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2pPr>
      <a:lvl3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3pPr>
      <a:lvl4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4pPr>
      <a:lvl5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5pPr>
      <a:lvl6pPr marL="457200" algn="l" rtl="0" fontAlgn="base">
        <a:spcBef>
          <a:spcPct val="0"/>
        </a:spcBef>
        <a:spcAft>
          <a:spcPct val="0"/>
        </a:spcAft>
        <a:defRPr sz="3000" i="1">
          <a:solidFill>
            <a:schemeClr val="bg1"/>
          </a:solidFill>
          <a:latin typeface="Myriad Pro SemiCond" pitchFamily="34" charset="0"/>
        </a:defRPr>
      </a:lvl6pPr>
      <a:lvl7pPr marL="914400" algn="l" rtl="0" fontAlgn="base">
        <a:spcBef>
          <a:spcPct val="0"/>
        </a:spcBef>
        <a:spcAft>
          <a:spcPct val="0"/>
        </a:spcAft>
        <a:defRPr sz="3000" i="1">
          <a:solidFill>
            <a:schemeClr val="bg1"/>
          </a:solidFill>
          <a:latin typeface="Myriad Pro SemiCond" pitchFamily="34" charset="0"/>
        </a:defRPr>
      </a:lvl7pPr>
      <a:lvl8pPr marL="1371600" algn="l" rtl="0" fontAlgn="base">
        <a:spcBef>
          <a:spcPct val="0"/>
        </a:spcBef>
        <a:spcAft>
          <a:spcPct val="0"/>
        </a:spcAft>
        <a:defRPr sz="3000" i="1">
          <a:solidFill>
            <a:schemeClr val="bg1"/>
          </a:solidFill>
          <a:latin typeface="Myriad Pro SemiCond" pitchFamily="34" charset="0"/>
        </a:defRPr>
      </a:lvl8pPr>
      <a:lvl9pPr marL="1828800" algn="l" rtl="0" fontAlgn="base">
        <a:spcBef>
          <a:spcPct val="0"/>
        </a:spcBef>
        <a:spcAft>
          <a:spcPct val="0"/>
        </a:spcAft>
        <a:defRPr sz="3000" i="1">
          <a:solidFill>
            <a:schemeClr val="bg1"/>
          </a:solidFill>
          <a:latin typeface="Myriad Pro SemiCond" pitchFamily="34" charset="0"/>
        </a:defRPr>
      </a:lvl9pPr>
    </p:titleStyle>
    <p:bodyStyle>
      <a:lvl1pPr marL="349250" indent="-349250" algn="l" rtl="0" eaLnBrk="0" fontAlgn="base" hangingPunct="0">
        <a:spcBef>
          <a:spcPct val="5000"/>
        </a:spcBef>
        <a:spcAft>
          <a:spcPct val="5000"/>
        </a:spcAft>
        <a:buClr>
          <a:schemeClr val="folHlink"/>
        </a:buClr>
        <a:buSzPct val="70000"/>
        <a:buFont typeface="Wingdings" charset="2"/>
        <a:buChar char="n"/>
        <a:defRPr sz="2400">
          <a:solidFill>
            <a:schemeClr val="tx1"/>
          </a:solidFill>
          <a:latin typeface="+mn-lt"/>
          <a:ea typeface="ＭＳ Ｐゴシック" charset="-128"/>
          <a:cs typeface="ＭＳ Ｐゴシック" charset="-128"/>
        </a:defRPr>
      </a:lvl1pPr>
      <a:lvl2pPr marL="857250" indent="-393700" algn="l" rtl="0" eaLnBrk="0" fontAlgn="base" hangingPunct="0">
        <a:spcBef>
          <a:spcPct val="5000"/>
        </a:spcBef>
        <a:spcAft>
          <a:spcPct val="5000"/>
        </a:spcAft>
        <a:buClr>
          <a:schemeClr val="folHlink"/>
        </a:buClr>
        <a:buSzPct val="140000"/>
        <a:buFont typeface="Symbol" charset="2"/>
        <a:buChar char=""/>
        <a:defRPr sz="2400">
          <a:solidFill>
            <a:schemeClr val="tx1"/>
          </a:solidFill>
          <a:latin typeface="+mn-lt"/>
          <a:ea typeface="ＭＳ Ｐゴシック" charset="-128"/>
        </a:defRPr>
      </a:lvl2pPr>
      <a:lvl3pPr marL="1428750" indent="-349250" algn="l" rtl="0" eaLnBrk="0" fontAlgn="base" hangingPunct="0">
        <a:spcBef>
          <a:spcPct val="5000"/>
        </a:spcBef>
        <a:spcAft>
          <a:spcPct val="5000"/>
        </a:spcAft>
        <a:buClr>
          <a:schemeClr val="folHlink"/>
        </a:buClr>
        <a:buSzPct val="70000"/>
        <a:buFont typeface="Wingdings 3" charset="2"/>
        <a:buChar char="u"/>
        <a:defRPr sz="2400">
          <a:solidFill>
            <a:schemeClr val="tx1"/>
          </a:solidFill>
          <a:latin typeface="+mn-lt"/>
          <a:ea typeface="ＭＳ Ｐゴシック" charset="-128"/>
        </a:defRPr>
      </a:lvl3pPr>
      <a:lvl4pPr marL="2063750" indent="-349250" algn="l" rtl="0" eaLnBrk="0" fontAlgn="base" hangingPunct="0">
        <a:spcBef>
          <a:spcPct val="5000"/>
        </a:spcBef>
        <a:spcAft>
          <a:spcPct val="5000"/>
        </a:spcAft>
        <a:buClr>
          <a:schemeClr val="folHlink"/>
        </a:buClr>
        <a:buSzPct val="125000"/>
        <a:buFont typeface="Symbol" charset="2"/>
        <a:buChar char=""/>
        <a:defRPr sz="2400">
          <a:solidFill>
            <a:schemeClr val="tx1"/>
          </a:solidFill>
          <a:latin typeface="+mn-lt"/>
          <a:ea typeface="ＭＳ Ｐゴシック" charset="-128"/>
        </a:defRPr>
      </a:lvl4pPr>
      <a:lvl5pPr marL="2571750" indent="-285750" algn="l" rtl="0" eaLnBrk="0" fontAlgn="base" hangingPunct="0">
        <a:spcBef>
          <a:spcPct val="5000"/>
        </a:spcBef>
        <a:spcAft>
          <a:spcPct val="5000"/>
        </a:spcAft>
        <a:buClr>
          <a:schemeClr val="folHlink"/>
        </a:buClr>
        <a:buSzPct val="70000"/>
        <a:buFont typeface="Wingdings" charset="2"/>
        <a:buChar char="l"/>
        <a:defRPr sz="2400">
          <a:solidFill>
            <a:schemeClr val="tx1"/>
          </a:solidFill>
          <a:latin typeface="+mn-lt"/>
          <a:ea typeface="ＭＳ Ｐゴシック" charset="-128"/>
        </a:defRPr>
      </a:lvl5pPr>
      <a:lvl6pPr marL="3028950" indent="-285750" algn="l" rtl="0" fontAlgn="base">
        <a:spcBef>
          <a:spcPct val="5000"/>
        </a:spcBef>
        <a:spcAft>
          <a:spcPct val="5000"/>
        </a:spcAft>
        <a:buClr>
          <a:schemeClr val="folHlink"/>
        </a:buClr>
        <a:buSzPct val="70000"/>
        <a:buFont typeface="Wingdings" charset="2"/>
        <a:buChar char="l"/>
        <a:defRPr sz="2400">
          <a:solidFill>
            <a:schemeClr val="tx1"/>
          </a:solidFill>
          <a:latin typeface="+mn-lt"/>
          <a:ea typeface="ＭＳ Ｐゴシック" charset="-128"/>
        </a:defRPr>
      </a:lvl6pPr>
      <a:lvl7pPr marL="3486150" indent="-285750" algn="l" rtl="0" fontAlgn="base">
        <a:spcBef>
          <a:spcPct val="5000"/>
        </a:spcBef>
        <a:spcAft>
          <a:spcPct val="5000"/>
        </a:spcAft>
        <a:buClr>
          <a:schemeClr val="folHlink"/>
        </a:buClr>
        <a:buSzPct val="70000"/>
        <a:buFont typeface="Wingdings" charset="2"/>
        <a:buChar char="l"/>
        <a:defRPr sz="2400">
          <a:solidFill>
            <a:schemeClr val="tx1"/>
          </a:solidFill>
          <a:latin typeface="+mn-lt"/>
          <a:ea typeface="ＭＳ Ｐゴシック" charset="-128"/>
        </a:defRPr>
      </a:lvl7pPr>
      <a:lvl8pPr marL="3943350" indent="-285750" algn="l" rtl="0" fontAlgn="base">
        <a:spcBef>
          <a:spcPct val="5000"/>
        </a:spcBef>
        <a:spcAft>
          <a:spcPct val="5000"/>
        </a:spcAft>
        <a:buClr>
          <a:schemeClr val="folHlink"/>
        </a:buClr>
        <a:buSzPct val="70000"/>
        <a:buFont typeface="Wingdings" charset="2"/>
        <a:buChar char="l"/>
        <a:defRPr sz="2400">
          <a:solidFill>
            <a:schemeClr val="tx1"/>
          </a:solidFill>
          <a:latin typeface="+mn-lt"/>
          <a:ea typeface="ＭＳ Ｐゴシック" charset="-128"/>
        </a:defRPr>
      </a:lvl8pPr>
      <a:lvl9pPr marL="4400550" indent="-285750" algn="l" rtl="0" fontAlgn="base">
        <a:spcBef>
          <a:spcPct val="5000"/>
        </a:spcBef>
        <a:spcAft>
          <a:spcPct val="5000"/>
        </a:spcAft>
        <a:buClr>
          <a:schemeClr val="folHlink"/>
        </a:buClr>
        <a:buSzPct val="70000"/>
        <a:buFont typeface="Wingdings" charset="2"/>
        <a:buChar char="l"/>
        <a:defRPr sz="2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subTitle" idx="1"/>
          </p:nvPr>
        </p:nvSpPr>
        <p:spPr>
          <a:xfrm>
            <a:off x="381000" y="5486400"/>
            <a:ext cx="8534400" cy="1146175"/>
          </a:xfrm>
        </p:spPr>
        <p:txBody>
          <a:bodyPr/>
          <a:lstStyle/>
          <a:p>
            <a:pPr eaLnBrk="1" hangingPunct="1"/>
            <a:r>
              <a:rPr lang="en-US" dirty="0">
                <a:latin typeface="Times New Roman"/>
                <a:cs typeface="Times New Roman"/>
              </a:rPr>
              <a:t/>
            </a:r>
            <a:br>
              <a:rPr lang="en-US" dirty="0">
                <a:latin typeface="Times New Roman"/>
                <a:cs typeface="Times New Roman"/>
              </a:rPr>
            </a:br>
            <a:r>
              <a:rPr lang="en-US" dirty="0" smtClean="0">
                <a:latin typeface="Times New Roman"/>
                <a:cs typeface="Times New Roman"/>
              </a:rPr>
              <a:t>Amnesty LeFevre PhD MHS</a:t>
            </a:r>
            <a:endParaRPr lang="en-US" sz="2000" dirty="0" smtClean="0">
              <a:latin typeface="Times New Roman"/>
              <a:cs typeface="Times New Roman"/>
            </a:endParaRPr>
          </a:p>
        </p:txBody>
      </p:sp>
      <p:sp>
        <p:nvSpPr>
          <p:cNvPr id="4" name="Rectangle 2"/>
          <p:cNvSpPr txBox="1">
            <a:spLocks noChangeArrowheads="1"/>
          </p:cNvSpPr>
          <p:nvPr/>
        </p:nvSpPr>
        <p:spPr bwMode="auto">
          <a:xfrm>
            <a:off x="381000" y="4162425"/>
            <a:ext cx="8216900" cy="1295400"/>
          </a:xfrm>
          <a:prstGeom prst="rect">
            <a:avLst/>
          </a:prstGeom>
          <a:noFill/>
          <a:ln w="9525">
            <a:noFill/>
            <a:miter lim="800000"/>
            <a:headEnd/>
            <a:tailEnd/>
          </a:ln>
        </p:spPr>
        <p:txBody>
          <a:bodyPr vert="horz" wrap="square" lIns="91418" tIns="45710" rIns="91418" bIns="45710" numCol="1" anchor="b" anchorCtr="0" compatLnSpc="1">
            <a:prstTxWarp prst="textNoShape">
              <a:avLst/>
            </a:prstTxWarp>
          </a:bodyPr>
          <a:lstStyle>
            <a:lvl1pPr algn="l" rtl="0" eaLnBrk="0" fontAlgn="base" hangingPunct="0">
              <a:spcBef>
                <a:spcPct val="0"/>
              </a:spcBef>
              <a:spcAft>
                <a:spcPct val="0"/>
              </a:spcAft>
              <a:defRPr sz="3300" i="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2pPr>
            <a:lvl3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3pPr>
            <a:lvl4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4pPr>
            <a:lvl5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5pPr>
            <a:lvl6pPr marL="457200" algn="l" rtl="0" fontAlgn="base">
              <a:spcBef>
                <a:spcPct val="0"/>
              </a:spcBef>
              <a:spcAft>
                <a:spcPct val="0"/>
              </a:spcAft>
              <a:defRPr sz="3000" i="1">
                <a:solidFill>
                  <a:schemeClr val="bg1"/>
                </a:solidFill>
                <a:latin typeface="Myriad Pro SemiCond" pitchFamily="34" charset="0"/>
              </a:defRPr>
            </a:lvl6pPr>
            <a:lvl7pPr marL="914400" algn="l" rtl="0" fontAlgn="base">
              <a:spcBef>
                <a:spcPct val="0"/>
              </a:spcBef>
              <a:spcAft>
                <a:spcPct val="0"/>
              </a:spcAft>
              <a:defRPr sz="3000" i="1">
                <a:solidFill>
                  <a:schemeClr val="bg1"/>
                </a:solidFill>
                <a:latin typeface="Myriad Pro SemiCond" pitchFamily="34" charset="0"/>
              </a:defRPr>
            </a:lvl7pPr>
            <a:lvl8pPr marL="1371600" algn="l" rtl="0" fontAlgn="base">
              <a:spcBef>
                <a:spcPct val="0"/>
              </a:spcBef>
              <a:spcAft>
                <a:spcPct val="0"/>
              </a:spcAft>
              <a:defRPr sz="3000" i="1">
                <a:solidFill>
                  <a:schemeClr val="bg1"/>
                </a:solidFill>
                <a:latin typeface="Myriad Pro SemiCond" pitchFamily="34" charset="0"/>
              </a:defRPr>
            </a:lvl8pPr>
            <a:lvl9pPr marL="1828800" algn="l" rtl="0" fontAlgn="base">
              <a:spcBef>
                <a:spcPct val="0"/>
              </a:spcBef>
              <a:spcAft>
                <a:spcPct val="0"/>
              </a:spcAft>
              <a:defRPr sz="3000" i="1">
                <a:solidFill>
                  <a:schemeClr val="bg1"/>
                </a:solidFill>
                <a:latin typeface="Myriad Pro SemiCond" pitchFamily="34" charset="0"/>
              </a:defRPr>
            </a:lvl9pPr>
          </a:lstStyle>
          <a:p>
            <a:pPr>
              <a:buNone/>
            </a:pPr>
            <a:r>
              <a:rPr lang="en-US" sz="3600" b="1" dirty="0" smtClean="0">
                <a:latin typeface="Times New Roman" charset="0"/>
                <a:ea typeface="Times New Roman" charset="0"/>
                <a:cs typeface="Times New Roman" charset="0"/>
              </a:rPr>
              <a:t>Are messaging programs good value for money?</a:t>
            </a:r>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endParaRPr lang="en-US" sz="3600" b="1" dirty="0" smtClean="0">
              <a:solidFill>
                <a:schemeClr val="accent1">
                  <a:lumMod val="20000"/>
                  <a:lumOff val="80000"/>
                </a:schemeClr>
              </a:solidFill>
              <a:latin typeface="Times New Roman" charset="0"/>
              <a:ea typeface="Times New Roman" charset="0"/>
              <a:cs typeface="Times New Roman" charset="0"/>
            </a:endParaRPr>
          </a:p>
          <a:p>
            <a:pPr>
              <a:buNone/>
            </a:pPr>
            <a:r>
              <a:rPr lang="en-US" sz="3000" b="1" dirty="0" smtClean="0">
                <a:solidFill>
                  <a:srgbClr val="FFFF00"/>
                </a:solidFill>
                <a:latin typeface="Times New Roman" charset="0"/>
                <a:ea typeface="Times New Roman" charset="0"/>
                <a:cs typeface="Times New Roman" charset="0"/>
              </a:rPr>
              <a:t>Methodological musings and </a:t>
            </a:r>
            <a:r>
              <a:rPr lang="en-US" sz="3000" b="1" dirty="0">
                <a:solidFill>
                  <a:srgbClr val="FFFF00"/>
                </a:solidFill>
                <a:latin typeface="Times New Roman" charset="0"/>
                <a:ea typeface="Times New Roman" charset="0"/>
                <a:cs typeface="Times New Roman" charset="0"/>
              </a:rPr>
              <a:t>e</a:t>
            </a:r>
            <a:r>
              <a:rPr lang="en-US" sz="3000" b="1" dirty="0" smtClean="0">
                <a:solidFill>
                  <a:srgbClr val="FFFF00"/>
                </a:solidFill>
                <a:latin typeface="Times New Roman" charset="0"/>
                <a:ea typeface="Times New Roman" charset="0"/>
                <a:cs typeface="Times New Roman" charset="0"/>
              </a:rPr>
              <a:t>arly findings from MAMA South Africa</a:t>
            </a:r>
            <a:endParaRPr lang="en-US" sz="3000" b="1" dirty="0">
              <a:solidFill>
                <a:srgbClr val="FFFF00"/>
              </a:solidFill>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238" y="76200"/>
            <a:ext cx="8391525" cy="439737"/>
          </a:xfrm>
        </p:spPr>
        <p:txBody>
          <a:bodyPr/>
          <a:lstStyle/>
          <a:p>
            <a:r>
              <a:rPr lang="en-US" sz="2400" b="1" dirty="0" smtClean="0">
                <a:latin typeface="Times New Roman" panose="02020603050405020304" pitchFamily="18" charset="0"/>
                <a:cs typeface="Times New Roman" panose="02020603050405020304" pitchFamily="18" charset="0"/>
              </a:rPr>
              <a:t>Limited evidence and </a:t>
            </a:r>
            <a:r>
              <a:rPr lang="en-US" sz="2400" b="1" dirty="0">
                <a:latin typeface="Times New Roman" panose="02020603050405020304" pitchFamily="18" charset="0"/>
                <a:cs typeface="Times New Roman" panose="02020603050405020304" pitchFamily="18" charset="0"/>
              </a:rPr>
              <a:t>p</a:t>
            </a:r>
            <a:r>
              <a:rPr lang="en-US" sz="2400" b="1" dirty="0" smtClean="0">
                <a:latin typeface="Times New Roman" panose="02020603050405020304" pitchFamily="18" charset="0"/>
                <a:cs typeface="Times New Roman" panose="02020603050405020304" pitchFamily="18" charset="0"/>
              </a:rPr>
              <a:t>oor quality evidence reporting </a:t>
            </a:r>
            <a:endParaRPr lang="en-US" sz="24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88510894"/>
              </p:ext>
            </p:extLst>
          </p:nvPr>
        </p:nvGraphicFramePr>
        <p:xfrm>
          <a:off x="228602" y="885825"/>
          <a:ext cx="8686799" cy="5155456"/>
        </p:xfrm>
        <a:graphic>
          <a:graphicData uri="http://schemas.openxmlformats.org/drawingml/2006/table">
            <a:tbl>
              <a:tblPr firstRow="1" bandRow="1">
                <a:tableStyleId>{5C22544A-7EE6-4342-B048-85BDC9FD1C3A}</a:tableStyleId>
              </a:tblPr>
              <a:tblGrid>
                <a:gridCol w="1981198">
                  <a:extLst>
                    <a:ext uri="{9D8B030D-6E8A-4147-A177-3AD203B41FA5}">
                      <a16:colId xmlns:a16="http://schemas.microsoft.com/office/drawing/2014/main" val="20000"/>
                    </a:ext>
                  </a:extLst>
                </a:gridCol>
                <a:gridCol w="645603">
                  <a:extLst>
                    <a:ext uri="{9D8B030D-6E8A-4147-A177-3AD203B41FA5}">
                      <a16:colId xmlns:a16="http://schemas.microsoft.com/office/drawing/2014/main" val="20001"/>
                    </a:ext>
                  </a:extLst>
                </a:gridCol>
                <a:gridCol w="1064930">
                  <a:extLst>
                    <a:ext uri="{9D8B030D-6E8A-4147-A177-3AD203B41FA5}">
                      <a16:colId xmlns:a16="http://schemas.microsoft.com/office/drawing/2014/main" val="20002"/>
                    </a:ext>
                  </a:extLst>
                </a:gridCol>
                <a:gridCol w="1248767">
                  <a:extLst>
                    <a:ext uri="{9D8B030D-6E8A-4147-A177-3AD203B41FA5}">
                      <a16:colId xmlns:a16="http://schemas.microsoft.com/office/drawing/2014/main" val="20003"/>
                    </a:ext>
                  </a:extLst>
                </a:gridCol>
                <a:gridCol w="1248767">
                  <a:extLst>
                    <a:ext uri="{9D8B030D-6E8A-4147-A177-3AD203B41FA5}">
                      <a16:colId xmlns:a16="http://schemas.microsoft.com/office/drawing/2014/main" val="20004"/>
                    </a:ext>
                  </a:extLst>
                </a:gridCol>
                <a:gridCol w="1248767">
                  <a:extLst>
                    <a:ext uri="{9D8B030D-6E8A-4147-A177-3AD203B41FA5}">
                      <a16:colId xmlns:a16="http://schemas.microsoft.com/office/drawing/2014/main" val="20005"/>
                    </a:ext>
                  </a:extLst>
                </a:gridCol>
                <a:gridCol w="1248767">
                  <a:extLst>
                    <a:ext uri="{9D8B030D-6E8A-4147-A177-3AD203B41FA5}">
                      <a16:colId xmlns:a16="http://schemas.microsoft.com/office/drawing/2014/main" val="20006"/>
                    </a:ext>
                  </a:extLst>
                </a:gridCol>
              </a:tblGrid>
              <a:tr h="495538">
                <a:tc>
                  <a:txBody>
                    <a:bodyPr/>
                    <a:lstStyle/>
                    <a:p>
                      <a:pPr algn="l" fontAlgn="b"/>
                      <a:r>
                        <a:rPr lang="sk-SK" sz="1600" b="0" i="0" u="none" strike="noStrike" baseline="0" dirty="0" smtClean="0">
                          <a:solidFill>
                            <a:schemeClr val="bg1"/>
                          </a:solidFill>
                          <a:effectLst/>
                          <a:latin typeface="Times New Roman" charset="0"/>
                        </a:rPr>
                        <a:t> </a:t>
                      </a:r>
                      <a:r>
                        <a:rPr lang="sk-SK" sz="1600" b="0" i="0" u="none" strike="noStrike" baseline="0" dirty="0" err="1" smtClean="0">
                          <a:solidFill>
                            <a:schemeClr val="bg1"/>
                          </a:solidFill>
                          <a:effectLst/>
                          <a:latin typeface="Times New Roman" charset="0"/>
                        </a:rPr>
                        <a:t>Paper</a:t>
                      </a:r>
                      <a:r>
                        <a:rPr lang="sk-SK" sz="1600" b="0" i="0" u="none" strike="noStrike" baseline="0" dirty="0" smtClean="0">
                          <a:solidFill>
                            <a:schemeClr val="bg1"/>
                          </a:solidFill>
                          <a:effectLst/>
                          <a:latin typeface="Times New Roman" charset="0"/>
                        </a:rPr>
                        <a:t> Title </a:t>
                      </a:r>
                      <a:endParaRPr lang="sk-SK" sz="1600" b="0" i="0" u="none" strike="noStrike" baseline="0" dirty="0">
                        <a:solidFill>
                          <a:schemeClr val="bg1"/>
                        </a:solidFill>
                        <a:effectLst/>
                        <a:latin typeface="Times New Roman" charset="0"/>
                      </a:endParaRP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Total </a:t>
                      </a:r>
                    </a:p>
                    <a:p>
                      <a:pPr marL="0" marR="0" indent="0" algn="ctr" defTabSz="457200" rtl="0" eaLnBrk="1" fontAlgn="ctr" latinLnBrk="0" hangingPunct="1">
                        <a:lnSpc>
                          <a:spcPct val="100000"/>
                        </a:lnSpc>
                        <a:spcBef>
                          <a:spcPts val="0"/>
                        </a:spcBef>
                        <a:spcAft>
                          <a:spcPts val="0"/>
                        </a:spcAft>
                        <a:buClrTx/>
                        <a:buSzTx/>
                        <a:buFontTx/>
                        <a:buNone/>
                        <a:tabLst/>
                        <a:defRPr/>
                      </a:pPr>
                      <a:r>
                        <a:rPr lang="is-IS" sz="1600" b="0" i="0" u="none" strike="noStrike" dirty="0" smtClean="0">
                          <a:solidFill>
                            <a:schemeClr val="bg1"/>
                          </a:solidFill>
                          <a:effectLst/>
                          <a:latin typeface="Times New Roman" charset="0"/>
                        </a:rPr>
                        <a:t>n=24</a:t>
                      </a: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Introduction </a:t>
                      </a:r>
                      <a:endParaRPr lang="en-US" sz="1600" b="0" i="0" u="none" strike="noStrike" dirty="0">
                        <a:solidFill>
                          <a:schemeClr val="bg1"/>
                        </a:solidFill>
                        <a:effectLst/>
                        <a:latin typeface="Times New Roman" charset="0"/>
                      </a:endParaRP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Methods </a:t>
                      </a:r>
                      <a:endParaRPr lang="en-US" sz="1600" b="0" i="0" u="none" strike="noStrike" dirty="0">
                        <a:solidFill>
                          <a:schemeClr val="bg1"/>
                        </a:solidFill>
                        <a:effectLst/>
                        <a:latin typeface="Times New Roman" charset="0"/>
                      </a:endParaRP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Results</a:t>
                      </a:r>
                      <a:endParaRPr lang="en-US" sz="1600" b="0" i="0" u="none" strike="noStrike" dirty="0">
                        <a:solidFill>
                          <a:schemeClr val="bg1"/>
                        </a:solidFill>
                        <a:effectLst/>
                        <a:latin typeface="Times New Roman" charset="0"/>
                      </a:endParaRP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Discussion</a:t>
                      </a:r>
                      <a:endParaRPr lang="en-US" sz="1600" b="0" i="0" u="none" strike="noStrike" dirty="0">
                        <a:solidFill>
                          <a:schemeClr val="bg1"/>
                        </a:solidFill>
                        <a:effectLst/>
                        <a:latin typeface="Times New Roman" charset="0"/>
                      </a:endParaRPr>
                    </a:p>
                  </a:txBody>
                  <a:tcPr marL="12700" marR="12700" marT="12700" marB="0" anchor="ctr"/>
                </a:tc>
                <a:tc>
                  <a:txBody>
                    <a:bodyPr/>
                    <a:lstStyle/>
                    <a:p>
                      <a:pPr algn="ctr" fontAlgn="ctr"/>
                      <a:r>
                        <a:rPr lang="en-US" sz="1600" b="0" i="0" u="none" strike="noStrike" dirty="0" smtClean="0">
                          <a:solidFill>
                            <a:schemeClr val="bg1"/>
                          </a:solidFill>
                          <a:effectLst/>
                          <a:latin typeface="Times New Roman" charset="0"/>
                        </a:rPr>
                        <a:t>Other</a:t>
                      </a:r>
                      <a:endParaRPr lang="en-US" sz="1600" b="0" i="0" u="none" strike="noStrike" dirty="0">
                        <a:solidFill>
                          <a:schemeClr val="bg1"/>
                        </a:solidFill>
                        <a:effectLst/>
                        <a:latin typeface="Times New Roman" charset="0"/>
                      </a:endParaRPr>
                    </a:p>
                  </a:txBody>
                  <a:tcPr marL="12700" marR="12700" marT="12700" marB="0" anchor="ctr"/>
                </a:tc>
                <a:extLst>
                  <a:ext uri="{0D108BD9-81ED-4DB2-BD59-A6C34878D82A}">
                    <a16:rowId xmlns:a16="http://schemas.microsoft.com/office/drawing/2014/main" val="10000"/>
                  </a:ext>
                </a:extLst>
              </a:tr>
              <a:tr h="1702940">
                <a:tc>
                  <a:txBody>
                    <a:bodyPr/>
                    <a:lstStyle/>
                    <a:p>
                      <a:pPr marL="0" marR="0" lvl="0" indent="0" algn="l" defTabSz="457200" rtl="0" eaLnBrk="1" fontAlgn="ctr" latinLnBrk="0" hangingPunct="1">
                        <a:lnSpc>
                          <a:spcPct val="100000"/>
                        </a:lnSpc>
                        <a:spcBef>
                          <a:spcPts val="0"/>
                        </a:spcBef>
                        <a:spcAft>
                          <a:spcPts val="0"/>
                        </a:spcAft>
                        <a:buClr>
                          <a:schemeClr val="folHlink"/>
                        </a:buClr>
                        <a:buSzPts val="1000"/>
                        <a:buFont typeface="Times New Roman" charset="0"/>
                        <a:buNone/>
                        <a:tabLst/>
                        <a:defRPr/>
                      </a:pPr>
                      <a:r>
                        <a:rPr lang="en-US" sz="1600" b="0" i="0" u="none" strike="noStrike" baseline="0" dirty="0" smtClean="0">
                          <a:solidFill>
                            <a:srgbClr val="000000"/>
                          </a:solidFill>
                          <a:effectLst/>
                          <a:latin typeface="Times New Roman" charset="0"/>
                        </a:rPr>
                        <a:t>CEA Mobile Phone Text-Message Reminder Programs to Improve Health Workers' Adherence to Malaria Guidelines in Kenya </a:t>
                      </a:r>
                      <a:endParaRPr lang="en-US" sz="1600" b="0" i="0" u="none" strike="noStrike" baseline="0" dirty="0">
                        <a:solidFill>
                          <a:srgbClr val="000000"/>
                        </a:solidFill>
                        <a:effectLst/>
                        <a:latin typeface="Times New Roman" charset="0"/>
                      </a:endParaRP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90%</a:t>
                      </a:r>
                    </a:p>
                  </a:txBody>
                  <a:tcPr marL="12700" marR="12700" marT="12700" marB="0" anchor="ctr">
                    <a:solidFill>
                      <a:srgbClr val="FFFF00"/>
                    </a:solidFill>
                  </a:tcP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tc>
                  <a:txBody>
                    <a:bodyPr/>
                    <a:lstStyle/>
                    <a:p>
                      <a:pPr algn="ctr" fontAlgn="ctr"/>
                      <a:r>
                        <a:rPr lang="pt-BR" sz="1600" b="0" i="0" u="none" strike="noStrike" dirty="0">
                          <a:solidFill>
                            <a:srgbClr val="000000"/>
                          </a:solidFill>
                          <a:effectLst/>
                          <a:latin typeface="Times New Roman" charset="0"/>
                        </a:rPr>
                        <a:t>86%</a:t>
                      </a:r>
                    </a:p>
                  </a:txBody>
                  <a:tcPr marL="12700" marR="12700" marT="12700" marB="0" anchor="ctr"/>
                </a:tc>
                <a:tc>
                  <a:txBody>
                    <a:bodyPr/>
                    <a:lstStyle/>
                    <a:p>
                      <a:pPr algn="ctr" fontAlgn="ctr"/>
                      <a:r>
                        <a:rPr lang="pt-BR" sz="1600" b="0" i="0" u="none" strike="noStrike" dirty="0">
                          <a:solidFill>
                            <a:srgbClr val="000000"/>
                          </a:solidFill>
                          <a:effectLst/>
                          <a:latin typeface="Times New Roman" charset="0"/>
                        </a:rPr>
                        <a:t>88%</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extLst>
                  <a:ext uri="{0D108BD9-81ED-4DB2-BD59-A6C34878D82A}">
                    <a16:rowId xmlns:a16="http://schemas.microsoft.com/office/drawing/2014/main" val="10001"/>
                  </a:ext>
                </a:extLst>
              </a:tr>
              <a:tr h="978499">
                <a:tc>
                  <a:txBody>
                    <a:bodyPr/>
                    <a:lstStyle/>
                    <a:p>
                      <a:pPr marL="0" marR="0" lvl="0" indent="0" algn="l" defTabSz="457200" rtl="0" eaLnBrk="1" fontAlgn="ctr" latinLnBrk="0" hangingPunct="1">
                        <a:lnSpc>
                          <a:spcPct val="100000"/>
                        </a:lnSpc>
                        <a:spcBef>
                          <a:spcPts val="0"/>
                        </a:spcBef>
                        <a:spcAft>
                          <a:spcPts val="0"/>
                        </a:spcAft>
                        <a:buClr>
                          <a:schemeClr val="folHlink"/>
                        </a:buClr>
                        <a:buSzPts val="1000"/>
                        <a:buFont typeface="Times New Roman" charset="0"/>
                        <a:buNone/>
                        <a:tabLst/>
                        <a:defRPr/>
                      </a:pPr>
                      <a:r>
                        <a:rPr lang="en-US" sz="1600" b="0" i="0" u="none" strike="noStrike" baseline="0" dirty="0" smtClean="0">
                          <a:solidFill>
                            <a:srgbClr val="000000"/>
                          </a:solidFill>
                          <a:effectLst/>
                          <a:latin typeface="Times New Roman" charset="0"/>
                        </a:rPr>
                        <a:t>CEA recall methods for cervical cancer screening in Selangor </a:t>
                      </a:r>
                    </a:p>
                  </a:txBody>
                  <a:tcPr marL="12700" marR="12700" marT="12700" marB="0" anchor="ctr"/>
                </a:tc>
                <a:tc>
                  <a:txBody>
                    <a:bodyPr/>
                    <a:lstStyle/>
                    <a:p>
                      <a:pPr algn="ctr" rtl="0" fontAlgn="ctr"/>
                      <a:r>
                        <a:rPr lang="it-IT" sz="1600" b="0" i="0" u="none" strike="noStrike" dirty="0">
                          <a:solidFill>
                            <a:srgbClr val="000000"/>
                          </a:solidFill>
                          <a:effectLst/>
                          <a:latin typeface="Times New Roman" charset="0"/>
                        </a:rPr>
                        <a:t>65%</a:t>
                      </a:r>
                    </a:p>
                  </a:txBody>
                  <a:tcPr marL="12700" marR="12700" marT="12700" marB="0" anchor="ctr">
                    <a:solidFill>
                      <a:srgbClr val="FFFF00"/>
                    </a:solidFill>
                  </a:tcPr>
                </a:tc>
                <a:tc>
                  <a:txBody>
                    <a:bodyPr/>
                    <a:lstStyle/>
                    <a:p>
                      <a:pPr algn="ctr" fontAlgn="ctr"/>
                      <a:r>
                        <a:rPr lang="en-US" sz="1600" b="0" i="0" u="none" strike="noStrike">
                          <a:solidFill>
                            <a:srgbClr val="000000"/>
                          </a:solidFill>
                          <a:effectLst/>
                          <a:latin typeface="Times New Roman" charset="0"/>
                        </a:rPr>
                        <a:t>100%</a:t>
                      </a:r>
                    </a:p>
                  </a:txBody>
                  <a:tcPr marL="12700" marR="12700" marT="12700" marB="0" anchor="ctr"/>
                </a:tc>
                <a:tc>
                  <a:txBody>
                    <a:bodyPr/>
                    <a:lstStyle/>
                    <a:p>
                      <a:pPr algn="ctr" fontAlgn="ctr"/>
                      <a:r>
                        <a:rPr lang="it-IT" sz="1600" b="0" i="0" u="none" strike="noStrike">
                          <a:solidFill>
                            <a:srgbClr val="000000"/>
                          </a:solidFill>
                          <a:effectLst/>
                          <a:latin typeface="Times New Roman" charset="0"/>
                        </a:rPr>
                        <a:t>64%</a:t>
                      </a:r>
                    </a:p>
                  </a:txBody>
                  <a:tcPr marL="12700" marR="12700" marT="12700" marB="0" anchor="ctr"/>
                </a:tc>
                <a:tc>
                  <a:txBody>
                    <a:bodyPr/>
                    <a:lstStyle/>
                    <a:p>
                      <a:pPr algn="ctr" fontAlgn="ctr"/>
                      <a:r>
                        <a:rPr lang="pt-BR" sz="1600" b="0" i="0" u="none" strike="noStrike" dirty="0">
                          <a:solidFill>
                            <a:srgbClr val="000000"/>
                          </a:solidFill>
                          <a:effectLst/>
                          <a:latin typeface="Times New Roman" charset="0"/>
                        </a:rPr>
                        <a:t>38%</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tc>
                  <a:txBody>
                    <a:bodyPr/>
                    <a:lstStyle/>
                    <a:p>
                      <a:pPr algn="ctr" fontAlgn="ctr"/>
                      <a:r>
                        <a:rPr lang="en-US" sz="1600" b="0" i="0" u="none" strike="noStrike">
                          <a:solidFill>
                            <a:srgbClr val="000000"/>
                          </a:solidFill>
                          <a:effectLst/>
                          <a:latin typeface="Times New Roman" charset="0"/>
                        </a:rPr>
                        <a:t>0%</a:t>
                      </a:r>
                    </a:p>
                  </a:txBody>
                  <a:tcPr marL="12700" marR="12700" marT="12700" marB="0" anchor="ctr"/>
                </a:tc>
                <a:extLst>
                  <a:ext uri="{0D108BD9-81ED-4DB2-BD59-A6C34878D82A}">
                    <a16:rowId xmlns:a16="http://schemas.microsoft.com/office/drawing/2014/main" val="10002"/>
                  </a:ext>
                </a:extLst>
              </a:tr>
              <a:tr h="737018">
                <a:tc>
                  <a:txBody>
                    <a:bodyPr/>
                    <a:lstStyle/>
                    <a:p>
                      <a:pPr algn="l" fontAlgn="b"/>
                      <a:r>
                        <a:rPr lang="en-US" sz="1600" b="0" i="0" u="none" strike="noStrike" baseline="0" dirty="0" smtClean="0">
                          <a:solidFill>
                            <a:srgbClr val="000000"/>
                          </a:solidFill>
                          <a:effectLst/>
                          <a:latin typeface="Times New Roman" charset="0"/>
                        </a:rPr>
                        <a:t>CEA smoking cessation in Thailand</a:t>
                      </a:r>
                      <a:endParaRPr lang="en-US" sz="1600" b="0" i="0" u="none" strike="noStrike" baseline="0" dirty="0">
                        <a:solidFill>
                          <a:srgbClr val="000000"/>
                        </a:solidFill>
                        <a:effectLst/>
                        <a:latin typeface="Times New Roman" charset="0"/>
                      </a:endParaRPr>
                    </a:p>
                  </a:txBody>
                  <a:tcPr marL="12700" marR="12700" marT="12700" marB="0" anchor="b"/>
                </a:tc>
                <a:tc>
                  <a:txBody>
                    <a:bodyPr/>
                    <a:lstStyle/>
                    <a:p>
                      <a:pPr algn="ctr" rtl="0" fontAlgn="ctr"/>
                      <a:r>
                        <a:rPr lang="it-IT" sz="1600" b="0" i="0" u="none" strike="noStrike" dirty="0">
                          <a:solidFill>
                            <a:srgbClr val="000000"/>
                          </a:solidFill>
                          <a:effectLst/>
                          <a:latin typeface="Times New Roman" charset="0"/>
                        </a:rPr>
                        <a:t>54%</a:t>
                      </a:r>
                    </a:p>
                  </a:txBody>
                  <a:tcPr marL="12700" marR="12700" marT="12700" marB="0" anchor="ctr">
                    <a:solidFill>
                      <a:srgbClr val="FFFF00"/>
                    </a:solidFill>
                  </a:tcPr>
                </a:tc>
                <a:tc>
                  <a:txBody>
                    <a:bodyPr/>
                    <a:lstStyle/>
                    <a:p>
                      <a:pPr algn="ctr" fontAlgn="ctr"/>
                      <a:r>
                        <a:rPr lang="en-US" sz="1600" b="0" i="0" u="none" strike="noStrike">
                          <a:solidFill>
                            <a:srgbClr val="000000"/>
                          </a:solidFill>
                          <a:effectLst/>
                          <a:latin typeface="Times New Roman" charset="0"/>
                        </a:rPr>
                        <a:t>100%</a:t>
                      </a:r>
                    </a:p>
                  </a:txBody>
                  <a:tcPr marL="12700" marR="12700" marT="12700" marB="0" anchor="ctr"/>
                </a:tc>
                <a:tc>
                  <a:txBody>
                    <a:bodyPr/>
                    <a:lstStyle/>
                    <a:p>
                      <a:pPr algn="ctr" fontAlgn="ctr"/>
                      <a:r>
                        <a:rPr lang="it-IT" sz="1600" b="0" i="0" u="none" strike="noStrike">
                          <a:solidFill>
                            <a:srgbClr val="000000"/>
                          </a:solidFill>
                          <a:effectLst/>
                          <a:latin typeface="Times New Roman" charset="0"/>
                        </a:rPr>
                        <a:t>64%</a:t>
                      </a:r>
                    </a:p>
                  </a:txBody>
                  <a:tcPr marL="12700" marR="12700" marT="12700" marB="0" anchor="ctr"/>
                </a:tc>
                <a:tc>
                  <a:txBody>
                    <a:bodyPr/>
                    <a:lstStyle/>
                    <a:p>
                      <a:pPr algn="ctr" fontAlgn="ctr"/>
                      <a:r>
                        <a:rPr lang="pt-BR" sz="1600" b="0" i="0" u="none" strike="noStrike">
                          <a:solidFill>
                            <a:srgbClr val="000000"/>
                          </a:solidFill>
                          <a:effectLst/>
                          <a:latin typeface="Times New Roman" charset="0"/>
                        </a:rPr>
                        <a:t>13%</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extLst>
                  <a:ext uri="{0D108BD9-81ED-4DB2-BD59-A6C34878D82A}">
                    <a16:rowId xmlns:a16="http://schemas.microsoft.com/office/drawing/2014/main" val="10003"/>
                  </a:ext>
                </a:extLst>
              </a:tr>
              <a:tr h="1219979">
                <a:tc>
                  <a:txBody>
                    <a:bodyPr/>
                    <a:lstStyle/>
                    <a:p>
                      <a:pPr marL="0" marR="0" lvl="0" indent="0" algn="l" defTabSz="457200" rtl="0" eaLnBrk="1" fontAlgn="ctr" latinLnBrk="0" hangingPunct="1">
                        <a:lnSpc>
                          <a:spcPct val="100000"/>
                        </a:lnSpc>
                        <a:spcBef>
                          <a:spcPts val="0"/>
                        </a:spcBef>
                        <a:spcAft>
                          <a:spcPts val="0"/>
                        </a:spcAft>
                        <a:buClr>
                          <a:schemeClr val="folHlink"/>
                        </a:buClr>
                        <a:buSzPts val="1000"/>
                        <a:buFont typeface="Times New Roman" charset="0"/>
                        <a:buNone/>
                        <a:tabLst/>
                        <a:defRPr/>
                      </a:pPr>
                      <a:r>
                        <a:rPr lang="en-US" sz="1600" b="0" i="0" u="none" strike="noStrike" baseline="0" dirty="0" smtClean="0">
                          <a:solidFill>
                            <a:srgbClr val="000000"/>
                          </a:solidFill>
                          <a:effectLst/>
                          <a:latin typeface="Times New Roman" charset="0"/>
                        </a:rPr>
                        <a:t>CEA of SMS vs. phone reminder to improve attendance at a health promotion center</a:t>
                      </a:r>
                    </a:p>
                  </a:txBody>
                  <a:tcPr marL="12700" marR="12700" marT="12700" marB="0" anchor="ctr"/>
                </a:tc>
                <a:tc>
                  <a:txBody>
                    <a:bodyPr/>
                    <a:lstStyle/>
                    <a:p>
                      <a:pPr algn="ctr" fontAlgn="ctr"/>
                      <a:r>
                        <a:rPr lang="pt-BR" sz="1600" b="0" i="0" u="none" strike="noStrike" dirty="0">
                          <a:solidFill>
                            <a:srgbClr val="000000"/>
                          </a:solidFill>
                          <a:effectLst/>
                          <a:latin typeface="Times New Roman" charset="0"/>
                        </a:rPr>
                        <a:t>38%</a:t>
                      </a:r>
                    </a:p>
                  </a:txBody>
                  <a:tcPr marL="12700" marR="12700" marT="12700" marB="0" anchor="ctr">
                    <a:solidFill>
                      <a:srgbClr val="FFFF00"/>
                    </a:solidFill>
                  </a:tcPr>
                </a:tc>
                <a:tc>
                  <a:txBody>
                    <a:bodyPr/>
                    <a:lstStyle/>
                    <a:p>
                      <a:pPr algn="ctr" fontAlgn="ctr"/>
                      <a:r>
                        <a:rPr lang="en-US" sz="1600" b="0" i="0" u="none" strike="noStrike">
                          <a:solidFill>
                            <a:srgbClr val="000000"/>
                          </a:solidFill>
                          <a:effectLst/>
                          <a:latin typeface="Times New Roman" charset="0"/>
                        </a:rPr>
                        <a:t>100%</a:t>
                      </a:r>
                    </a:p>
                  </a:txBody>
                  <a:tcPr marL="12700" marR="12700" marT="12700" marB="0" anchor="ctr"/>
                </a:tc>
                <a:tc>
                  <a:txBody>
                    <a:bodyPr/>
                    <a:lstStyle/>
                    <a:p>
                      <a:pPr algn="ctr" fontAlgn="ctr"/>
                      <a:r>
                        <a:rPr lang="pt-BR" sz="1600" b="0" i="0" u="none" strike="noStrike">
                          <a:solidFill>
                            <a:srgbClr val="000000"/>
                          </a:solidFill>
                          <a:effectLst/>
                          <a:latin typeface="Times New Roman" charset="0"/>
                        </a:rPr>
                        <a:t>46%</a:t>
                      </a:r>
                    </a:p>
                  </a:txBody>
                  <a:tcPr marL="12700" marR="12700" marT="12700" marB="0" anchor="ctr"/>
                </a:tc>
                <a:tc>
                  <a:txBody>
                    <a:bodyPr/>
                    <a:lstStyle/>
                    <a:p>
                      <a:pPr algn="ctr" fontAlgn="ctr"/>
                      <a:r>
                        <a:rPr lang="en-US" sz="1600" b="0" i="0" u="none" strike="noStrike">
                          <a:solidFill>
                            <a:srgbClr val="000000"/>
                          </a:solidFill>
                          <a:effectLst/>
                          <a:latin typeface="Times New Roman" charset="0"/>
                        </a:rPr>
                        <a:t>0%</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100%</a:t>
                      </a:r>
                    </a:p>
                  </a:txBody>
                  <a:tcPr marL="12700" marR="12700" marT="12700" marB="0" anchor="ctr"/>
                </a:tc>
                <a:tc>
                  <a:txBody>
                    <a:bodyPr/>
                    <a:lstStyle/>
                    <a:p>
                      <a:pPr algn="ctr" fontAlgn="ctr"/>
                      <a:r>
                        <a:rPr lang="en-US" sz="1600" b="0" i="0" u="none" strike="noStrike" dirty="0">
                          <a:solidFill>
                            <a:srgbClr val="000000"/>
                          </a:solidFill>
                          <a:effectLst/>
                          <a:latin typeface="Times New Roman" charset="0"/>
                        </a:rPr>
                        <a:t>0%</a:t>
                      </a:r>
                    </a:p>
                  </a:txBody>
                  <a:tcPr marL="12700" marR="12700" marT="1270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09180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dirty="0" smtClean="0">
                <a:latin typeface="Times New Roman" panose="02020603050405020304" pitchFamily="18" charset="0"/>
                <a:cs typeface="Times New Roman" panose="02020603050405020304" pitchFamily="18" charset="0"/>
              </a:rPr>
              <a:t>MAMA South Africa</a:t>
            </a:r>
            <a:endParaRPr lang="en-US" b="1" i="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349250" lvl="3">
              <a:buSzPct val="70000"/>
              <a:buFont typeface="Wingdings" charset="2"/>
              <a:buChar char="n"/>
            </a:pPr>
            <a:r>
              <a:rPr lang="en-US" sz="2200" b="1" dirty="0">
                <a:latin typeface="Times New Roman" panose="02020603050405020304" pitchFamily="18" charset="0"/>
                <a:cs typeface="Times New Roman" panose="02020603050405020304" pitchFamily="18" charset="0"/>
              </a:rPr>
              <a:t>Program: </a:t>
            </a:r>
            <a:r>
              <a:rPr lang="en-US" sz="2200" dirty="0" smtClean="0">
                <a:latin typeface="Times New Roman" panose="02020603050405020304" pitchFamily="18" charset="0"/>
                <a:cs typeface="Times New Roman" panose="02020603050405020304" pitchFamily="18" charset="0"/>
              </a:rPr>
              <a:t>Small scale deployment of health information messaging program which sent up to 172 </a:t>
            </a:r>
            <a:r>
              <a:rPr lang="en-US" sz="2200" dirty="0">
                <a:latin typeface="Times New Roman" panose="02020603050405020304" pitchFamily="18" charset="0"/>
                <a:cs typeface="Times New Roman" panose="02020603050405020304" pitchFamily="18" charset="0"/>
              </a:rPr>
              <a:t>SMS </a:t>
            </a:r>
            <a:r>
              <a:rPr lang="en-US" sz="2200" dirty="0" smtClean="0">
                <a:latin typeface="Times New Roman" panose="02020603050405020304" pitchFamily="18" charset="0"/>
                <a:cs typeface="Times New Roman" panose="02020603050405020304" pitchFamily="18" charset="0"/>
              </a:rPr>
              <a:t>messages to </a:t>
            </a:r>
            <a:r>
              <a:rPr lang="en-US" sz="2200" dirty="0">
                <a:latin typeface="Times New Roman" panose="02020603050405020304" pitchFamily="18" charset="0"/>
                <a:cs typeface="Times New Roman" panose="02020603050405020304" pitchFamily="18" charset="0"/>
              </a:rPr>
              <a:t>women enrolled during pregnancy </a:t>
            </a:r>
            <a:r>
              <a:rPr lang="en-US" sz="2200" dirty="0" smtClean="0">
                <a:latin typeface="Times New Roman" panose="02020603050405020304" pitchFamily="18" charset="0"/>
                <a:cs typeface="Times New Roman" panose="02020603050405020304" pitchFamily="18" charset="0"/>
              </a:rPr>
              <a:t>in Johannesburg South Africa</a:t>
            </a:r>
            <a:endParaRPr lang="en-US" sz="2200" b="1" dirty="0" smtClean="0">
              <a:latin typeface="Times New Roman" panose="02020603050405020304" pitchFamily="18" charset="0"/>
              <a:cs typeface="Times New Roman" panose="02020603050405020304" pitchFamily="18" charset="0"/>
            </a:endParaRPr>
          </a:p>
          <a:p>
            <a:r>
              <a:rPr lang="en-US" sz="2200" b="1" dirty="0" smtClean="0">
                <a:latin typeface="Times New Roman" panose="02020603050405020304" pitchFamily="18" charset="0"/>
                <a:cs typeface="Times New Roman" panose="02020603050405020304" pitchFamily="18" charset="0"/>
              </a:rPr>
              <a:t>Objective: </a:t>
            </a:r>
            <a:r>
              <a:rPr lang="en-US" sz="2200" dirty="0" smtClean="0">
                <a:latin typeface="Times New Roman" panose="02020603050405020304" pitchFamily="18" charset="0"/>
                <a:cs typeface="Times New Roman" panose="02020603050405020304" pitchFamily="18" charset="0"/>
              </a:rPr>
              <a:t>Determine the incremental cost effectiveness of exposure to SMS messages vs. no exposure on increasing utilization of MNCH services in Gauteng, South Africa from Retrospective CEA of women exposed vs. not exposed</a:t>
            </a:r>
          </a:p>
          <a:p>
            <a:pPr marL="349250" lvl="3">
              <a:buSzPct val="70000"/>
              <a:buFont typeface="Wingdings" charset="2"/>
              <a:buChar char="n"/>
            </a:pPr>
            <a:r>
              <a:rPr lang="en-US" sz="2200" b="1" dirty="0" smtClean="0">
                <a:latin typeface="Times New Roman" panose="02020603050405020304" pitchFamily="18" charset="0"/>
                <a:cs typeface="Times New Roman" panose="02020603050405020304" pitchFamily="18" charset="0"/>
              </a:rPr>
              <a:t>Analytic time horizon</a:t>
            </a:r>
            <a:r>
              <a:rPr lang="en-US" sz="2200" dirty="0" smtClean="0">
                <a:latin typeface="Times New Roman" panose="02020603050405020304" pitchFamily="18" charset="0"/>
                <a:cs typeface="Times New Roman" panose="02020603050405020304" pitchFamily="18" charset="0"/>
              </a:rPr>
              <a:t>: 2012-2017</a:t>
            </a:r>
          </a:p>
          <a:p>
            <a:r>
              <a:rPr lang="en-US" sz="2200" b="1" dirty="0">
                <a:latin typeface="Times New Roman" panose="02020603050405020304" pitchFamily="18" charset="0"/>
                <a:cs typeface="Times New Roman" panose="02020603050405020304" pitchFamily="18" charset="0"/>
              </a:rPr>
              <a:t>Perspective</a:t>
            </a:r>
            <a:r>
              <a:rPr lang="en-US" sz="2200" dirty="0">
                <a:latin typeface="Times New Roman" panose="02020603050405020304" pitchFamily="18" charset="0"/>
                <a:cs typeface="Times New Roman" panose="02020603050405020304" pitchFamily="18" charset="0"/>
              </a:rPr>
              <a:t>: societal (program + users + health </a:t>
            </a:r>
            <a:r>
              <a:rPr lang="en-US" sz="2200" dirty="0" smtClean="0">
                <a:latin typeface="Times New Roman" panose="02020603050405020304" pitchFamily="18" charset="0"/>
                <a:cs typeface="Times New Roman" panose="02020603050405020304" pitchFamily="18" charset="0"/>
              </a:rPr>
              <a:t>systems</a:t>
            </a:r>
            <a:r>
              <a:rPr lang="en-US" sz="2200" dirty="0">
                <a:latin typeface="Times New Roman" panose="02020603050405020304" pitchFamily="18" charset="0"/>
                <a:cs typeface="Times New Roman" panose="02020603050405020304" pitchFamily="18" charset="0"/>
              </a:rPr>
              <a:t>)</a:t>
            </a:r>
            <a:endParaRPr lang="en-US" sz="2200" dirty="0" smtClean="0">
              <a:latin typeface="Times New Roman" panose="02020603050405020304" pitchFamily="18" charset="0"/>
              <a:cs typeface="Times New Roman" panose="02020603050405020304" pitchFamily="18" charset="0"/>
            </a:endParaRPr>
          </a:p>
          <a:p>
            <a:r>
              <a:rPr lang="en-US" sz="2200" b="1" dirty="0" smtClean="0">
                <a:latin typeface="Times New Roman" panose="02020603050405020304" pitchFamily="18" charset="0"/>
                <a:cs typeface="Times New Roman" panose="02020603050405020304" pitchFamily="18" charset="0"/>
              </a:rPr>
              <a:t>Health effects</a:t>
            </a:r>
            <a:r>
              <a:rPr lang="en-US" sz="2200" dirty="0" smtClean="0">
                <a:latin typeface="Times New Roman" panose="02020603050405020304" pitchFamily="18" charset="0"/>
                <a:cs typeface="Times New Roman" panose="02020603050405020304" pitchFamily="18" charset="0"/>
              </a:rPr>
              <a:t>: measure of comprehensive care</a:t>
            </a:r>
          </a:p>
          <a:p>
            <a:pPr lvl="1"/>
            <a:r>
              <a:rPr lang="en-US" sz="2200" dirty="0" smtClean="0">
                <a:latin typeface="Times New Roman" panose="02020603050405020304" pitchFamily="18" charset="0"/>
                <a:cs typeface="Times New Roman" panose="02020603050405020304" pitchFamily="18" charset="0"/>
              </a:rPr>
              <a:t>ANC 1-4</a:t>
            </a:r>
          </a:p>
          <a:p>
            <a:pPr lvl="1"/>
            <a:r>
              <a:rPr lang="en-US" sz="2200" dirty="0" smtClean="0">
                <a:latin typeface="Times New Roman" panose="02020603050405020304" pitchFamily="18" charset="0"/>
                <a:cs typeface="Times New Roman" panose="02020603050405020304" pitchFamily="18" charset="0"/>
              </a:rPr>
              <a:t>PNC 1-5 (fully immunized)</a:t>
            </a:r>
            <a:endParaRPr lang="en-US" sz="2200" dirty="0">
              <a:latin typeface="Times New Roman" panose="02020603050405020304" pitchFamily="18" charset="0"/>
              <a:cs typeface="Times New Roman" panose="02020603050405020304" pitchFamily="18" charset="0"/>
            </a:endParaRPr>
          </a:p>
          <a:p>
            <a:r>
              <a:rPr lang="en-US" sz="2200" b="1" dirty="0" smtClean="0">
                <a:latin typeface="Times New Roman" panose="02020603050405020304" pitchFamily="18" charset="0"/>
                <a:cs typeface="Times New Roman" panose="02020603050405020304" pitchFamily="18" charset="0"/>
              </a:rPr>
              <a:t>Methods: </a:t>
            </a:r>
          </a:p>
          <a:p>
            <a:pPr lvl="1"/>
            <a:r>
              <a:rPr lang="en-US" sz="2200" dirty="0" smtClean="0">
                <a:latin typeface="Times New Roman" panose="02020603050405020304" pitchFamily="18" charset="0"/>
                <a:cs typeface="Times New Roman" panose="02020603050405020304" pitchFamily="18" charset="0"/>
              </a:rPr>
              <a:t>Patient interviews </a:t>
            </a:r>
          </a:p>
          <a:p>
            <a:pPr lvl="1"/>
            <a:r>
              <a:rPr lang="en-US" sz="2200" dirty="0" smtClean="0">
                <a:latin typeface="Times New Roman" panose="02020603050405020304" pitchFamily="18" charset="0"/>
                <a:cs typeface="Times New Roman" panose="02020603050405020304" pitchFamily="18" charset="0"/>
              </a:rPr>
              <a:t>Review of ANC and child health cards</a:t>
            </a:r>
          </a:p>
        </p:txBody>
      </p:sp>
    </p:spTree>
    <p:extLst>
      <p:ext uri="{BB962C8B-B14F-4D97-AF65-F5344CB8AC3E}">
        <p14:creationId xmlns:p14="http://schemas.microsoft.com/office/powerpoint/2010/main" val="372828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181" y="0"/>
            <a:ext cx="8586787" cy="439737"/>
          </a:xfrm>
        </p:spPr>
        <p:txBody>
          <a:bodyPr/>
          <a:lstStyle/>
          <a:p>
            <a:r>
              <a:rPr lang="en-US" sz="2400" b="1" dirty="0">
                <a:latin typeface="Times New Roman" panose="02020603050405020304" pitchFamily="18" charset="0"/>
                <a:cs typeface="Times New Roman" panose="02020603050405020304" pitchFamily="18" charset="0"/>
              </a:rPr>
              <a:t>Key </a:t>
            </a:r>
            <a:r>
              <a:rPr lang="en-US" sz="2400" b="1" dirty="0" smtClean="0">
                <a:latin typeface="Times New Roman" panose="02020603050405020304" pitchFamily="18" charset="0"/>
                <a:cs typeface="Times New Roman" panose="02020603050405020304" pitchFamily="18" charset="0"/>
              </a:rPr>
              <a:t>finding 1</a:t>
            </a:r>
            <a:r>
              <a:rPr lang="en-US" sz="2400" dirty="0">
                <a:latin typeface="Times New Roman" panose="02020603050405020304" pitchFamily="18" charset="0"/>
                <a:cs typeface="Times New Roman" panose="02020603050405020304" pitchFamily="18" charset="0"/>
              </a:rPr>
              <a:t>: Data gaps limit final sample included in the analysis </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628775" y="698817"/>
            <a:ext cx="5943600" cy="5898515"/>
          </a:xfrm>
          <a:prstGeom prst="rect">
            <a:avLst/>
          </a:prstGeom>
        </p:spPr>
      </p:pic>
    </p:spTree>
    <p:extLst>
      <p:ext uri="{BB962C8B-B14F-4D97-AF65-F5344CB8AC3E}">
        <p14:creationId xmlns:p14="http://schemas.microsoft.com/office/powerpoint/2010/main" val="1936547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70975"/>
            <a:ext cx="8991600" cy="439737"/>
          </a:xfrm>
        </p:spPr>
        <p:txBody>
          <a:bodyPr/>
          <a:lstStyle/>
          <a:p>
            <a:r>
              <a:rPr lang="en-US" sz="2200" b="1" dirty="0" smtClean="0">
                <a:latin typeface="Times New Roman" panose="02020603050405020304" pitchFamily="18" charset="0"/>
                <a:cs typeface="Times New Roman" panose="02020603050405020304" pitchFamily="18" charset="0"/>
              </a:rPr>
              <a:t>Key finding 2: Significant increase in ANC4+ and Comprehensive care</a:t>
            </a:r>
            <a:endParaRPr lang="en-US" sz="22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3038844"/>
              </p:ext>
            </p:extLst>
          </p:nvPr>
        </p:nvGraphicFramePr>
        <p:xfrm>
          <a:off x="367901" y="1066800"/>
          <a:ext cx="8560598" cy="3931920"/>
        </p:xfrm>
        <a:graphic>
          <a:graphicData uri="http://schemas.openxmlformats.org/drawingml/2006/table">
            <a:tbl>
              <a:tblPr firstRow="1" bandRow="1">
                <a:tableStyleId>{5C22544A-7EE6-4342-B048-85BDC9FD1C3A}</a:tableStyleId>
              </a:tblPr>
              <a:tblGrid>
                <a:gridCol w="1995666">
                  <a:extLst>
                    <a:ext uri="{9D8B030D-6E8A-4147-A177-3AD203B41FA5}">
                      <a16:colId xmlns:a16="http://schemas.microsoft.com/office/drawing/2014/main" val="20000"/>
                    </a:ext>
                  </a:extLst>
                </a:gridCol>
                <a:gridCol w="1611930">
                  <a:extLst>
                    <a:ext uri="{9D8B030D-6E8A-4147-A177-3AD203B41FA5}">
                      <a16:colId xmlns:a16="http://schemas.microsoft.com/office/drawing/2014/main" val="20001"/>
                    </a:ext>
                  </a:extLst>
                </a:gridCol>
                <a:gridCol w="1524001">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1676400">
                  <a:extLst>
                    <a:ext uri="{9D8B030D-6E8A-4147-A177-3AD203B41FA5}">
                      <a16:colId xmlns:a16="http://schemas.microsoft.com/office/drawing/2014/main" val="20004"/>
                    </a:ext>
                  </a:extLst>
                </a:gridCol>
                <a:gridCol w="838201">
                  <a:extLst>
                    <a:ext uri="{9D8B030D-6E8A-4147-A177-3AD203B41FA5}">
                      <a16:colId xmlns:a16="http://schemas.microsoft.com/office/drawing/2014/main" val="20005"/>
                    </a:ext>
                  </a:extLst>
                </a:gridCol>
              </a:tblGrid>
              <a:tr h="185022">
                <a:tc rowSpan="3">
                  <a:txBody>
                    <a:bodyPr/>
                    <a:lstStyle/>
                    <a:p>
                      <a:pPr algn="ctr" fontAlgn="b"/>
                      <a:r>
                        <a:rPr lang="sk-SK" sz="1600" b="0" i="0" u="none" strike="noStrike" dirty="0">
                          <a:solidFill>
                            <a:schemeClr val="accent3"/>
                          </a:solidFill>
                          <a:effectLst/>
                          <a:latin typeface="Times New Roman" charset="0"/>
                        </a:rPr>
                        <a:t> </a:t>
                      </a:r>
                    </a:p>
                  </a:txBody>
                  <a:tcPr marL="0" marR="0" marT="0" marB="0" anchor="b"/>
                </a:tc>
                <a:tc gridSpan="3">
                  <a:txBody>
                    <a:bodyPr/>
                    <a:lstStyle/>
                    <a:p>
                      <a:pPr algn="ctr" fontAlgn="ctr"/>
                      <a:r>
                        <a:rPr lang="en-US" sz="1600" b="0" i="0" u="none" strike="noStrike">
                          <a:solidFill>
                            <a:schemeClr val="accent3"/>
                          </a:solidFill>
                          <a:effectLst/>
                          <a:latin typeface="Times New Roman" charset="0"/>
                        </a:rPr>
                        <a:t>Unadjusted</a:t>
                      </a:r>
                    </a:p>
                  </a:txBody>
                  <a:tcPr marL="0" marR="0" marT="0" marB="0" anchor="ctr"/>
                </a:tc>
                <a:tc hMerge="1">
                  <a:txBody>
                    <a:bodyPr/>
                    <a:lstStyle/>
                    <a:p>
                      <a:endParaRPr lang="en-US"/>
                    </a:p>
                  </a:txBody>
                  <a:tcPr/>
                </a:tc>
                <a:tc hMerge="1">
                  <a:txBody>
                    <a:bodyPr/>
                    <a:lstStyle/>
                    <a:p>
                      <a:endParaRPr lang="en-US"/>
                    </a:p>
                  </a:txBody>
                  <a:tcPr/>
                </a:tc>
                <a:tc gridSpan="2">
                  <a:txBody>
                    <a:bodyPr/>
                    <a:lstStyle/>
                    <a:p>
                      <a:pPr algn="ctr" fontAlgn="b"/>
                      <a:r>
                        <a:rPr lang="en-US" sz="1600" b="0" i="0" u="none" strike="noStrike">
                          <a:solidFill>
                            <a:schemeClr val="accent3"/>
                          </a:solidFill>
                          <a:effectLst/>
                          <a:latin typeface="Times New Roman" charset="0"/>
                        </a:rPr>
                        <a:t>Adjusted*</a:t>
                      </a:r>
                    </a:p>
                  </a:txBody>
                  <a:tcPr marL="0" marR="0" marT="0" marB="0" anchor="b"/>
                </a:tc>
                <a:tc hMerge="1">
                  <a:txBody>
                    <a:bodyPr/>
                    <a:lstStyle/>
                    <a:p>
                      <a:endParaRPr lang="en-US"/>
                    </a:p>
                  </a:txBody>
                  <a:tcPr/>
                </a:tc>
                <a:extLst>
                  <a:ext uri="{0D108BD9-81ED-4DB2-BD59-A6C34878D82A}">
                    <a16:rowId xmlns:a16="http://schemas.microsoft.com/office/drawing/2014/main" val="10000"/>
                  </a:ext>
                </a:extLst>
              </a:tr>
              <a:tr h="555067">
                <a:tc vMerge="1">
                  <a:txBody>
                    <a:bodyPr/>
                    <a:lstStyle/>
                    <a:p>
                      <a:endParaRPr lang="en-US"/>
                    </a:p>
                  </a:txBody>
                  <a:tcPr/>
                </a:tc>
                <a:tc rowSpan="2">
                  <a:txBody>
                    <a:bodyPr/>
                    <a:lstStyle/>
                    <a:p>
                      <a:pPr algn="ctr" fontAlgn="ctr"/>
                      <a:r>
                        <a:rPr lang="en-US" sz="1600" b="0" i="0" u="none" strike="noStrike" dirty="0">
                          <a:solidFill>
                            <a:schemeClr val="accent3"/>
                          </a:solidFill>
                          <a:effectLst/>
                          <a:latin typeface="Times New Roman" charset="0"/>
                        </a:rPr>
                        <a:t>MAMA </a:t>
                      </a:r>
                      <a:endParaRPr lang="en-US" sz="1600" b="0" i="0" u="none" strike="noStrike" dirty="0" smtClean="0">
                        <a:solidFill>
                          <a:schemeClr val="accent3"/>
                        </a:solidFill>
                        <a:effectLst/>
                        <a:latin typeface="Times New Roman" charset="0"/>
                      </a:endParaRPr>
                    </a:p>
                    <a:p>
                      <a:pPr marL="0" marR="0" indent="0" algn="ctr" defTabSz="457200" rtl="0" eaLnBrk="1" fontAlgn="ctr" latinLnBrk="0" hangingPunct="1">
                        <a:lnSpc>
                          <a:spcPct val="100000"/>
                        </a:lnSpc>
                        <a:spcBef>
                          <a:spcPts val="0"/>
                        </a:spcBef>
                        <a:spcAft>
                          <a:spcPts val="0"/>
                        </a:spcAft>
                        <a:buClrTx/>
                        <a:buSzTx/>
                        <a:buFontTx/>
                        <a:buNone/>
                        <a:tabLst/>
                        <a:defRPr/>
                      </a:pPr>
                      <a:r>
                        <a:rPr lang="fi-FI" sz="1600" b="0" i="0" u="none" strike="noStrike" dirty="0" smtClean="0">
                          <a:solidFill>
                            <a:schemeClr val="accent3"/>
                          </a:solidFill>
                          <a:effectLst/>
                          <a:latin typeface="Times New Roman" charset="0"/>
                        </a:rPr>
                        <a:t>n=87</a:t>
                      </a:r>
                    </a:p>
                  </a:txBody>
                  <a:tcPr marL="0" marR="0" marT="0" marB="0" anchor="ctr">
                    <a:solidFill>
                      <a:schemeClr val="accent1"/>
                    </a:solidFill>
                  </a:tcPr>
                </a:tc>
                <a:tc rowSpan="2">
                  <a:txBody>
                    <a:bodyPr/>
                    <a:lstStyle/>
                    <a:p>
                      <a:pPr algn="ctr" fontAlgn="ctr"/>
                      <a:r>
                        <a:rPr lang="en-US" sz="1600" b="0" i="0" u="none" strike="noStrike" dirty="0">
                          <a:solidFill>
                            <a:schemeClr val="accent3"/>
                          </a:solidFill>
                          <a:effectLst/>
                          <a:latin typeface="Times New Roman" charset="0"/>
                        </a:rPr>
                        <a:t>Non-MAMA </a:t>
                      </a:r>
                      <a:r>
                        <a:rPr lang="en-US" sz="1600" b="0" i="0" u="none" strike="noStrike" dirty="0" smtClean="0">
                          <a:solidFill>
                            <a:schemeClr val="accent3"/>
                          </a:solidFill>
                          <a:effectLst/>
                          <a:latin typeface="Times New Roman" charset="0"/>
                        </a:rPr>
                        <a:t>Users</a:t>
                      </a:r>
                    </a:p>
                    <a:p>
                      <a:pPr marL="0" marR="0" indent="0" algn="ctr" defTabSz="4572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chemeClr val="accent3"/>
                          </a:solidFill>
                          <a:effectLst/>
                          <a:latin typeface="Times New Roman" charset="0"/>
                        </a:rPr>
                        <a:t>n=90</a:t>
                      </a:r>
                    </a:p>
                  </a:txBody>
                  <a:tcPr marL="0" marR="0" marT="0" marB="0" anchor="ctr">
                    <a:solidFill>
                      <a:schemeClr val="accent1"/>
                    </a:solidFill>
                  </a:tcPr>
                </a:tc>
                <a:tc rowSpan="2">
                  <a:txBody>
                    <a:bodyPr/>
                    <a:lstStyle/>
                    <a:p>
                      <a:pPr algn="ctr" fontAlgn="ctr"/>
                      <a:r>
                        <a:rPr lang="en-US" sz="1600" b="0" i="0" u="none" strike="noStrike" dirty="0">
                          <a:solidFill>
                            <a:schemeClr val="accent3"/>
                          </a:solidFill>
                          <a:effectLst/>
                          <a:latin typeface="Times New Roman" charset="0"/>
                        </a:rPr>
                        <a:t>p-value</a:t>
                      </a:r>
                    </a:p>
                  </a:txBody>
                  <a:tcPr marL="0" marR="0" marT="0" marB="0" anchor="ctr">
                    <a:solidFill>
                      <a:schemeClr val="accent1"/>
                    </a:solidFill>
                  </a:tcPr>
                </a:tc>
                <a:tc gridSpan="2">
                  <a:txBody>
                    <a:bodyPr/>
                    <a:lstStyle/>
                    <a:p>
                      <a:pPr algn="ctr" fontAlgn="ctr"/>
                      <a:r>
                        <a:rPr lang="en-US" sz="1600" b="0" i="0" u="none" strike="noStrike">
                          <a:solidFill>
                            <a:schemeClr val="accent3"/>
                          </a:solidFill>
                          <a:effectLst/>
                          <a:latin typeface="Times New Roman" charset="0"/>
                        </a:rPr>
                        <a:t>MAMA vs. Non-MAMA</a:t>
                      </a:r>
                    </a:p>
                  </a:txBody>
                  <a:tcPr marL="0" marR="0" marT="0" marB="0" anchor="ctr">
                    <a:solidFill>
                      <a:schemeClr val="accent1"/>
                    </a:solidFill>
                  </a:tcPr>
                </a:tc>
                <a:tc hMerge="1">
                  <a:txBody>
                    <a:bodyPr/>
                    <a:lstStyle/>
                    <a:p>
                      <a:endParaRPr lang="en-US"/>
                    </a:p>
                  </a:txBody>
                  <a:tcPr/>
                </a:tc>
                <a:extLst>
                  <a:ext uri="{0D108BD9-81ED-4DB2-BD59-A6C34878D82A}">
                    <a16:rowId xmlns:a16="http://schemas.microsoft.com/office/drawing/2014/main" val="10001"/>
                  </a:ext>
                </a:extLst>
              </a:tr>
              <a:tr h="55506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1600" b="0" i="0" u="none" strike="noStrike" dirty="0">
                          <a:solidFill>
                            <a:schemeClr val="accent3"/>
                          </a:solidFill>
                          <a:effectLst/>
                          <a:latin typeface="Times New Roman" charset="0"/>
                        </a:rPr>
                        <a:t>Odds Ratio (CI)</a:t>
                      </a:r>
                    </a:p>
                  </a:txBody>
                  <a:tcPr marL="0" marR="0" marT="0" marB="0" anchor="ctr">
                    <a:solidFill>
                      <a:schemeClr val="accent1"/>
                    </a:solidFill>
                  </a:tcPr>
                </a:tc>
                <a:tc>
                  <a:txBody>
                    <a:bodyPr/>
                    <a:lstStyle/>
                    <a:p>
                      <a:pPr algn="ctr" fontAlgn="ctr"/>
                      <a:r>
                        <a:rPr lang="en-US" sz="1600" b="0" i="0" u="none" strike="noStrike" dirty="0">
                          <a:solidFill>
                            <a:schemeClr val="accent3"/>
                          </a:solidFill>
                          <a:effectLst/>
                          <a:latin typeface="Times New Roman" charset="0"/>
                        </a:rPr>
                        <a:t>p-value</a:t>
                      </a:r>
                    </a:p>
                  </a:txBody>
                  <a:tcPr marL="0" marR="0" marT="0" marB="0" anchor="ctr">
                    <a:solidFill>
                      <a:schemeClr val="accent1"/>
                    </a:solidFill>
                  </a:tcPr>
                </a:tc>
                <a:extLst>
                  <a:ext uri="{0D108BD9-81ED-4DB2-BD59-A6C34878D82A}">
                    <a16:rowId xmlns:a16="http://schemas.microsoft.com/office/drawing/2014/main" val="10002"/>
                  </a:ext>
                </a:extLst>
              </a:tr>
              <a:tr h="779626">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1600" b="1" i="0" u="none" strike="noStrike" dirty="0" smtClean="0">
                          <a:solidFill>
                            <a:srgbClr val="000000"/>
                          </a:solidFill>
                          <a:effectLst/>
                          <a:latin typeface="Times New Roman" charset="0"/>
                        </a:rPr>
                        <a:t>ANC 4+ </a:t>
                      </a:r>
                    </a:p>
                  </a:txBody>
                  <a:tcPr marL="0" marR="0" marT="0" marB="0" anchor="ctr"/>
                </a:tc>
                <a:tc>
                  <a:txBody>
                    <a:bodyPr/>
                    <a:lstStyle/>
                    <a:p>
                      <a:pPr algn="ctr" fontAlgn="ctr"/>
                      <a:r>
                        <a:rPr lang="is-IS" sz="1600" b="0" i="0" u="none" strike="noStrike" dirty="0">
                          <a:solidFill>
                            <a:srgbClr val="000000"/>
                          </a:solidFill>
                          <a:effectLst/>
                          <a:latin typeface="Times New Roman" charset="0"/>
                        </a:rPr>
                        <a:t>0.72 (0.55-0.85)</a:t>
                      </a:r>
                    </a:p>
                  </a:txBody>
                  <a:tcPr marL="0" marR="0" marT="0" marB="0" anchor="ctr" anchorCtr="1"/>
                </a:tc>
                <a:tc>
                  <a:txBody>
                    <a:bodyPr/>
                    <a:lstStyle/>
                    <a:p>
                      <a:pPr algn="ctr" fontAlgn="ctr"/>
                      <a:r>
                        <a:rPr lang="it-IT" sz="1600" b="0" i="0" u="none" strike="noStrike" dirty="0">
                          <a:solidFill>
                            <a:srgbClr val="000000"/>
                          </a:solidFill>
                          <a:effectLst/>
                          <a:latin typeface="Times New Roman" charset="0"/>
                        </a:rPr>
                        <a:t>0.46 (0.38-0.53)</a:t>
                      </a:r>
                    </a:p>
                  </a:txBody>
                  <a:tcPr marL="0" marR="0" marT="0" marB="0" anchor="ctr" anchorCtr="1"/>
                </a:tc>
                <a:tc>
                  <a:txBody>
                    <a:bodyPr/>
                    <a:lstStyle/>
                    <a:p>
                      <a:pPr algn="ctr" fontAlgn="ctr"/>
                      <a:r>
                        <a:rPr lang="nb-NO" sz="1600" b="0" i="0" u="none" strike="noStrike" dirty="0">
                          <a:solidFill>
                            <a:srgbClr val="000000"/>
                          </a:solidFill>
                          <a:effectLst/>
                          <a:latin typeface="Times New Roman" charset="0"/>
                        </a:rPr>
                        <a:t>0.01</a:t>
                      </a:r>
                    </a:p>
                  </a:txBody>
                  <a:tcPr marL="0" marR="0" marT="0" marB="0" anchor="ctr" anchorCtr="1"/>
                </a:tc>
                <a:tc>
                  <a:txBody>
                    <a:bodyPr/>
                    <a:lstStyle/>
                    <a:p>
                      <a:pPr algn="ctr" fontAlgn="ctr"/>
                      <a:r>
                        <a:rPr lang="is-IS" sz="1600" b="0" i="0" u="none" strike="noStrike" dirty="0">
                          <a:solidFill>
                            <a:srgbClr val="000000"/>
                          </a:solidFill>
                          <a:effectLst/>
                          <a:latin typeface="Times New Roman" charset="0"/>
                        </a:rPr>
                        <a:t>3.21 (1.73-5.98)</a:t>
                      </a:r>
                    </a:p>
                  </a:txBody>
                  <a:tcPr marL="0" marR="0" marT="0" marB="0" anchor="ctr" anchorCtr="1"/>
                </a:tc>
                <a:tc>
                  <a:txBody>
                    <a:bodyPr/>
                    <a:lstStyle/>
                    <a:p>
                      <a:pPr algn="ctr" fontAlgn="ctr"/>
                      <a:r>
                        <a:rPr lang="nb-NO" sz="1600" b="0" i="0" u="none" strike="noStrike" dirty="0">
                          <a:solidFill>
                            <a:srgbClr val="000000"/>
                          </a:solidFill>
                          <a:effectLst/>
                          <a:latin typeface="Times New Roman" charset="0"/>
                        </a:rPr>
                        <a:t>0.01</a:t>
                      </a:r>
                    </a:p>
                  </a:txBody>
                  <a:tcPr marL="0" marR="0" marT="0" marB="0" anchor="ctr" anchorCtr="1"/>
                </a:tc>
                <a:extLst>
                  <a:ext uri="{0D108BD9-81ED-4DB2-BD59-A6C34878D82A}">
                    <a16:rowId xmlns:a16="http://schemas.microsoft.com/office/drawing/2014/main" val="10003"/>
                  </a:ext>
                </a:extLst>
              </a:tr>
              <a:tr h="1066800">
                <a:tc>
                  <a:txBody>
                    <a:bodyPr/>
                    <a:lstStyle/>
                    <a:p>
                      <a:pPr algn="l" fontAlgn="ctr"/>
                      <a:r>
                        <a:rPr lang="en-US" sz="1600" b="1" i="0" u="none" strike="noStrike" dirty="0" smtClean="0">
                          <a:solidFill>
                            <a:srgbClr val="000000"/>
                          </a:solidFill>
                          <a:effectLst/>
                          <a:latin typeface="Times New Roman" charset="0"/>
                        </a:rPr>
                        <a:t>Children fully immunized </a:t>
                      </a:r>
                    </a:p>
                  </a:txBody>
                  <a:tcPr marL="0" marR="0" marT="0" marB="0" anchor="ctr"/>
                </a:tc>
                <a:tc>
                  <a:txBody>
                    <a:bodyPr/>
                    <a:lstStyle/>
                    <a:p>
                      <a:pPr algn="ctr" fontAlgn="ctr"/>
                      <a:r>
                        <a:rPr lang="is-IS" sz="1600" b="0" i="0" u="none" strike="noStrike" dirty="0">
                          <a:solidFill>
                            <a:srgbClr val="000000"/>
                          </a:solidFill>
                          <a:effectLst/>
                          <a:latin typeface="Times New Roman" charset="0"/>
                        </a:rPr>
                        <a:t>0.90 (0.77-0.96)</a:t>
                      </a:r>
                    </a:p>
                  </a:txBody>
                  <a:tcPr marL="0" marR="0" marT="0" marB="0" anchor="ctr"/>
                </a:tc>
                <a:tc>
                  <a:txBody>
                    <a:bodyPr/>
                    <a:lstStyle/>
                    <a:p>
                      <a:pPr algn="ctr" fontAlgn="ctr"/>
                      <a:r>
                        <a:rPr lang="is-IS" sz="1600" b="0" i="0" u="none" strike="noStrike" dirty="0">
                          <a:solidFill>
                            <a:srgbClr val="000000"/>
                          </a:solidFill>
                          <a:effectLst/>
                          <a:latin typeface="Times New Roman" charset="0"/>
                        </a:rPr>
                        <a:t>0.84 (0.75-0.91)</a:t>
                      </a:r>
                    </a:p>
                  </a:txBody>
                  <a:tcPr marL="0" marR="0" marT="0" marB="0" anchor="ctr"/>
                </a:tc>
                <a:tc>
                  <a:txBody>
                    <a:bodyPr/>
                    <a:lstStyle/>
                    <a:p>
                      <a:pPr algn="ctr" fontAlgn="ctr"/>
                      <a:r>
                        <a:rPr lang="nb-NO" sz="1600" b="0" i="0" u="none" strike="noStrike">
                          <a:solidFill>
                            <a:srgbClr val="000000"/>
                          </a:solidFill>
                          <a:effectLst/>
                          <a:latin typeface="Times New Roman" charset="0"/>
                        </a:rPr>
                        <a:t>0.32</a:t>
                      </a:r>
                    </a:p>
                  </a:txBody>
                  <a:tcPr marL="0" marR="0" marT="0" marB="0" anchor="ctr"/>
                </a:tc>
                <a:tc>
                  <a:txBody>
                    <a:bodyPr/>
                    <a:lstStyle/>
                    <a:p>
                      <a:pPr algn="ctr" fontAlgn="ctr"/>
                      <a:r>
                        <a:rPr lang="is-IS" sz="1600" b="0" i="0" u="none" strike="noStrike">
                          <a:solidFill>
                            <a:srgbClr val="000000"/>
                          </a:solidFill>
                          <a:effectLst/>
                          <a:latin typeface="Times New Roman" charset="0"/>
                        </a:rPr>
                        <a:t>1.73 (0.54-5.52)</a:t>
                      </a:r>
                    </a:p>
                  </a:txBody>
                  <a:tcPr marL="0" marR="0" marT="0" marB="0" anchor="ctr"/>
                </a:tc>
                <a:tc>
                  <a:txBody>
                    <a:bodyPr/>
                    <a:lstStyle/>
                    <a:p>
                      <a:pPr algn="ctr" fontAlgn="ctr"/>
                      <a:r>
                        <a:rPr lang="is-IS" sz="1600" b="0" i="0" u="none" strike="noStrike">
                          <a:solidFill>
                            <a:srgbClr val="000000"/>
                          </a:solidFill>
                          <a:effectLst/>
                          <a:latin typeface="Times New Roman" charset="0"/>
                        </a:rPr>
                        <a:t>0.282</a:t>
                      </a:r>
                    </a:p>
                  </a:txBody>
                  <a:tcPr marL="0" marR="0" marT="0" marB="0" anchor="ctr"/>
                </a:tc>
                <a:extLst>
                  <a:ext uri="{0D108BD9-81ED-4DB2-BD59-A6C34878D82A}">
                    <a16:rowId xmlns:a16="http://schemas.microsoft.com/office/drawing/2014/main" val="10004"/>
                  </a:ext>
                </a:extLst>
              </a:tr>
              <a:tr h="555067">
                <a:tc>
                  <a:txBody>
                    <a:bodyPr/>
                    <a:lstStyle/>
                    <a:p>
                      <a:pPr algn="l" fontAlgn="ctr"/>
                      <a:r>
                        <a:rPr lang="en-US" sz="1600" b="1" i="0" u="none" strike="noStrike" dirty="0">
                          <a:solidFill>
                            <a:srgbClr val="000000"/>
                          </a:solidFill>
                          <a:effectLst/>
                          <a:latin typeface="Times New Roman" charset="0"/>
                        </a:rPr>
                        <a:t>Comprehensive care: </a:t>
                      </a:r>
                      <a:r>
                        <a:rPr lang="en-US" sz="1600" b="1" i="1" u="none" strike="noStrike" dirty="0">
                          <a:solidFill>
                            <a:srgbClr val="000000"/>
                          </a:solidFill>
                          <a:effectLst/>
                          <a:latin typeface="Times New Roman" charset="0"/>
                        </a:rPr>
                        <a:t>ANC 4+ and fully immunized up to 1 year</a:t>
                      </a:r>
                    </a:p>
                  </a:txBody>
                  <a:tcPr marL="0" marR="0" marT="0" marB="0" anchor="ctr"/>
                </a:tc>
                <a:tc>
                  <a:txBody>
                    <a:bodyPr/>
                    <a:lstStyle/>
                    <a:p>
                      <a:pPr algn="ctr" fontAlgn="ctr"/>
                      <a:r>
                        <a:rPr lang="it-IT" sz="1600" b="0" i="0" u="none" strike="noStrike" dirty="0">
                          <a:solidFill>
                            <a:srgbClr val="000000"/>
                          </a:solidFill>
                          <a:effectLst/>
                          <a:latin typeface="Times New Roman" charset="0"/>
                        </a:rPr>
                        <a:t>0.67 (0.57-0.75)</a:t>
                      </a:r>
                    </a:p>
                  </a:txBody>
                  <a:tcPr marL="0" marR="0" marT="0" marB="0" anchor="ctr"/>
                </a:tc>
                <a:tc>
                  <a:txBody>
                    <a:bodyPr/>
                    <a:lstStyle/>
                    <a:p>
                      <a:pPr algn="ctr" fontAlgn="ctr"/>
                      <a:r>
                        <a:rPr lang="is-IS" sz="1600" b="0" i="0" u="none" strike="noStrike">
                          <a:solidFill>
                            <a:srgbClr val="000000"/>
                          </a:solidFill>
                          <a:effectLst/>
                          <a:latin typeface="Times New Roman" charset="0"/>
                        </a:rPr>
                        <a:t>0.39 (0.26-0.53)</a:t>
                      </a:r>
                    </a:p>
                  </a:txBody>
                  <a:tcPr marL="0" marR="0" marT="0" marB="0" anchor="ctr"/>
                </a:tc>
                <a:tc>
                  <a:txBody>
                    <a:bodyPr/>
                    <a:lstStyle/>
                    <a:p>
                      <a:pPr algn="ctr" fontAlgn="ctr"/>
                      <a:r>
                        <a:rPr lang="nb-NO" sz="1600" b="0" i="0" u="none" strike="noStrike" dirty="0">
                          <a:solidFill>
                            <a:srgbClr val="000000"/>
                          </a:solidFill>
                          <a:effectLst/>
                          <a:latin typeface="Times New Roman" charset="0"/>
                        </a:rPr>
                        <a:t>0.01</a:t>
                      </a:r>
                    </a:p>
                  </a:txBody>
                  <a:tcPr marL="0" marR="0" marT="0" marB="0" anchor="ctr"/>
                </a:tc>
                <a:tc>
                  <a:txBody>
                    <a:bodyPr/>
                    <a:lstStyle/>
                    <a:p>
                      <a:pPr algn="ctr" fontAlgn="ctr"/>
                      <a:r>
                        <a:rPr lang="is-IS" sz="1600" b="0" i="0" u="none" strike="noStrike" dirty="0">
                          <a:solidFill>
                            <a:srgbClr val="000000"/>
                          </a:solidFill>
                          <a:effectLst/>
                          <a:latin typeface="Times New Roman" charset="0"/>
                        </a:rPr>
                        <a:t>3.20 (1.63-6.31)</a:t>
                      </a:r>
                    </a:p>
                  </a:txBody>
                  <a:tcPr marL="0" marR="0" marT="0" marB="0" anchor="ctr"/>
                </a:tc>
                <a:tc>
                  <a:txBody>
                    <a:bodyPr/>
                    <a:lstStyle/>
                    <a:p>
                      <a:pPr algn="ctr" fontAlgn="ctr"/>
                      <a:r>
                        <a:rPr lang="is-IS" sz="1600" b="0" i="0" u="none" strike="noStrike" dirty="0">
                          <a:solidFill>
                            <a:srgbClr val="000000"/>
                          </a:solidFill>
                          <a:effectLst/>
                          <a:latin typeface="Times New Roman" charset="0"/>
                        </a:rPr>
                        <a:t>0.007</a:t>
                      </a:r>
                    </a:p>
                  </a:txBody>
                  <a:tcPr marL="0" marR="0" marT="0" marB="0" anchor="ctr"/>
                </a:tc>
                <a:extLst>
                  <a:ext uri="{0D108BD9-81ED-4DB2-BD59-A6C34878D82A}">
                    <a16:rowId xmlns:a16="http://schemas.microsoft.com/office/drawing/2014/main" val="10005"/>
                  </a:ext>
                </a:extLst>
              </a:tr>
            </a:tbl>
          </a:graphicData>
        </a:graphic>
      </p:graphicFrame>
      <p:sp>
        <p:nvSpPr>
          <p:cNvPr id="5" name="TextBox 4"/>
          <p:cNvSpPr txBox="1"/>
          <p:nvPr/>
        </p:nvSpPr>
        <p:spPr>
          <a:xfrm>
            <a:off x="609600" y="5410200"/>
            <a:ext cx="7772400" cy="1292662"/>
          </a:xfrm>
          <a:prstGeom prst="rect">
            <a:avLst/>
          </a:prstGeom>
          <a:noFill/>
        </p:spPr>
        <p:txBody>
          <a:bodyPr wrap="square" rtlCol="0">
            <a:spAutoFit/>
          </a:bodyPr>
          <a:lstStyle/>
          <a:p>
            <a:r>
              <a:rPr lang="en-US" dirty="0"/>
              <a:t> </a:t>
            </a:r>
            <a:r>
              <a:rPr lang="en-US" dirty="0" smtClean="0"/>
              <a:t>  </a:t>
            </a:r>
            <a:r>
              <a:rPr lang="en-US" dirty="0" smtClean="0">
                <a:latin typeface="Times New Roman" panose="02020603050405020304" pitchFamily="18" charset="0"/>
                <a:cs typeface="Times New Roman" panose="02020603050405020304" pitchFamily="18" charset="0"/>
              </a:rPr>
              <a:t>When delivered to a total population of ~ 13 million or 300,000 pregnant/ postpartum women, this translates to </a:t>
            </a:r>
            <a:r>
              <a:rPr lang="en-US" b="1" dirty="0" smtClean="0">
                <a:solidFill>
                  <a:srgbClr val="C00000"/>
                </a:solidFill>
                <a:latin typeface="Times New Roman" panose="02020603050405020304" pitchFamily="18" charset="0"/>
                <a:cs typeface="Times New Roman" panose="02020603050405020304" pitchFamily="18" charset="0"/>
              </a:rPr>
              <a:t>190 lives saved or 5,130 DALYs averted</a:t>
            </a:r>
            <a:endParaRPr 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9340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73" y="97982"/>
            <a:ext cx="8391525" cy="439737"/>
          </a:xfrm>
        </p:spPr>
        <p:txBody>
          <a:bodyPr/>
          <a:lstStyle/>
          <a:p>
            <a:r>
              <a:rPr lang="en-US" sz="2000" b="1" dirty="0">
                <a:latin typeface="Times New Roman" panose="02020603050405020304" pitchFamily="18" charset="0"/>
                <a:cs typeface="Times New Roman" panose="02020603050405020304" pitchFamily="18" charset="0"/>
              </a:rPr>
              <a:t>Key finding 3: </a:t>
            </a:r>
            <a:r>
              <a:rPr lang="en-US" sz="2000" b="1" dirty="0" smtClean="0">
                <a:latin typeface="Times New Roman" panose="02020603050405020304" pitchFamily="18" charset="0"/>
                <a:cs typeface="Times New Roman" panose="02020603050405020304" pitchFamily="18" charset="0"/>
              </a:rPr>
              <a:t>Costs to users constitute a large proportion of total costs</a:t>
            </a:r>
            <a:endParaRPr lang="en-US" sz="2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9573" y="762000"/>
            <a:ext cx="8391525" cy="5524500"/>
          </a:xfrm>
        </p:spPr>
        <p:txBody>
          <a:bodyPr/>
          <a:lstStyle/>
          <a:p>
            <a:r>
              <a:rPr lang="en-US" sz="1800" dirty="0" smtClean="0">
                <a:latin typeface="Times New Roman" panose="02020603050405020304" pitchFamily="18" charset="0"/>
                <a:cs typeface="Times New Roman" panose="02020603050405020304" pitchFamily="18" charset="0"/>
              </a:rPr>
              <a:t>Year 5 total program cost is $3.8 million USD: 55% borne by users, 16% program, 28% health system</a:t>
            </a:r>
          </a:p>
          <a:p>
            <a:r>
              <a:rPr lang="en-US" sz="1800" dirty="0" smtClean="0">
                <a:latin typeface="Times New Roman" panose="02020603050405020304" pitchFamily="18" charset="0"/>
                <a:cs typeface="Times New Roman" panose="02020603050405020304" pitchFamily="18" charset="0"/>
              </a:rPr>
              <a:t>&gt;80% costs to users are attributed to lost wages</a:t>
            </a:r>
          </a:p>
          <a:p>
            <a:r>
              <a:rPr lang="en-US" sz="1800" dirty="0" smtClean="0">
                <a:latin typeface="Times New Roman" panose="02020603050405020304" pitchFamily="18" charset="0"/>
                <a:cs typeface="Times New Roman" panose="02020603050405020304" pitchFamily="18" charset="0"/>
              </a:rPr>
              <a:t>Nearly 50% of program costs are on SMS</a:t>
            </a:r>
            <a:endParaRPr lang="en-US" sz="1800" dirty="0">
              <a:latin typeface="Times New Roman" panose="02020603050405020304" pitchFamily="18" charset="0"/>
              <a:cs typeface="Times New Roman" panose="02020603050405020304" pitchFamily="18" charset="0"/>
            </a:endParaRPr>
          </a:p>
        </p:txBody>
      </p:sp>
      <p:graphicFrame>
        <p:nvGraphicFramePr>
          <p:cNvPr id="4" name="Chart 3"/>
          <p:cNvGraphicFramePr>
            <a:graphicFrameLocks/>
          </p:cNvGraphicFramePr>
          <p:nvPr>
            <p:extLst>
              <p:ext uri="{D42A27DB-BD31-4B8C-83A1-F6EECF244321}">
                <p14:modId xmlns:p14="http://schemas.microsoft.com/office/powerpoint/2010/main" val="1973884304"/>
              </p:ext>
            </p:extLst>
          </p:nvPr>
        </p:nvGraphicFramePr>
        <p:xfrm>
          <a:off x="404813" y="2209800"/>
          <a:ext cx="8077200" cy="45455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105101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12863"/>
            <a:ext cx="8391525" cy="439737"/>
          </a:xfrm>
        </p:spPr>
        <p:txBody>
          <a:bodyPr/>
          <a:lstStyle/>
          <a:p>
            <a:r>
              <a:rPr lang="en-US" sz="2000" b="1" i="0" dirty="0">
                <a:solidFill>
                  <a:schemeClr val="tx1"/>
                </a:solidFill>
                <a:latin typeface="Times New Roman" panose="02020603050405020304" pitchFamily="18" charset="0"/>
                <a:cs typeface="Times New Roman" panose="02020603050405020304" pitchFamily="18" charset="0"/>
              </a:rPr>
              <a:t>5-year trends in the unit </a:t>
            </a:r>
            <a:r>
              <a:rPr lang="en-US" sz="2000" b="1" i="0" dirty="0" smtClean="0">
                <a:solidFill>
                  <a:schemeClr val="tx1"/>
                </a:solidFill>
                <a:latin typeface="Times New Roman" panose="02020603050405020304" pitchFamily="18" charset="0"/>
                <a:cs typeface="Times New Roman" panose="02020603050405020304" pitchFamily="18" charset="0"/>
              </a:rPr>
              <a:t>program cost </a:t>
            </a:r>
            <a:r>
              <a:rPr lang="en-US" sz="2000" b="1" i="0" dirty="0">
                <a:solidFill>
                  <a:schemeClr val="tx1"/>
                </a:solidFill>
                <a:latin typeface="Times New Roman" panose="02020603050405020304" pitchFamily="18" charset="0"/>
                <a:cs typeface="Times New Roman" panose="02020603050405020304" pitchFamily="18" charset="0"/>
              </a:rPr>
              <a:t>per registered user and per case of comprehensive care (CC) received among MAMA users over 60 </a:t>
            </a:r>
            <a:r>
              <a:rPr lang="en-US" sz="2000" b="1" i="0" dirty="0" smtClean="0">
                <a:solidFill>
                  <a:schemeClr val="tx1"/>
                </a:solidFill>
                <a:latin typeface="Times New Roman" panose="02020603050405020304" pitchFamily="18" charset="0"/>
                <a:cs typeface="Times New Roman" panose="02020603050405020304" pitchFamily="18" charset="0"/>
              </a:rPr>
              <a:t>months</a:t>
            </a:r>
            <a:endParaRPr lang="en-US" sz="2000" b="1" i="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Chart 3"/>
          <p:cNvGraphicFramePr/>
          <p:nvPr>
            <p:extLst>
              <p:ext uri="{D42A27DB-BD31-4B8C-83A1-F6EECF244321}">
                <p14:modId xmlns:p14="http://schemas.microsoft.com/office/powerpoint/2010/main" val="1834797733"/>
              </p:ext>
            </p:extLst>
          </p:nvPr>
        </p:nvGraphicFramePr>
        <p:xfrm>
          <a:off x="-76200" y="1752600"/>
          <a:ext cx="9082087"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bwMode="auto">
          <a:xfrm>
            <a:off x="524256" y="18288"/>
            <a:ext cx="8391525" cy="439737"/>
          </a:xfrm>
          <a:prstGeom prst="rect">
            <a:avLst/>
          </a:prstGeom>
          <a:noFill/>
          <a:ln w="9525">
            <a:noFill/>
            <a:miter lim="800000"/>
            <a:headEnd/>
            <a:tailEnd/>
          </a:ln>
        </p:spPr>
        <p:txBody>
          <a:bodyPr vert="horz" wrap="square" lIns="91386" tIns="45695" rIns="91386" bIns="45695" numCol="1" anchor="b" anchorCtr="0" compatLnSpc="1">
            <a:prstTxWarp prst="textNoShape">
              <a:avLst/>
            </a:prstTxWarp>
          </a:bodyPr>
          <a:lstStyle>
            <a:lvl1pPr algn="l" rtl="0" eaLnBrk="0" fontAlgn="base" hangingPunct="0">
              <a:spcBef>
                <a:spcPct val="0"/>
              </a:spcBef>
              <a:spcAft>
                <a:spcPct val="0"/>
              </a:spcAft>
              <a:defRPr sz="3000" i="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2pPr>
            <a:lvl3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3pPr>
            <a:lvl4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4pPr>
            <a:lvl5pPr algn="l" rtl="0" eaLnBrk="0" fontAlgn="base" hangingPunct="0">
              <a:spcBef>
                <a:spcPct val="0"/>
              </a:spcBef>
              <a:spcAft>
                <a:spcPct val="0"/>
              </a:spcAft>
              <a:defRPr sz="3000" i="1">
                <a:solidFill>
                  <a:schemeClr val="bg1"/>
                </a:solidFill>
                <a:latin typeface="Myriad Pro SemiCond" pitchFamily="34" charset="0"/>
                <a:ea typeface="ＭＳ Ｐゴシック" charset="-128"/>
                <a:cs typeface="ＭＳ Ｐゴシック" charset="-128"/>
              </a:defRPr>
            </a:lvl5pPr>
            <a:lvl6pPr marL="457200" algn="l" rtl="0" fontAlgn="base">
              <a:spcBef>
                <a:spcPct val="0"/>
              </a:spcBef>
              <a:spcAft>
                <a:spcPct val="0"/>
              </a:spcAft>
              <a:defRPr sz="3000" i="1">
                <a:solidFill>
                  <a:schemeClr val="bg1"/>
                </a:solidFill>
                <a:latin typeface="Myriad Pro SemiCond" pitchFamily="34" charset="0"/>
              </a:defRPr>
            </a:lvl6pPr>
            <a:lvl7pPr marL="914400" algn="l" rtl="0" fontAlgn="base">
              <a:spcBef>
                <a:spcPct val="0"/>
              </a:spcBef>
              <a:spcAft>
                <a:spcPct val="0"/>
              </a:spcAft>
              <a:defRPr sz="3000" i="1">
                <a:solidFill>
                  <a:schemeClr val="bg1"/>
                </a:solidFill>
                <a:latin typeface="Myriad Pro SemiCond" pitchFamily="34" charset="0"/>
              </a:defRPr>
            </a:lvl7pPr>
            <a:lvl8pPr marL="1371600" algn="l" rtl="0" fontAlgn="base">
              <a:spcBef>
                <a:spcPct val="0"/>
              </a:spcBef>
              <a:spcAft>
                <a:spcPct val="0"/>
              </a:spcAft>
              <a:defRPr sz="3000" i="1">
                <a:solidFill>
                  <a:schemeClr val="bg1"/>
                </a:solidFill>
                <a:latin typeface="Myriad Pro SemiCond" pitchFamily="34" charset="0"/>
              </a:defRPr>
            </a:lvl8pPr>
            <a:lvl9pPr marL="1828800" algn="l" rtl="0" fontAlgn="base">
              <a:spcBef>
                <a:spcPct val="0"/>
              </a:spcBef>
              <a:spcAft>
                <a:spcPct val="0"/>
              </a:spcAft>
              <a:defRPr sz="3000" i="1">
                <a:solidFill>
                  <a:schemeClr val="bg1"/>
                </a:solidFill>
                <a:latin typeface="Myriad Pro SemiCond" pitchFamily="34" charset="0"/>
              </a:defRPr>
            </a:lvl9pPr>
          </a:lstStyle>
          <a:p>
            <a:pPr>
              <a:buClrTx/>
              <a:buSzTx/>
              <a:buFontTx/>
              <a:buNone/>
            </a:pPr>
            <a:r>
              <a:rPr lang="en-US" sz="2000" b="1" kern="0" dirty="0" smtClean="0">
                <a:latin typeface="Times New Roman" panose="02020603050405020304" pitchFamily="18" charset="0"/>
                <a:cs typeface="Times New Roman" panose="02020603050405020304" pitchFamily="18" charset="0"/>
              </a:rPr>
              <a:t>Key finding 4: $3.57 cost per registered user by year 5</a:t>
            </a:r>
            <a:endParaRPr lang="en-US" sz="2000" b="1"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4669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855" y="76200"/>
            <a:ext cx="8391525" cy="439737"/>
          </a:xfrm>
        </p:spPr>
        <p:txBody>
          <a:bodyPr/>
          <a:lstStyle/>
          <a:p>
            <a:r>
              <a:rPr lang="en-US" sz="2000" b="1" dirty="0" smtClean="0">
                <a:latin typeface="Times New Roman" panose="02020603050405020304" pitchFamily="18" charset="0"/>
                <a:cs typeface="Times New Roman" panose="02020603050405020304" pitchFamily="18" charset="0"/>
              </a:rPr>
              <a:t>Key finding 6: Cost per live saved is $25 from a societal perspective</a:t>
            </a:r>
            <a:endParaRPr lang="en-US" sz="2000" b="1" dirty="0">
              <a:latin typeface="Times New Roman" panose="02020603050405020304" pitchFamily="18" charset="0"/>
              <a:cs typeface="Times New Roman" panose="02020603050405020304" pitchFamily="18" charset="0"/>
            </a:endParaRPr>
          </a:p>
        </p:txBody>
      </p:sp>
      <p:graphicFrame>
        <p:nvGraphicFramePr>
          <p:cNvPr id="8" name="Chart 7"/>
          <p:cNvGraphicFramePr>
            <a:graphicFrameLocks/>
          </p:cNvGraphicFramePr>
          <p:nvPr>
            <p:extLst>
              <p:ext uri="{D42A27DB-BD31-4B8C-83A1-F6EECF244321}">
                <p14:modId xmlns:p14="http://schemas.microsoft.com/office/powerpoint/2010/main" val="904487657"/>
              </p:ext>
            </p:extLst>
          </p:nvPr>
        </p:nvGraphicFramePr>
        <p:xfrm>
          <a:off x="533400" y="1066800"/>
          <a:ext cx="7968436" cy="54638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926602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813" y="136970"/>
            <a:ext cx="8391525" cy="439737"/>
          </a:xfrm>
        </p:spPr>
        <p:txBody>
          <a:bodyPr/>
          <a:lstStyle/>
          <a:p>
            <a:r>
              <a:rPr lang="en-US" b="1" i="0" dirty="0" smtClean="0">
                <a:latin typeface="Times New Roman" panose="02020603050405020304" pitchFamily="18" charset="0"/>
                <a:cs typeface="Times New Roman" panose="02020603050405020304" pitchFamily="18" charset="0"/>
              </a:rPr>
              <a:t>Summary findings and considerations</a:t>
            </a:r>
            <a:endParaRPr lang="en-US" b="1" i="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000" dirty="0" smtClean="0">
                <a:latin typeface="Times New Roman" panose="02020603050405020304" pitchFamily="18" charset="0"/>
                <a:cs typeface="Times New Roman" panose="02020603050405020304" pitchFamily="18" charset="0"/>
              </a:rPr>
              <a:t>Findings suggest that with time, model based analyses demonstrate that MAMA is cost effective in this context </a:t>
            </a:r>
            <a:r>
              <a:rPr lang="en-US" sz="2000" dirty="0" smtClean="0">
                <a:latin typeface="Times New Roman" panose="02020603050405020304" pitchFamily="18" charset="0"/>
                <a:cs typeface="Times New Roman" panose="02020603050405020304" pitchFamily="18" charset="0"/>
                <a:sym typeface="Wingdings"/>
              </a:rPr>
              <a:t> </a:t>
            </a:r>
            <a:r>
              <a:rPr lang="en-US" sz="2000" b="1" i="1" dirty="0" smtClean="0">
                <a:solidFill>
                  <a:srgbClr val="FF0000"/>
                </a:solidFill>
                <a:latin typeface="Times New Roman" panose="02020603050405020304" pitchFamily="18" charset="0"/>
                <a:cs typeface="Times New Roman" panose="02020603050405020304" pitchFamily="18" charset="0"/>
                <a:sym typeface="Wingdings"/>
              </a:rPr>
              <a:t>but is it affordable? </a:t>
            </a:r>
            <a:endParaRPr lang="en-US" sz="2000" b="1" i="1" dirty="0" smtClean="0">
              <a:solidFill>
                <a:srgbClr val="FF0000"/>
              </a:solidFill>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Analyses are only as strong as the underlying data </a:t>
            </a:r>
            <a:r>
              <a:rPr lang="en-US" sz="2000" dirty="0" smtClean="0">
                <a:latin typeface="Times New Roman" panose="02020603050405020304" pitchFamily="18" charset="0"/>
                <a:cs typeface="Times New Roman" panose="02020603050405020304" pitchFamily="18" charset="0"/>
                <a:sym typeface="Wingdings"/>
              </a:rPr>
              <a:t> </a:t>
            </a:r>
            <a:r>
              <a:rPr lang="en-US" sz="2000" b="1" i="1" dirty="0" smtClean="0">
                <a:solidFill>
                  <a:srgbClr val="C00000"/>
                </a:solidFill>
                <a:latin typeface="Times New Roman" panose="02020603050405020304" pitchFamily="18" charset="0"/>
                <a:cs typeface="Times New Roman" panose="02020603050405020304" pitchFamily="18" charset="0"/>
                <a:sym typeface="Wingdings"/>
              </a:rPr>
              <a:t>as a field we need to be advocating for stronger study designs</a:t>
            </a:r>
            <a:endParaRPr lang="en-US" sz="2000" b="1" i="1" dirty="0">
              <a:solidFill>
                <a:srgbClr val="C00000"/>
              </a:solidFill>
              <a:latin typeface="Times New Roman" panose="02020603050405020304" pitchFamily="18" charset="0"/>
              <a:cs typeface="Times New Roman" panose="02020603050405020304" pitchFamily="18" charset="0"/>
              <a:sym typeface="Wingdings"/>
            </a:endParaRPr>
          </a:p>
          <a:p>
            <a:r>
              <a:rPr lang="en-US" sz="2000" dirty="0" smtClean="0">
                <a:latin typeface="Times New Roman" panose="02020603050405020304" pitchFamily="18" charset="0"/>
                <a:cs typeface="Times New Roman" panose="02020603050405020304" pitchFamily="18" charset="0"/>
              </a:rPr>
              <a:t>Societal perspective costs are important </a:t>
            </a:r>
            <a:r>
              <a:rPr lang="en-US" sz="2000" dirty="0" smtClean="0">
                <a:latin typeface="Times New Roman" panose="02020603050405020304" pitchFamily="18" charset="0"/>
                <a:cs typeface="Times New Roman" panose="02020603050405020304" pitchFamily="18" charset="0"/>
                <a:sym typeface="Wingdings"/>
              </a:rPr>
              <a:t> </a:t>
            </a:r>
            <a:r>
              <a:rPr lang="en-US" sz="2000" b="1" i="1" dirty="0" smtClean="0">
                <a:solidFill>
                  <a:srgbClr val="C00000"/>
                </a:solidFill>
                <a:latin typeface="Times New Roman" panose="02020603050405020304" pitchFamily="18" charset="0"/>
                <a:cs typeface="Times New Roman" panose="02020603050405020304" pitchFamily="18" charset="0"/>
                <a:sym typeface="Wingdings"/>
              </a:rPr>
              <a:t>be leery of programs that selectively present data </a:t>
            </a:r>
            <a:endParaRPr lang="en-US" sz="2000" b="1" i="1" dirty="0" smtClean="0">
              <a:solidFill>
                <a:srgbClr val="C00000"/>
              </a:solidFill>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Significant increase in comprehensive care were observed despite high baseline utilization of services</a:t>
            </a:r>
            <a:r>
              <a:rPr lang="en-US" sz="2000" dirty="0" smtClean="0">
                <a:latin typeface="Times New Roman" panose="02020603050405020304" pitchFamily="18" charset="0"/>
                <a:cs typeface="Times New Roman" panose="02020603050405020304" pitchFamily="18" charset="0"/>
                <a:sym typeface="Wingdings"/>
              </a:rPr>
              <a:t> </a:t>
            </a:r>
            <a:r>
              <a:rPr lang="en-US" sz="2000" b="1" i="1" dirty="0" smtClean="0">
                <a:solidFill>
                  <a:srgbClr val="C00000"/>
                </a:solidFill>
                <a:latin typeface="Times New Roman" panose="02020603050405020304" pitchFamily="18" charset="0"/>
                <a:cs typeface="Times New Roman" panose="02020603050405020304" pitchFamily="18" charset="0"/>
              </a:rPr>
              <a:t>translating this to health outcomes was challenging. </a:t>
            </a:r>
          </a:p>
          <a:p>
            <a:pPr lvl="1"/>
            <a:r>
              <a:rPr lang="en-US" sz="1800" dirty="0">
                <a:latin typeface="Times New Roman" panose="02020603050405020304" pitchFamily="18" charset="0"/>
                <a:cs typeface="Times New Roman" panose="02020603050405020304" pitchFamily="18" charset="0"/>
              </a:rPr>
              <a:t>D</a:t>
            </a:r>
            <a:r>
              <a:rPr lang="en-US" sz="1800" dirty="0" smtClean="0">
                <a:latin typeface="Times New Roman" panose="02020603050405020304" pitchFamily="18" charset="0"/>
                <a:cs typeface="Times New Roman" panose="02020603050405020304" pitchFamily="18" charset="0"/>
              </a:rPr>
              <a:t>ata on co-coverage of ANC interventions limited</a:t>
            </a:r>
          </a:p>
          <a:p>
            <a:pPr lvl="1"/>
            <a:r>
              <a:rPr lang="en-US" sz="1800" dirty="0" smtClean="0">
                <a:latin typeface="Times New Roman" panose="02020603050405020304" pitchFamily="18" charset="0"/>
                <a:cs typeface="Times New Roman" panose="02020603050405020304" pitchFamily="18" charset="0"/>
              </a:rPr>
              <a:t>Not powered to detect such small increases in immunizations</a:t>
            </a:r>
          </a:p>
          <a:p>
            <a:r>
              <a:rPr lang="en-US" sz="2000" dirty="0" smtClean="0">
                <a:latin typeface="Times New Roman" panose="02020603050405020304" pitchFamily="18" charset="0"/>
                <a:cs typeface="Times New Roman" panose="02020603050405020304" pitchFamily="18" charset="0"/>
              </a:rPr>
              <a:t>Assumed a forecasted analytic time horizon as scenarios which assumed program time horizon were not CE </a:t>
            </a:r>
            <a:r>
              <a:rPr lang="en-US" sz="2000" dirty="0" smtClean="0">
                <a:latin typeface="Times New Roman" panose="02020603050405020304" pitchFamily="18" charset="0"/>
                <a:cs typeface="Times New Roman" panose="02020603050405020304" pitchFamily="18" charset="0"/>
                <a:sym typeface="Wingdings"/>
              </a:rPr>
              <a:t></a:t>
            </a:r>
            <a:r>
              <a:rPr lang="en-US" sz="2000" dirty="0" smtClean="0">
                <a:latin typeface="Times New Roman" panose="02020603050405020304" pitchFamily="18" charset="0"/>
                <a:cs typeface="Times New Roman" panose="02020603050405020304" pitchFamily="18" charset="0"/>
              </a:rPr>
              <a:t> </a:t>
            </a:r>
            <a:r>
              <a:rPr lang="en-US" sz="2000" b="1" i="1" dirty="0" smtClean="0">
                <a:solidFill>
                  <a:srgbClr val="C00000"/>
                </a:solidFill>
                <a:latin typeface="Times New Roman" panose="02020603050405020304" pitchFamily="18" charset="0"/>
                <a:cs typeface="Times New Roman" panose="02020603050405020304" pitchFamily="18" charset="0"/>
              </a:rPr>
              <a:t>higher thresholds of registered users were needed to demonstrate VFM</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SMS costs are the primary cost driver </a:t>
            </a:r>
            <a:r>
              <a:rPr lang="en-US" sz="2000" dirty="0" smtClean="0">
                <a:latin typeface="Times New Roman" panose="02020603050405020304" pitchFamily="18" charset="0"/>
                <a:cs typeface="Times New Roman" panose="02020603050405020304" pitchFamily="18" charset="0"/>
                <a:sym typeface="Wingdings"/>
              </a:rPr>
              <a:t> </a:t>
            </a:r>
            <a:r>
              <a:rPr lang="en-US" sz="2000" b="1" i="1" dirty="0" smtClean="0">
                <a:solidFill>
                  <a:srgbClr val="C00000"/>
                </a:solidFill>
                <a:latin typeface="Times New Roman" panose="02020603050405020304" pitchFamily="18" charset="0"/>
                <a:cs typeface="Times New Roman" panose="02020603050405020304" pitchFamily="18" charset="0"/>
              </a:rPr>
              <a:t>future programs need to consider alternative, lower cost delivery strategies (USSD), pairing down the number of </a:t>
            </a:r>
            <a:r>
              <a:rPr lang="en-US" sz="2000" b="1" i="1" dirty="0">
                <a:solidFill>
                  <a:srgbClr val="C00000"/>
                </a:solidFill>
                <a:latin typeface="Times New Roman" panose="02020603050405020304" pitchFamily="18" charset="0"/>
                <a:cs typeface="Times New Roman" panose="02020603050405020304" pitchFamily="18" charset="0"/>
              </a:rPr>
              <a:t>messages, </a:t>
            </a:r>
            <a:r>
              <a:rPr lang="en-US" sz="2000" b="1" i="1" dirty="0" smtClean="0">
                <a:solidFill>
                  <a:srgbClr val="C00000"/>
                </a:solidFill>
                <a:latin typeface="Times New Roman" panose="02020603050405020304" pitchFamily="18" charset="0"/>
                <a:cs typeface="Times New Roman" panose="02020603050405020304" pitchFamily="18" charset="0"/>
              </a:rPr>
              <a:t>and/or focusing on populations most in need</a:t>
            </a:r>
          </a:p>
          <a:p>
            <a:endParaRPr lang="en-US" dirty="0" smtClean="0"/>
          </a:p>
          <a:p>
            <a:pPr lvl="1"/>
            <a:endParaRPr lang="en-US" dirty="0"/>
          </a:p>
        </p:txBody>
      </p:sp>
    </p:spTree>
    <p:extLst>
      <p:ext uri="{BB962C8B-B14F-4D97-AF65-F5344CB8AC3E}">
        <p14:creationId xmlns:p14="http://schemas.microsoft.com/office/powerpoint/2010/main" val="549511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Supplementary slides</a:t>
            </a:r>
            <a:endParaRPr lang="en-US" dirty="0">
              <a:solidFill>
                <a:schemeClr val="tx1"/>
              </a:solidFill>
            </a:endParaRPr>
          </a:p>
        </p:txBody>
      </p:sp>
    </p:spTree>
    <p:extLst>
      <p:ext uri="{BB962C8B-B14F-4D97-AF65-F5344CB8AC3E}">
        <p14:creationId xmlns:p14="http://schemas.microsoft.com/office/powerpoint/2010/main" val="1730692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439737"/>
          </a:xfrm>
        </p:spPr>
        <p:txBody>
          <a:bodyPr/>
          <a:lstStyle/>
          <a:p>
            <a:r>
              <a:rPr lang="en-US" sz="1600" b="1" i="0" dirty="0" smtClean="0"/>
              <a:t>Key finding : Childhood immunizations improve but the margins too small to detect a difference</a:t>
            </a:r>
            <a:endParaRPr lang="en-US" sz="1600" b="1" i="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4389248"/>
              </p:ext>
            </p:extLst>
          </p:nvPr>
        </p:nvGraphicFramePr>
        <p:xfrm>
          <a:off x="176212" y="838200"/>
          <a:ext cx="8712996" cy="5410199"/>
        </p:xfrm>
        <a:graphic>
          <a:graphicData uri="http://schemas.openxmlformats.org/drawingml/2006/table">
            <a:tbl>
              <a:tblPr firstRow="1" bandRow="1">
                <a:tableStyleId>{5C22544A-7EE6-4342-B048-85BDC9FD1C3A}</a:tableStyleId>
              </a:tblPr>
              <a:tblGrid>
                <a:gridCol w="2031193">
                  <a:extLst>
                    <a:ext uri="{9D8B030D-6E8A-4147-A177-3AD203B41FA5}">
                      <a16:colId xmlns:a16="http://schemas.microsoft.com/office/drawing/2014/main" val="20000"/>
                    </a:ext>
                  </a:extLst>
                </a:gridCol>
                <a:gridCol w="1640626">
                  <a:extLst>
                    <a:ext uri="{9D8B030D-6E8A-4147-A177-3AD203B41FA5}">
                      <a16:colId xmlns:a16="http://schemas.microsoft.com/office/drawing/2014/main" val="20001"/>
                    </a:ext>
                  </a:extLst>
                </a:gridCol>
                <a:gridCol w="1551132">
                  <a:extLst>
                    <a:ext uri="{9D8B030D-6E8A-4147-A177-3AD203B41FA5}">
                      <a16:colId xmlns:a16="http://schemas.microsoft.com/office/drawing/2014/main" val="20002"/>
                    </a:ext>
                  </a:extLst>
                </a:gridCol>
                <a:gridCol w="930678">
                  <a:extLst>
                    <a:ext uri="{9D8B030D-6E8A-4147-A177-3AD203B41FA5}">
                      <a16:colId xmlns:a16="http://schemas.microsoft.com/office/drawing/2014/main" val="20003"/>
                    </a:ext>
                  </a:extLst>
                </a:gridCol>
                <a:gridCol w="1706244">
                  <a:extLst>
                    <a:ext uri="{9D8B030D-6E8A-4147-A177-3AD203B41FA5}">
                      <a16:colId xmlns:a16="http://schemas.microsoft.com/office/drawing/2014/main" val="20004"/>
                    </a:ext>
                  </a:extLst>
                </a:gridCol>
                <a:gridCol w="853123">
                  <a:extLst>
                    <a:ext uri="{9D8B030D-6E8A-4147-A177-3AD203B41FA5}">
                      <a16:colId xmlns:a16="http://schemas.microsoft.com/office/drawing/2014/main" val="20005"/>
                    </a:ext>
                  </a:extLst>
                </a:gridCol>
              </a:tblGrid>
              <a:tr h="271908">
                <a:tc rowSpan="3">
                  <a:txBody>
                    <a:bodyPr/>
                    <a:lstStyle/>
                    <a:p>
                      <a:pPr algn="ctr" fontAlgn="b"/>
                      <a:r>
                        <a:rPr lang="sk-SK" sz="1600" b="0" i="0" u="none" strike="noStrike" dirty="0">
                          <a:solidFill>
                            <a:schemeClr val="accent3"/>
                          </a:solidFill>
                          <a:effectLst/>
                          <a:latin typeface="Times New Roman" charset="0"/>
                        </a:rPr>
                        <a:t> </a:t>
                      </a:r>
                    </a:p>
                  </a:txBody>
                  <a:tcPr marL="0" marR="0" marT="0" marB="0" anchor="b"/>
                </a:tc>
                <a:tc gridSpan="3">
                  <a:txBody>
                    <a:bodyPr/>
                    <a:lstStyle/>
                    <a:p>
                      <a:pPr algn="ctr" fontAlgn="ctr"/>
                      <a:r>
                        <a:rPr lang="en-US" sz="1600" b="0" i="0" u="none" strike="noStrike">
                          <a:solidFill>
                            <a:schemeClr val="accent3"/>
                          </a:solidFill>
                          <a:effectLst/>
                          <a:latin typeface="Times New Roman" charset="0"/>
                        </a:rPr>
                        <a:t>Unadjusted</a:t>
                      </a:r>
                    </a:p>
                  </a:txBody>
                  <a:tcPr marL="0" marR="0" marT="0" marB="0" anchor="ctr"/>
                </a:tc>
                <a:tc hMerge="1">
                  <a:txBody>
                    <a:bodyPr/>
                    <a:lstStyle/>
                    <a:p>
                      <a:endParaRPr lang="en-US"/>
                    </a:p>
                  </a:txBody>
                  <a:tcPr/>
                </a:tc>
                <a:tc hMerge="1">
                  <a:txBody>
                    <a:bodyPr/>
                    <a:lstStyle/>
                    <a:p>
                      <a:endParaRPr lang="en-US"/>
                    </a:p>
                  </a:txBody>
                  <a:tcPr/>
                </a:tc>
                <a:tc gridSpan="2">
                  <a:txBody>
                    <a:bodyPr/>
                    <a:lstStyle/>
                    <a:p>
                      <a:pPr algn="ctr" fontAlgn="b"/>
                      <a:r>
                        <a:rPr lang="en-US" sz="1600" b="0" i="0" u="none" strike="noStrike">
                          <a:solidFill>
                            <a:schemeClr val="accent3"/>
                          </a:solidFill>
                          <a:effectLst/>
                          <a:latin typeface="Times New Roman" charset="0"/>
                        </a:rPr>
                        <a:t>Adjusted*</a:t>
                      </a:r>
                    </a:p>
                  </a:txBody>
                  <a:tcPr marL="0" marR="0" marT="0" marB="0" anchor="b"/>
                </a:tc>
                <a:tc hMerge="1">
                  <a:txBody>
                    <a:bodyPr/>
                    <a:lstStyle/>
                    <a:p>
                      <a:endParaRPr lang="en-US"/>
                    </a:p>
                  </a:txBody>
                  <a:tcPr/>
                </a:tc>
                <a:extLst>
                  <a:ext uri="{0D108BD9-81ED-4DB2-BD59-A6C34878D82A}">
                    <a16:rowId xmlns:a16="http://schemas.microsoft.com/office/drawing/2014/main" val="10000"/>
                  </a:ext>
                </a:extLst>
              </a:tr>
              <a:tr h="271908">
                <a:tc vMerge="1">
                  <a:txBody>
                    <a:bodyPr/>
                    <a:lstStyle/>
                    <a:p>
                      <a:endParaRPr lang="en-US"/>
                    </a:p>
                  </a:txBody>
                  <a:tcPr/>
                </a:tc>
                <a:tc rowSpan="2">
                  <a:txBody>
                    <a:bodyPr/>
                    <a:lstStyle/>
                    <a:p>
                      <a:pPr algn="ctr" fontAlgn="ctr"/>
                      <a:r>
                        <a:rPr lang="en-US" sz="1600" b="0" i="0" u="none" strike="noStrike" dirty="0">
                          <a:solidFill>
                            <a:schemeClr val="accent3"/>
                          </a:solidFill>
                          <a:effectLst/>
                          <a:latin typeface="Times New Roman" charset="0"/>
                        </a:rPr>
                        <a:t>MAMA </a:t>
                      </a:r>
                      <a:endParaRPr lang="en-US" sz="1600" b="0" i="0" u="none" strike="noStrike" dirty="0" smtClean="0">
                        <a:solidFill>
                          <a:schemeClr val="accent3"/>
                        </a:solidFill>
                        <a:effectLst/>
                        <a:latin typeface="Times New Roman" charset="0"/>
                      </a:endParaRPr>
                    </a:p>
                    <a:p>
                      <a:pPr marL="0" marR="0" indent="0" algn="ctr" defTabSz="457200" rtl="0" eaLnBrk="1" fontAlgn="ctr" latinLnBrk="0" hangingPunct="1">
                        <a:lnSpc>
                          <a:spcPct val="100000"/>
                        </a:lnSpc>
                        <a:spcBef>
                          <a:spcPts val="0"/>
                        </a:spcBef>
                        <a:spcAft>
                          <a:spcPts val="0"/>
                        </a:spcAft>
                        <a:buClrTx/>
                        <a:buSzTx/>
                        <a:buFontTx/>
                        <a:buNone/>
                        <a:tabLst/>
                        <a:defRPr/>
                      </a:pPr>
                      <a:r>
                        <a:rPr lang="fi-FI" sz="1600" b="0" i="0" u="none" strike="noStrike" dirty="0" smtClean="0">
                          <a:solidFill>
                            <a:schemeClr val="accent3"/>
                          </a:solidFill>
                          <a:effectLst/>
                          <a:latin typeface="Times New Roman" charset="0"/>
                        </a:rPr>
                        <a:t>n=87</a:t>
                      </a:r>
                    </a:p>
                  </a:txBody>
                  <a:tcPr marL="0" marR="0" marT="0" marB="0" anchor="ctr">
                    <a:solidFill>
                      <a:schemeClr val="accent1"/>
                    </a:solidFill>
                  </a:tcPr>
                </a:tc>
                <a:tc rowSpan="2">
                  <a:txBody>
                    <a:bodyPr/>
                    <a:lstStyle/>
                    <a:p>
                      <a:pPr algn="ctr" fontAlgn="ctr"/>
                      <a:r>
                        <a:rPr lang="en-US" sz="1600" b="0" i="0" u="none" strike="noStrike" dirty="0">
                          <a:solidFill>
                            <a:schemeClr val="accent3"/>
                          </a:solidFill>
                          <a:effectLst/>
                          <a:latin typeface="Times New Roman" charset="0"/>
                        </a:rPr>
                        <a:t>Non-MAMA </a:t>
                      </a:r>
                      <a:r>
                        <a:rPr lang="en-US" sz="1600" b="0" i="0" u="none" strike="noStrike" dirty="0" smtClean="0">
                          <a:solidFill>
                            <a:schemeClr val="accent3"/>
                          </a:solidFill>
                          <a:effectLst/>
                          <a:latin typeface="Times New Roman" charset="0"/>
                        </a:rPr>
                        <a:t>Users</a:t>
                      </a:r>
                    </a:p>
                    <a:p>
                      <a:pPr marL="0" marR="0" indent="0" algn="ctr" defTabSz="4572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chemeClr val="accent3"/>
                          </a:solidFill>
                          <a:effectLst/>
                          <a:latin typeface="Times New Roman" charset="0"/>
                        </a:rPr>
                        <a:t>n=90</a:t>
                      </a:r>
                    </a:p>
                  </a:txBody>
                  <a:tcPr marL="0" marR="0" marT="0" marB="0" anchor="ctr">
                    <a:solidFill>
                      <a:schemeClr val="accent1"/>
                    </a:solidFill>
                  </a:tcPr>
                </a:tc>
                <a:tc rowSpan="2">
                  <a:txBody>
                    <a:bodyPr/>
                    <a:lstStyle/>
                    <a:p>
                      <a:pPr algn="ctr" fontAlgn="ctr"/>
                      <a:r>
                        <a:rPr lang="en-US" sz="1600" b="0" i="0" u="none" strike="noStrike" dirty="0">
                          <a:solidFill>
                            <a:schemeClr val="accent3"/>
                          </a:solidFill>
                          <a:effectLst/>
                          <a:latin typeface="Times New Roman" charset="0"/>
                        </a:rPr>
                        <a:t>p-value</a:t>
                      </a:r>
                    </a:p>
                  </a:txBody>
                  <a:tcPr marL="0" marR="0" marT="0" marB="0" anchor="ctr">
                    <a:solidFill>
                      <a:schemeClr val="accent1"/>
                    </a:solidFill>
                  </a:tcPr>
                </a:tc>
                <a:tc gridSpan="2">
                  <a:txBody>
                    <a:bodyPr/>
                    <a:lstStyle/>
                    <a:p>
                      <a:pPr algn="ctr" fontAlgn="ctr"/>
                      <a:r>
                        <a:rPr lang="en-US" sz="1600" b="0" i="0" u="none" strike="noStrike">
                          <a:solidFill>
                            <a:schemeClr val="accent3"/>
                          </a:solidFill>
                          <a:effectLst/>
                          <a:latin typeface="Times New Roman" charset="0"/>
                        </a:rPr>
                        <a:t>MAMA vs. Non-MAMA</a:t>
                      </a:r>
                    </a:p>
                  </a:txBody>
                  <a:tcPr marL="0" marR="0" marT="0" marB="0" anchor="ctr">
                    <a:solidFill>
                      <a:schemeClr val="accent1"/>
                    </a:solidFill>
                  </a:tcPr>
                </a:tc>
                <a:tc hMerge="1">
                  <a:txBody>
                    <a:bodyPr/>
                    <a:lstStyle/>
                    <a:p>
                      <a:endParaRPr lang="en-US"/>
                    </a:p>
                  </a:txBody>
                  <a:tcPr/>
                </a:tc>
                <a:extLst>
                  <a:ext uri="{0D108BD9-81ED-4DB2-BD59-A6C34878D82A}">
                    <a16:rowId xmlns:a16="http://schemas.microsoft.com/office/drawing/2014/main" val="10001"/>
                  </a:ext>
                </a:extLst>
              </a:tr>
              <a:tr h="54381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1600" b="0" i="0" u="none" strike="noStrike" dirty="0">
                          <a:solidFill>
                            <a:schemeClr val="accent3"/>
                          </a:solidFill>
                          <a:effectLst/>
                          <a:latin typeface="Times New Roman" charset="0"/>
                        </a:rPr>
                        <a:t>Odds Ratio (CI)</a:t>
                      </a:r>
                    </a:p>
                  </a:txBody>
                  <a:tcPr marL="0" marR="0" marT="0" marB="0" anchor="ctr">
                    <a:solidFill>
                      <a:schemeClr val="accent1"/>
                    </a:solidFill>
                  </a:tcPr>
                </a:tc>
                <a:tc>
                  <a:txBody>
                    <a:bodyPr/>
                    <a:lstStyle/>
                    <a:p>
                      <a:pPr algn="ctr" fontAlgn="ctr"/>
                      <a:r>
                        <a:rPr lang="en-US" sz="1600" b="0" i="0" u="none" strike="noStrike" dirty="0">
                          <a:solidFill>
                            <a:schemeClr val="accent3"/>
                          </a:solidFill>
                          <a:effectLst/>
                          <a:latin typeface="Times New Roman" charset="0"/>
                        </a:rPr>
                        <a:t>p-value</a:t>
                      </a:r>
                    </a:p>
                  </a:txBody>
                  <a:tcPr marL="0" marR="0" marT="0" marB="0" anchor="ctr">
                    <a:solidFill>
                      <a:schemeClr val="accent1"/>
                    </a:solidFill>
                  </a:tcPr>
                </a:tc>
                <a:extLst>
                  <a:ext uri="{0D108BD9-81ED-4DB2-BD59-A6C34878D82A}">
                    <a16:rowId xmlns:a16="http://schemas.microsoft.com/office/drawing/2014/main" val="10002"/>
                  </a:ext>
                </a:extLst>
              </a:tr>
              <a:tr h="284281">
                <a:tc>
                  <a:txBody>
                    <a:bodyPr/>
                    <a:lstStyle/>
                    <a:p>
                      <a:pPr algn="l" fontAlgn="b"/>
                      <a:r>
                        <a:rPr lang="en-US" sz="1400" b="0" i="0" u="none" strike="noStrike" dirty="0">
                          <a:solidFill>
                            <a:srgbClr val="000000"/>
                          </a:solidFill>
                          <a:effectLst/>
                          <a:latin typeface="Times New Roman" charset="0"/>
                        </a:rPr>
                        <a:t>Birth: </a:t>
                      </a:r>
                      <a:r>
                        <a:rPr lang="en-US" sz="1400" b="0" i="0" u="none" strike="noStrike" dirty="0" err="1">
                          <a:solidFill>
                            <a:srgbClr val="000000"/>
                          </a:solidFill>
                          <a:effectLst/>
                          <a:latin typeface="Times New Roman" charset="0"/>
                        </a:rPr>
                        <a:t>Bcg</a:t>
                      </a:r>
                      <a:endParaRPr lang="en-US" sz="1400" b="0" i="0" u="none" strike="noStrike" dirty="0">
                        <a:solidFill>
                          <a:srgbClr val="000000"/>
                        </a:solidFill>
                        <a:effectLst/>
                        <a:latin typeface="Times New Roman" charset="0"/>
                      </a:endParaRPr>
                    </a:p>
                  </a:txBody>
                  <a:tcPr marL="152400" marR="0" marT="0" marB="0" anchor="ctr"/>
                </a:tc>
                <a:tc>
                  <a:txBody>
                    <a:bodyPr/>
                    <a:lstStyle/>
                    <a:p>
                      <a:pPr algn="ctr" fontAlgn="ctr"/>
                      <a:r>
                        <a:rPr lang="it-IT" sz="1400" b="0" i="0" u="none" strike="noStrike">
                          <a:solidFill>
                            <a:srgbClr val="000000"/>
                          </a:solidFill>
                          <a:effectLst/>
                          <a:latin typeface="Times New Roman" charset="0"/>
                        </a:rPr>
                        <a:t>0.99 (0.86-1.00)</a:t>
                      </a:r>
                    </a:p>
                  </a:txBody>
                  <a:tcPr marL="0" marR="0" marT="0" marB="0" anchor="ctr"/>
                </a:tc>
                <a:tc>
                  <a:txBody>
                    <a:bodyPr/>
                    <a:lstStyle/>
                    <a:p>
                      <a:pPr algn="ctr" fontAlgn="ctr"/>
                      <a:r>
                        <a:rPr lang="is-IS" sz="1400" b="0" i="0" u="none" strike="noStrike" dirty="0">
                          <a:solidFill>
                            <a:srgbClr val="000000"/>
                          </a:solidFill>
                          <a:effectLst/>
                          <a:latin typeface="Times New Roman" charset="0"/>
                        </a:rPr>
                        <a:t>0.97 (0.83-0.99)</a:t>
                      </a:r>
                    </a:p>
                  </a:txBody>
                  <a:tcPr marL="0" marR="0" marT="0" marB="0" anchor="ctr"/>
                </a:tc>
                <a:tc>
                  <a:txBody>
                    <a:bodyPr/>
                    <a:lstStyle/>
                    <a:p>
                      <a:pPr algn="ctr" fontAlgn="ctr"/>
                      <a:r>
                        <a:rPr lang="nb-NO" sz="1400" b="0" i="0" u="none" strike="noStrike">
                          <a:solidFill>
                            <a:srgbClr val="000000"/>
                          </a:solidFill>
                          <a:effectLst/>
                          <a:latin typeface="Times New Roman" charset="0"/>
                        </a:rPr>
                        <a:t>0.40</a:t>
                      </a:r>
                    </a:p>
                  </a:txBody>
                  <a:tcPr marL="0" marR="0" marT="0" marB="0" anchor="ctr"/>
                </a:tc>
                <a:tc>
                  <a:txBody>
                    <a:bodyPr/>
                    <a:lstStyle/>
                    <a:p>
                      <a:pPr algn="ctr" fontAlgn="ctr"/>
                      <a:r>
                        <a:rPr lang="cs-CZ" sz="1400" b="0" i="0" u="none" strike="noStrike">
                          <a:solidFill>
                            <a:srgbClr val="000000"/>
                          </a:solidFill>
                          <a:effectLst/>
                          <a:latin typeface="Times New Roman" charset="0"/>
                        </a:rPr>
                        <a:t>3.45 (0.10-122)</a:t>
                      </a:r>
                    </a:p>
                  </a:txBody>
                  <a:tcPr marL="0" marR="0" marT="0" marB="0" anchor="ctr"/>
                </a:tc>
                <a:tc>
                  <a:txBody>
                    <a:bodyPr/>
                    <a:lstStyle/>
                    <a:p>
                      <a:pPr algn="ctr" fontAlgn="ctr"/>
                      <a:r>
                        <a:rPr lang="nb-NO" sz="1400" b="0" i="0" u="none" strike="noStrike">
                          <a:solidFill>
                            <a:srgbClr val="000000"/>
                          </a:solidFill>
                          <a:effectLst/>
                          <a:latin typeface="Times New Roman" charset="0"/>
                        </a:rPr>
                        <a:t>0.41</a:t>
                      </a:r>
                    </a:p>
                  </a:txBody>
                  <a:tcPr marL="0" marR="0" marT="0" marB="0" anchor="ctr"/>
                </a:tc>
                <a:extLst>
                  <a:ext uri="{0D108BD9-81ED-4DB2-BD59-A6C34878D82A}">
                    <a16:rowId xmlns:a16="http://schemas.microsoft.com/office/drawing/2014/main" val="10003"/>
                  </a:ext>
                </a:extLst>
              </a:tr>
              <a:tr h="284281">
                <a:tc>
                  <a:txBody>
                    <a:bodyPr/>
                    <a:lstStyle/>
                    <a:p>
                      <a:pPr algn="l" fontAlgn="b"/>
                      <a:r>
                        <a:rPr lang="en-US" sz="1400" b="0" i="0" u="none" strike="noStrike" dirty="0">
                          <a:solidFill>
                            <a:srgbClr val="000000"/>
                          </a:solidFill>
                          <a:effectLst/>
                          <a:latin typeface="Times New Roman" charset="0"/>
                        </a:rPr>
                        <a:t>Birth: OPVD</a:t>
                      </a:r>
                    </a:p>
                  </a:txBody>
                  <a:tcPr marL="152400" marR="0" marT="0" marB="0" anchor="ctr"/>
                </a:tc>
                <a:tc>
                  <a:txBody>
                    <a:bodyPr/>
                    <a:lstStyle/>
                    <a:p>
                      <a:pPr algn="ctr" fontAlgn="ctr"/>
                      <a:r>
                        <a:rPr lang="is-IS" sz="1400" b="0" i="0" u="none" strike="noStrike" dirty="0">
                          <a:solidFill>
                            <a:srgbClr val="000000"/>
                          </a:solidFill>
                          <a:effectLst/>
                          <a:latin typeface="Times New Roman" charset="0"/>
                        </a:rPr>
                        <a:t>0.97 (0.65-0.99)</a:t>
                      </a:r>
                    </a:p>
                  </a:txBody>
                  <a:tcPr marL="0" marR="0" marT="0" marB="0" anchor="ctr"/>
                </a:tc>
                <a:tc>
                  <a:txBody>
                    <a:bodyPr/>
                    <a:lstStyle/>
                    <a:p>
                      <a:pPr algn="ctr" fontAlgn="ctr"/>
                      <a:r>
                        <a:rPr lang="is-IS" sz="1400" b="0" i="0" u="none" strike="noStrike">
                          <a:solidFill>
                            <a:srgbClr val="000000"/>
                          </a:solidFill>
                          <a:effectLst/>
                          <a:latin typeface="Times New Roman" charset="0"/>
                        </a:rPr>
                        <a:t>0.97 (0.83-0.99)</a:t>
                      </a:r>
                    </a:p>
                  </a:txBody>
                  <a:tcPr marL="0" marR="0" marT="0" marB="0" anchor="ctr"/>
                </a:tc>
                <a:tc>
                  <a:txBody>
                    <a:bodyPr/>
                    <a:lstStyle/>
                    <a:p>
                      <a:pPr algn="ctr" fontAlgn="ctr"/>
                      <a:r>
                        <a:rPr lang="nb-NO" sz="1400" b="0" i="0" u="none" strike="noStrike">
                          <a:solidFill>
                            <a:srgbClr val="000000"/>
                          </a:solidFill>
                          <a:effectLst/>
                          <a:latin typeface="Times New Roman" charset="0"/>
                        </a:rPr>
                        <a:t>0.98</a:t>
                      </a:r>
                    </a:p>
                  </a:txBody>
                  <a:tcPr marL="0" marR="0" marT="0" marB="0" anchor="ctr"/>
                </a:tc>
                <a:tc>
                  <a:txBody>
                    <a:bodyPr/>
                    <a:lstStyle/>
                    <a:p>
                      <a:pPr algn="ctr" fontAlgn="ctr"/>
                      <a:r>
                        <a:rPr lang="is-IS" sz="1400" b="0" i="0" u="none" strike="noStrike">
                          <a:solidFill>
                            <a:srgbClr val="000000"/>
                          </a:solidFill>
                          <a:effectLst/>
                          <a:latin typeface="Times New Roman" charset="0"/>
                        </a:rPr>
                        <a:t>1.06 (0.03-35.18)</a:t>
                      </a:r>
                    </a:p>
                  </a:txBody>
                  <a:tcPr marL="0" marR="0" marT="0" marB="0" anchor="ctr"/>
                </a:tc>
                <a:tc>
                  <a:txBody>
                    <a:bodyPr/>
                    <a:lstStyle/>
                    <a:p>
                      <a:pPr algn="ctr" fontAlgn="ctr"/>
                      <a:r>
                        <a:rPr lang="nb-NO" sz="1400" b="0" i="0" u="none" strike="noStrike">
                          <a:solidFill>
                            <a:srgbClr val="000000"/>
                          </a:solidFill>
                          <a:effectLst/>
                          <a:latin typeface="Times New Roman" charset="0"/>
                        </a:rPr>
                        <a:t>0.97</a:t>
                      </a:r>
                    </a:p>
                  </a:txBody>
                  <a:tcPr marL="0" marR="0" marT="0" marB="0" anchor="ctr"/>
                </a:tc>
                <a:extLst>
                  <a:ext uri="{0D108BD9-81ED-4DB2-BD59-A6C34878D82A}">
                    <a16:rowId xmlns:a16="http://schemas.microsoft.com/office/drawing/2014/main" val="10004"/>
                  </a:ext>
                </a:extLst>
              </a:tr>
              <a:tr h="284281">
                <a:tc>
                  <a:txBody>
                    <a:bodyPr/>
                    <a:lstStyle/>
                    <a:p>
                      <a:pPr algn="l" fontAlgn="b"/>
                      <a:r>
                        <a:rPr lang="en-US" sz="1400" b="0" i="0" u="none" strike="noStrike">
                          <a:solidFill>
                            <a:srgbClr val="000000"/>
                          </a:solidFill>
                          <a:effectLst/>
                          <a:latin typeface="Times New Roman" charset="0"/>
                        </a:rPr>
                        <a:t>6 week: OPV1</a:t>
                      </a:r>
                    </a:p>
                  </a:txBody>
                  <a:tcPr marL="152400" marR="0" marT="0" marB="0" anchor="ctr"/>
                </a:tc>
                <a:tc>
                  <a:txBody>
                    <a:bodyPr/>
                    <a:lstStyle/>
                    <a:p>
                      <a:pPr algn="ctr" fontAlgn="ctr"/>
                      <a:r>
                        <a:rPr lang="is-IS" sz="1400" b="0" i="0" u="none" strike="noStrike" dirty="0">
                          <a:solidFill>
                            <a:srgbClr val="000000"/>
                          </a:solidFill>
                          <a:effectLst/>
                          <a:latin typeface="Times New Roman" charset="0"/>
                        </a:rPr>
                        <a:t>0.99 (0.86-0.99)</a:t>
                      </a:r>
                    </a:p>
                  </a:txBody>
                  <a:tcPr marL="0" marR="0" marT="0" marB="0" anchor="ctr"/>
                </a:tc>
                <a:tc>
                  <a:txBody>
                    <a:bodyPr/>
                    <a:lstStyle/>
                    <a:p>
                      <a:pPr algn="ctr" fontAlgn="ctr"/>
                      <a:r>
                        <a:rPr lang="is-IS" sz="1400" b="0" i="0" u="none" strike="noStrike">
                          <a:solidFill>
                            <a:srgbClr val="000000"/>
                          </a:solidFill>
                          <a:effectLst/>
                          <a:latin typeface="Times New Roman" charset="0"/>
                        </a:rPr>
                        <a:t>0.98 (0.85-0.99)</a:t>
                      </a:r>
                    </a:p>
                  </a:txBody>
                  <a:tcPr marL="0" marR="0" marT="0" marB="0" anchor="ctr"/>
                </a:tc>
                <a:tc>
                  <a:txBody>
                    <a:bodyPr/>
                    <a:lstStyle/>
                    <a:p>
                      <a:pPr algn="ctr" fontAlgn="ctr"/>
                      <a:r>
                        <a:rPr lang="nb-NO" sz="1400" b="0" i="0" u="none" strike="noStrike">
                          <a:solidFill>
                            <a:srgbClr val="000000"/>
                          </a:solidFill>
                          <a:effectLst/>
                          <a:latin typeface="Times New Roman" charset="0"/>
                        </a:rPr>
                        <a:t>0.62</a:t>
                      </a:r>
                    </a:p>
                  </a:txBody>
                  <a:tcPr marL="0" marR="0" marT="0" marB="0" anchor="ctr"/>
                </a:tc>
                <a:tc>
                  <a:txBody>
                    <a:bodyPr/>
                    <a:lstStyle/>
                    <a:p>
                      <a:pPr algn="ctr" fontAlgn="ctr"/>
                      <a:r>
                        <a:rPr lang="is-IS" sz="1400" b="0" i="0" u="none" strike="noStrike">
                          <a:solidFill>
                            <a:srgbClr val="000000"/>
                          </a:solidFill>
                          <a:effectLst/>
                          <a:latin typeface="Times New Roman" charset="0"/>
                        </a:rPr>
                        <a:t>1.05 (0.01-179.47)</a:t>
                      </a:r>
                    </a:p>
                  </a:txBody>
                  <a:tcPr marL="0" marR="0" marT="0" marB="0" anchor="ctr"/>
                </a:tc>
                <a:tc>
                  <a:txBody>
                    <a:bodyPr/>
                    <a:lstStyle/>
                    <a:p>
                      <a:pPr algn="ctr" fontAlgn="ctr"/>
                      <a:r>
                        <a:rPr lang="nb-NO" sz="1400" b="0" i="0" u="none" strike="noStrike">
                          <a:solidFill>
                            <a:srgbClr val="000000"/>
                          </a:solidFill>
                          <a:effectLst/>
                          <a:latin typeface="Times New Roman" charset="0"/>
                        </a:rPr>
                        <a:t>0.98</a:t>
                      </a:r>
                    </a:p>
                  </a:txBody>
                  <a:tcPr marL="0" marR="0" marT="0" marB="0" anchor="ctr"/>
                </a:tc>
                <a:extLst>
                  <a:ext uri="{0D108BD9-81ED-4DB2-BD59-A6C34878D82A}">
                    <a16:rowId xmlns:a16="http://schemas.microsoft.com/office/drawing/2014/main" val="10005"/>
                  </a:ext>
                </a:extLst>
              </a:tr>
              <a:tr h="284281">
                <a:tc>
                  <a:txBody>
                    <a:bodyPr/>
                    <a:lstStyle/>
                    <a:p>
                      <a:pPr algn="l" fontAlgn="b"/>
                      <a:r>
                        <a:rPr lang="nl-NL" sz="1400" b="0" i="0" u="none" strike="noStrike">
                          <a:solidFill>
                            <a:srgbClr val="000000"/>
                          </a:solidFill>
                          <a:effectLst/>
                          <a:latin typeface="Times New Roman" charset="0"/>
                        </a:rPr>
                        <a:t>6 week: RV1</a:t>
                      </a:r>
                    </a:p>
                  </a:txBody>
                  <a:tcPr marL="152400" marR="0" marT="0" marB="0" anchor="ctr"/>
                </a:tc>
                <a:tc>
                  <a:txBody>
                    <a:bodyPr/>
                    <a:lstStyle/>
                    <a:p>
                      <a:pPr algn="ctr" fontAlgn="ctr"/>
                      <a:r>
                        <a:rPr lang="is-IS" sz="1400" b="0" i="0" u="none" strike="noStrike">
                          <a:solidFill>
                            <a:srgbClr val="000000"/>
                          </a:solidFill>
                          <a:effectLst/>
                          <a:latin typeface="Times New Roman" charset="0"/>
                        </a:rPr>
                        <a:t>0.99 (0.86-0.99)</a:t>
                      </a:r>
                    </a:p>
                  </a:txBody>
                  <a:tcPr marL="0" marR="0" marT="0" marB="0" anchor="ctr"/>
                </a:tc>
                <a:tc>
                  <a:txBody>
                    <a:bodyPr/>
                    <a:lstStyle/>
                    <a:p>
                      <a:pPr algn="ctr" fontAlgn="ctr"/>
                      <a:r>
                        <a:rPr lang="is-IS" sz="1400" b="0" i="0" u="none" strike="noStrike" dirty="0">
                          <a:solidFill>
                            <a:srgbClr val="000000"/>
                          </a:solidFill>
                          <a:effectLst/>
                          <a:latin typeface="Times New Roman" charset="0"/>
                        </a:rPr>
                        <a:t>0.98 (0.85-0.99)</a:t>
                      </a:r>
                    </a:p>
                  </a:txBody>
                  <a:tcPr marL="0" marR="0" marT="0" marB="0" anchor="ctr"/>
                </a:tc>
                <a:tc>
                  <a:txBody>
                    <a:bodyPr/>
                    <a:lstStyle/>
                    <a:p>
                      <a:pPr algn="ctr" fontAlgn="ctr"/>
                      <a:r>
                        <a:rPr lang="nb-NO" sz="1400" b="0" i="0" u="none" strike="noStrike">
                          <a:solidFill>
                            <a:srgbClr val="000000"/>
                          </a:solidFill>
                          <a:effectLst/>
                          <a:latin typeface="Times New Roman" charset="0"/>
                        </a:rPr>
                        <a:t>0.62</a:t>
                      </a:r>
                    </a:p>
                  </a:txBody>
                  <a:tcPr marL="0" marR="0" marT="0" marB="0" anchor="ctr"/>
                </a:tc>
                <a:tc>
                  <a:txBody>
                    <a:bodyPr/>
                    <a:lstStyle/>
                    <a:p>
                      <a:pPr algn="ctr" fontAlgn="ctr"/>
                      <a:r>
                        <a:rPr lang="is-IS" sz="1400" b="0" i="0" u="none" strike="noStrike">
                          <a:solidFill>
                            <a:srgbClr val="000000"/>
                          </a:solidFill>
                          <a:effectLst/>
                          <a:latin typeface="Times New Roman" charset="0"/>
                        </a:rPr>
                        <a:t>1.05 (0.01-179.47)</a:t>
                      </a:r>
                    </a:p>
                  </a:txBody>
                  <a:tcPr marL="0" marR="0" marT="0" marB="0" anchor="ctr"/>
                </a:tc>
                <a:tc>
                  <a:txBody>
                    <a:bodyPr/>
                    <a:lstStyle/>
                    <a:p>
                      <a:pPr algn="ctr" fontAlgn="ctr"/>
                      <a:r>
                        <a:rPr lang="nb-NO" sz="1400" b="0" i="0" u="none" strike="noStrike">
                          <a:solidFill>
                            <a:srgbClr val="000000"/>
                          </a:solidFill>
                          <a:effectLst/>
                          <a:latin typeface="Times New Roman" charset="0"/>
                        </a:rPr>
                        <a:t>0.98</a:t>
                      </a:r>
                    </a:p>
                  </a:txBody>
                  <a:tcPr marL="0" marR="0" marT="0" marB="0" anchor="ctr"/>
                </a:tc>
                <a:extLst>
                  <a:ext uri="{0D108BD9-81ED-4DB2-BD59-A6C34878D82A}">
                    <a16:rowId xmlns:a16="http://schemas.microsoft.com/office/drawing/2014/main" val="10006"/>
                  </a:ext>
                </a:extLst>
              </a:tr>
              <a:tr h="284281">
                <a:tc>
                  <a:txBody>
                    <a:bodyPr/>
                    <a:lstStyle/>
                    <a:p>
                      <a:pPr algn="l" fontAlgn="b"/>
                      <a:r>
                        <a:rPr lang="en-US" sz="1400" b="0" i="0" u="none" strike="noStrike">
                          <a:solidFill>
                            <a:srgbClr val="000000"/>
                          </a:solidFill>
                          <a:effectLst/>
                          <a:latin typeface="Times New Roman" charset="0"/>
                        </a:rPr>
                        <a:t>6 week: Dtap-IPV-Hib1</a:t>
                      </a:r>
                    </a:p>
                  </a:txBody>
                  <a:tcPr marL="152400" marR="0" marT="0" marB="0" anchor="ctr"/>
                </a:tc>
                <a:tc>
                  <a:txBody>
                    <a:bodyPr/>
                    <a:lstStyle/>
                    <a:p>
                      <a:pPr algn="ctr" fontAlgn="ctr"/>
                      <a:r>
                        <a:rPr lang="is-IS" sz="1400" b="0" i="0" u="none" strike="noStrike">
                          <a:solidFill>
                            <a:srgbClr val="000000"/>
                          </a:solidFill>
                          <a:effectLst/>
                          <a:latin typeface="Times New Roman" charset="0"/>
                        </a:rPr>
                        <a:t>0.99 (0.96-0.99)</a:t>
                      </a:r>
                    </a:p>
                  </a:txBody>
                  <a:tcPr marL="0" marR="0" marT="0" marB="0" anchor="ctr"/>
                </a:tc>
                <a:tc>
                  <a:txBody>
                    <a:bodyPr/>
                    <a:lstStyle/>
                    <a:p>
                      <a:pPr algn="ctr" fontAlgn="ctr"/>
                      <a:r>
                        <a:rPr lang="is-IS" sz="1400" b="0" i="0" u="none" strike="noStrike" dirty="0">
                          <a:solidFill>
                            <a:srgbClr val="000000"/>
                          </a:solidFill>
                          <a:effectLst/>
                          <a:latin typeface="Times New Roman" charset="0"/>
                        </a:rPr>
                        <a:t>0.97 (0.93-0.98)</a:t>
                      </a:r>
                    </a:p>
                  </a:txBody>
                  <a:tcPr marL="0" marR="0" marT="0" marB="0" anchor="ctr"/>
                </a:tc>
                <a:tc>
                  <a:txBody>
                    <a:bodyPr/>
                    <a:lstStyle/>
                    <a:p>
                      <a:pPr algn="ctr" fontAlgn="ctr"/>
                      <a:r>
                        <a:rPr lang="nb-NO" sz="1400" b="0" i="0" u="none" strike="noStrike">
                          <a:solidFill>
                            <a:srgbClr val="000000"/>
                          </a:solidFill>
                          <a:effectLst/>
                          <a:latin typeface="Times New Roman" charset="0"/>
                        </a:rPr>
                        <a:t>0.12</a:t>
                      </a:r>
                    </a:p>
                  </a:txBody>
                  <a:tcPr marL="0" marR="0" marT="0" marB="0" anchor="ctr"/>
                </a:tc>
                <a:tc>
                  <a:txBody>
                    <a:bodyPr/>
                    <a:lstStyle/>
                    <a:p>
                      <a:pPr algn="ctr" fontAlgn="ctr"/>
                      <a:r>
                        <a:rPr lang="is-IS" sz="1400" b="0" i="0" u="none" strike="noStrike">
                          <a:solidFill>
                            <a:srgbClr val="000000"/>
                          </a:solidFill>
                          <a:effectLst/>
                          <a:latin typeface="Times New Roman" charset="0"/>
                        </a:rPr>
                        <a:t>2.83 (0.69-11.64)</a:t>
                      </a:r>
                    </a:p>
                  </a:txBody>
                  <a:tcPr marL="0" marR="0" marT="0" marB="0" anchor="ctr"/>
                </a:tc>
                <a:tc>
                  <a:txBody>
                    <a:bodyPr/>
                    <a:lstStyle/>
                    <a:p>
                      <a:pPr algn="ctr" fontAlgn="ctr"/>
                      <a:r>
                        <a:rPr lang="nb-NO" sz="1400" b="0" i="0" u="none" strike="noStrike">
                          <a:solidFill>
                            <a:srgbClr val="000000"/>
                          </a:solidFill>
                          <a:effectLst/>
                          <a:latin typeface="Times New Roman" charset="0"/>
                        </a:rPr>
                        <a:t>0.12</a:t>
                      </a:r>
                    </a:p>
                  </a:txBody>
                  <a:tcPr marL="0" marR="0" marT="0" marB="0" anchor="ctr"/>
                </a:tc>
                <a:extLst>
                  <a:ext uri="{0D108BD9-81ED-4DB2-BD59-A6C34878D82A}">
                    <a16:rowId xmlns:a16="http://schemas.microsoft.com/office/drawing/2014/main" val="10007"/>
                  </a:ext>
                </a:extLst>
              </a:tr>
              <a:tr h="284281">
                <a:tc>
                  <a:txBody>
                    <a:bodyPr/>
                    <a:lstStyle/>
                    <a:p>
                      <a:pPr algn="l" fontAlgn="b"/>
                      <a:r>
                        <a:rPr lang="en-US" sz="1400" b="0" i="0" u="none" strike="noStrike">
                          <a:solidFill>
                            <a:srgbClr val="000000"/>
                          </a:solidFill>
                          <a:effectLst/>
                          <a:latin typeface="Times New Roman" charset="0"/>
                        </a:rPr>
                        <a:t>6 week: PCV1</a:t>
                      </a:r>
                    </a:p>
                  </a:txBody>
                  <a:tcPr marL="152400" marR="0" marT="0" marB="0" anchor="ctr"/>
                </a:tc>
                <a:tc>
                  <a:txBody>
                    <a:bodyPr/>
                    <a:lstStyle/>
                    <a:p>
                      <a:pPr algn="ctr" fontAlgn="ctr"/>
                      <a:r>
                        <a:rPr lang="is-IS" sz="1400" b="0" i="0" u="none" strike="noStrike">
                          <a:solidFill>
                            <a:srgbClr val="000000"/>
                          </a:solidFill>
                          <a:effectLst/>
                          <a:latin typeface="Times New Roman" charset="0"/>
                        </a:rPr>
                        <a:t>0.99 (0.86-0.99)</a:t>
                      </a:r>
                    </a:p>
                  </a:txBody>
                  <a:tcPr marL="0" marR="0" marT="0" marB="0" anchor="ctr"/>
                </a:tc>
                <a:tc>
                  <a:txBody>
                    <a:bodyPr/>
                    <a:lstStyle/>
                    <a:p>
                      <a:pPr algn="ctr" fontAlgn="ctr"/>
                      <a:r>
                        <a:rPr lang="is-IS" sz="1400" b="0" i="0" u="none" strike="noStrike" dirty="0">
                          <a:solidFill>
                            <a:srgbClr val="000000"/>
                          </a:solidFill>
                          <a:effectLst/>
                          <a:latin typeface="Times New Roman" charset="0"/>
                        </a:rPr>
                        <a:t>0.98 (0.85-0.99)</a:t>
                      </a:r>
                    </a:p>
                  </a:txBody>
                  <a:tcPr marL="0" marR="0" marT="0" marB="0" anchor="ctr"/>
                </a:tc>
                <a:tc>
                  <a:txBody>
                    <a:bodyPr/>
                    <a:lstStyle/>
                    <a:p>
                      <a:pPr algn="ctr" fontAlgn="ctr"/>
                      <a:r>
                        <a:rPr lang="nb-NO" sz="1400" b="0" i="0" u="none" strike="noStrike">
                          <a:solidFill>
                            <a:srgbClr val="000000"/>
                          </a:solidFill>
                          <a:effectLst/>
                          <a:latin typeface="Times New Roman" charset="0"/>
                        </a:rPr>
                        <a:t>0.62</a:t>
                      </a:r>
                    </a:p>
                  </a:txBody>
                  <a:tcPr marL="0" marR="0" marT="0" marB="0" anchor="ctr"/>
                </a:tc>
                <a:tc>
                  <a:txBody>
                    <a:bodyPr/>
                    <a:lstStyle/>
                    <a:p>
                      <a:pPr algn="ctr" fontAlgn="ctr"/>
                      <a:r>
                        <a:rPr lang="is-IS" sz="1400" b="0" i="0" u="none" strike="noStrike">
                          <a:solidFill>
                            <a:srgbClr val="000000"/>
                          </a:solidFill>
                          <a:effectLst/>
                          <a:latin typeface="Times New Roman" charset="0"/>
                        </a:rPr>
                        <a:t>1.05 (0.01-179.47)</a:t>
                      </a:r>
                    </a:p>
                  </a:txBody>
                  <a:tcPr marL="0" marR="0" marT="0" marB="0" anchor="ctr"/>
                </a:tc>
                <a:tc>
                  <a:txBody>
                    <a:bodyPr/>
                    <a:lstStyle/>
                    <a:p>
                      <a:pPr algn="ctr" fontAlgn="ctr"/>
                      <a:r>
                        <a:rPr lang="nb-NO" sz="1400" b="0" i="0" u="none" strike="noStrike">
                          <a:solidFill>
                            <a:srgbClr val="000000"/>
                          </a:solidFill>
                          <a:effectLst/>
                          <a:latin typeface="Times New Roman" charset="0"/>
                        </a:rPr>
                        <a:t>0.98</a:t>
                      </a:r>
                    </a:p>
                  </a:txBody>
                  <a:tcPr marL="0" marR="0" marT="0" marB="0" anchor="ctr"/>
                </a:tc>
                <a:extLst>
                  <a:ext uri="{0D108BD9-81ED-4DB2-BD59-A6C34878D82A}">
                    <a16:rowId xmlns:a16="http://schemas.microsoft.com/office/drawing/2014/main" val="10008"/>
                  </a:ext>
                </a:extLst>
              </a:tr>
              <a:tr h="284281">
                <a:tc>
                  <a:txBody>
                    <a:bodyPr/>
                    <a:lstStyle/>
                    <a:p>
                      <a:pPr algn="l" fontAlgn="b"/>
                      <a:r>
                        <a:rPr lang="en-US" sz="1400" b="0" i="0" u="none" strike="noStrike">
                          <a:solidFill>
                            <a:srgbClr val="000000"/>
                          </a:solidFill>
                          <a:effectLst/>
                          <a:latin typeface="Times New Roman" charset="0"/>
                        </a:rPr>
                        <a:t>6 week: Hep B1</a:t>
                      </a:r>
                    </a:p>
                  </a:txBody>
                  <a:tcPr marL="152400" marR="0" marT="0" marB="0" anchor="ctr"/>
                </a:tc>
                <a:tc>
                  <a:txBody>
                    <a:bodyPr/>
                    <a:lstStyle/>
                    <a:p>
                      <a:pPr algn="ctr" fontAlgn="ctr"/>
                      <a:r>
                        <a:rPr lang="is-IS" sz="1400" b="0" i="0" u="none" strike="noStrike" dirty="0">
                          <a:solidFill>
                            <a:srgbClr val="000000"/>
                          </a:solidFill>
                          <a:effectLst/>
                          <a:latin typeface="Times New Roman" charset="0"/>
                        </a:rPr>
                        <a:t>0.99 (0.86-0.99)</a:t>
                      </a:r>
                    </a:p>
                  </a:txBody>
                  <a:tcPr marL="0" marR="0" marT="0" marB="0" anchor="ctr"/>
                </a:tc>
                <a:tc>
                  <a:txBody>
                    <a:bodyPr/>
                    <a:lstStyle/>
                    <a:p>
                      <a:pPr algn="ctr" fontAlgn="ctr"/>
                      <a:r>
                        <a:rPr lang="is-IS" sz="1400" b="0" i="0" u="none" strike="noStrike">
                          <a:solidFill>
                            <a:srgbClr val="000000"/>
                          </a:solidFill>
                          <a:effectLst/>
                          <a:latin typeface="Times New Roman" charset="0"/>
                        </a:rPr>
                        <a:t>0.98 (0.85-0.99)</a:t>
                      </a:r>
                    </a:p>
                  </a:txBody>
                  <a:tcPr marL="0" marR="0" marT="0" marB="0" anchor="ctr"/>
                </a:tc>
                <a:tc>
                  <a:txBody>
                    <a:bodyPr/>
                    <a:lstStyle/>
                    <a:p>
                      <a:pPr algn="ctr" fontAlgn="ctr"/>
                      <a:r>
                        <a:rPr lang="nb-NO" sz="1400" b="0" i="0" u="none" strike="noStrike" dirty="0">
                          <a:solidFill>
                            <a:srgbClr val="000000"/>
                          </a:solidFill>
                          <a:effectLst/>
                          <a:latin typeface="Times New Roman" charset="0"/>
                        </a:rPr>
                        <a:t>0.62</a:t>
                      </a:r>
                    </a:p>
                  </a:txBody>
                  <a:tcPr marL="0" marR="0" marT="0" marB="0" anchor="ctr"/>
                </a:tc>
                <a:tc>
                  <a:txBody>
                    <a:bodyPr/>
                    <a:lstStyle/>
                    <a:p>
                      <a:pPr algn="ctr" fontAlgn="ctr"/>
                      <a:r>
                        <a:rPr lang="is-IS" sz="1400" b="0" i="0" u="none" strike="noStrike">
                          <a:solidFill>
                            <a:srgbClr val="000000"/>
                          </a:solidFill>
                          <a:effectLst/>
                          <a:latin typeface="Times New Roman" charset="0"/>
                        </a:rPr>
                        <a:t>1.41 (0.06-35.67)</a:t>
                      </a:r>
                    </a:p>
                  </a:txBody>
                  <a:tcPr marL="0" marR="0" marT="0" marB="0" anchor="ctr"/>
                </a:tc>
                <a:tc>
                  <a:txBody>
                    <a:bodyPr/>
                    <a:lstStyle/>
                    <a:p>
                      <a:pPr algn="ctr" fontAlgn="ctr"/>
                      <a:r>
                        <a:rPr lang="nb-NO" sz="1400" b="0" i="0" u="none" strike="noStrike">
                          <a:solidFill>
                            <a:srgbClr val="000000"/>
                          </a:solidFill>
                          <a:effectLst/>
                          <a:latin typeface="Times New Roman" charset="0"/>
                        </a:rPr>
                        <a:t>0.80</a:t>
                      </a:r>
                    </a:p>
                  </a:txBody>
                  <a:tcPr marL="0" marR="0" marT="0" marB="0" anchor="ctr"/>
                </a:tc>
                <a:extLst>
                  <a:ext uri="{0D108BD9-81ED-4DB2-BD59-A6C34878D82A}">
                    <a16:rowId xmlns:a16="http://schemas.microsoft.com/office/drawing/2014/main" val="10009"/>
                  </a:ext>
                </a:extLst>
              </a:tr>
              <a:tr h="284281">
                <a:tc>
                  <a:txBody>
                    <a:bodyPr/>
                    <a:lstStyle/>
                    <a:p>
                      <a:pPr algn="l" fontAlgn="b"/>
                      <a:r>
                        <a:rPr lang="en-US" sz="1400" b="0" i="0" u="none" strike="noStrike">
                          <a:solidFill>
                            <a:srgbClr val="000000"/>
                          </a:solidFill>
                          <a:effectLst/>
                          <a:latin typeface="Times New Roman" charset="0"/>
                        </a:rPr>
                        <a:t>10 week: Dtap-IPV-Hib2</a:t>
                      </a:r>
                    </a:p>
                  </a:txBody>
                  <a:tcPr marL="152400" marR="0" marT="0" marB="0" anchor="ctr"/>
                </a:tc>
                <a:tc>
                  <a:txBody>
                    <a:bodyPr/>
                    <a:lstStyle/>
                    <a:p>
                      <a:pPr algn="ctr" fontAlgn="ctr"/>
                      <a:r>
                        <a:rPr lang="is-IS" sz="1400" b="0" i="0" u="none" strike="noStrike">
                          <a:solidFill>
                            <a:srgbClr val="000000"/>
                          </a:solidFill>
                          <a:effectLst/>
                          <a:latin typeface="Times New Roman" charset="0"/>
                        </a:rPr>
                        <a:t>0.98 (0.96-0.99)</a:t>
                      </a:r>
                    </a:p>
                  </a:txBody>
                  <a:tcPr marL="0" marR="0" marT="0" marB="0" anchor="ctr"/>
                </a:tc>
                <a:tc>
                  <a:txBody>
                    <a:bodyPr/>
                    <a:lstStyle/>
                    <a:p>
                      <a:pPr algn="ctr" fontAlgn="ctr"/>
                      <a:r>
                        <a:rPr lang="is-IS" sz="1400" b="0" i="0" u="none" strike="noStrike">
                          <a:solidFill>
                            <a:srgbClr val="000000"/>
                          </a:solidFill>
                          <a:effectLst/>
                          <a:latin typeface="Times New Roman" charset="0"/>
                        </a:rPr>
                        <a:t>0.97 (0.94-0.98)</a:t>
                      </a:r>
                    </a:p>
                  </a:txBody>
                  <a:tcPr marL="0" marR="0" marT="0" marB="0" anchor="ctr"/>
                </a:tc>
                <a:tc>
                  <a:txBody>
                    <a:bodyPr/>
                    <a:lstStyle/>
                    <a:p>
                      <a:pPr algn="ctr" fontAlgn="ctr"/>
                      <a:r>
                        <a:rPr lang="nb-NO" sz="1400" b="0" i="0" u="none" strike="noStrike" dirty="0">
                          <a:solidFill>
                            <a:srgbClr val="000000"/>
                          </a:solidFill>
                          <a:effectLst/>
                          <a:latin typeface="Times New Roman" charset="0"/>
                        </a:rPr>
                        <a:t>0.33</a:t>
                      </a:r>
                    </a:p>
                  </a:txBody>
                  <a:tcPr marL="0" marR="0" marT="0" marB="0" anchor="ctr"/>
                </a:tc>
                <a:tc>
                  <a:txBody>
                    <a:bodyPr/>
                    <a:lstStyle/>
                    <a:p>
                      <a:pPr algn="ctr" fontAlgn="ctr"/>
                      <a:r>
                        <a:rPr lang="is-IS" sz="1400" b="0" i="0" u="none" strike="noStrike">
                          <a:solidFill>
                            <a:srgbClr val="000000"/>
                          </a:solidFill>
                          <a:effectLst/>
                          <a:latin typeface="Times New Roman" charset="0"/>
                        </a:rPr>
                        <a:t>1.31 (0.71-2.42)</a:t>
                      </a:r>
                    </a:p>
                  </a:txBody>
                  <a:tcPr marL="0" marR="0" marT="0" marB="0" anchor="ctr"/>
                </a:tc>
                <a:tc>
                  <a:txBody>
                    <a:bodyPr/>
                    <a:lstStyle/>
                    <a:p>
                      <a:pPr algn="ctr" fontAlgn="ctr"/>
                      <a:r>
                        <a:rPr lang="nb-NO" sz="1400" b="0" i="0" u="none" strike="noStrike">
                          <a:solidFill>
                            <a:srgbClr val="000000"/>
                          </a:solidFill>
                          <a:effectLst/>
                          <a:latin typeface="Times New Roman" charset="0"/>
                        </a:rPr>
                        <a:t>0.32</a:t>
                      </a:r>
                    </a:p>
                  </a:txBody>
                  <a:tcPr marL="0" marR="0" marT="0" marB="0" anchor="ctr"/>
                </a:tc>
                <a:extLst>
                  <a:ext uri="{0D108BD9-81ED-4DB2-BD59-A6C34878D82A}">
                    <a16:rowId xmlns:a16="http://schemas.microsoft.com/office/drawing/2014/main" val="10010"/>
                  </a:ext>
                </a:extLst>
              </a:tr>
              <a:tr h="284281">
                <a:tc>
                  <a:txBody>
                    <a:bodyPr/>
                    <a:lstStyle/>
                    <a:p>
                      <a:pPr algn="l" fontAlgn="b"/>
                      <a:r>
                        <a:rPr lang="en-US" sz="1400" b="0" i="0" u="none" strike="noStrike">
                          <a:solidFill>
                            <a:srgbClr val="000000"/>
                          </a:solidFill>
                          <a:effectLst/>
                          <a:latin typeface="Times New Roman" charset="0"/>
                        </a:rPr>
                        <a:t>10 week: Hep B2</a:t>
                      </a:r>
                    </a:p>
                  </a:txBody>
                  <a:tcPr marL="152400" marR="0" marT="0" marB="0" anchor="ctr"/>
                </a:tc>
                <a:tc>
                  <a:txBody>
                    <a:bodyPr/>
                    <a:lstStyle/>
                    <a:p>
                      <a:pPr algn="ctr" fontAlgn="ctr"/>
                      <a:r>
                        <a:rPr lang="en-US" sz="1400" b="0" i="0" u="none" strike="noStrike">
                          <a:solidFill>
                            <a:srgbClr val="000000"/>
                          </a:solidFill>
                          <a:effectLst/>
                          <a:latin typeface="Times New Roman" charset="0"/>
                        </a:rPr>
                        <a:t>1</a:t>
                      </a:r>
                    </a:p>
                  </a:txBody>
                  <a:tcPr marL="0" marR="0" marT="0" marB="0" anchor="ctr"/>
                </a:tc>
                <a:tc>
                  <a:txBody>
                    <a:bodyPr/>
                    <a:lstStyle/>
                    <a:p>
                      <a:pPr algn="ctr" fontAlgn="ctr"/>
                      <a:r>
                        <a:rPr lang="is-IS" sz="1400" b="0" i="0" u="none" strike="noStrike">
                          <a:solidFill>
                            <a:srgbClr val="000000"/>
                          </a:solidFill>
                          <a:effectLst/>
                          <a:latin typeface="Times New Roman" charset="0"/>
                        </a:rPr>
                        <a:t>0.98 (0.97-0.98)</a:t>
                      </a:r>
                    </a:p>
                  </a:txBody>
                  <a:tcPr marL="0" marR="0" marT="0" marB="0" anchor="ctr"/>
                </a:tc>
                <a:tc>
                  <a:txBody>
                    <a:bodyPr/>
                    <a:lstStyle/>
                    <a:p>
                      <a:pPr algn="ctr" fontAlgn="ctr"/>
                      <a:r>
                        <a:rPr lang="nb-NO" sz="1400" b="0" i="0" u="none" strike="noStrike" dirty="0">
                          <a:solidFill>
                            <a:srgbClr val="000000"/>
                          </a:solidFill>
                          <a:effectLst/>
                          <a:latin typeface="Times New Roman" charset="0"/>
                        </a:rPr>
                        <a:t>0.12</a:t>
                      </a:r>
                    </a:p>
                  </a:txBody>
                  <a:tcPr marL="0" marR="0" marT="0" marB="0" anchor="ctr"/>
                </a:tc>
                <a:tc>
                  <a:txBody>
                    <a:bodyPr/>
                    <a:lstStyle/>
                    <a:p>
                      <a:pPr algn="ctr" fontAlgn="ctr"/>
                      <a:r>
                        <a:rPr lang="en-US" sz="1400" b="0" i="0" u="none" strike="noStrike" dirty="0">
                          <a:solidFill>
                            <a:srgbClr val="000000"/>
                          </a:solidFill>
                          <a:effectLst/>
                          <a:latin typeface="Times New Roman" charset="0"/>
                        </a:rPr>
                        <a:t>1</a:t>
                      </a:r>
                    </a:p>
                  </a:txBody>
                  <a:tcPr marL="0" marR="0" marT="0" marB="0" anchor="ctr"/>
                </a:tc>
                <a:tc>
                  <a:txBody>
                    <a:bodyPr/>
                    <a:lstStyle/>
                    <a:p>
                      <a:pPr algn="ctr" fontAlgn="ctr"/>
                      <a:r>
                        <a:rPr lang="en-US" sz="1400" b="0" i="0" u="none" strike="noStrike">
                          <a:solidFill>
                            <a:srgbClr val="000000"/>
                          </a:solidFill>
                          <a:effectLst/>
                          <a:latin typeface="Times New Roman" charset="0"/>
                        </a:rPr>
                        <a:t>-</a:t>
                      </a:r>
                    </a:p>
                  </a:txBody>
                  <a:tcPr marL="0" marR="0" marT="0" marB="0" anchor="ctr"/>
                </a:tc>
                <a:extLst>
                  <a:ext uri="{0D108BD9-81ED-4DB2-BD59-A6C34878D82A}">
                    <a16:rowId xmlns:a16="http://schemas.microsoft.com/office/drawing/2014/main" val="10011"/>
                  </a:ext>
                </a:extLst>
              </a:tr>
              <a:tr h="284281">
                <a:tc>
                  <a:txBody>
                    <a:bodyPr/>
                    <a:lstStyle/>
                    <a:p>
                      <a:pPr algn="l" fontAlgn="b"/>
                      <a:r>
                        <a:rPr lang="en-US" sz="1400" b="0" i="0" u="none" strike="noStrike" dirty="0">
                          <a:solidFill>
                            <a:srgbClr val="000000"/>
                          </a:solidFill>
                          <a:effectLst/>
                          <a:latin typeface="Times New Roman" charset="0"/>
                        </a:rPr>
                        <a:t>14 week: Dtap-IPV-Hib3</a:t>
                      </a:r>
                    </a:p>
                  </a:txBody>
                  <a:tcPr marL="152400" marR="0" marT="0" marB="0" anchor="ctr"/>
                </a:tc>
                <a:tc>
                  <a:txBody>
                    <a:bodyPr/>
                    <a:lstStyle/>
                    <a:p>
                      <a:pPr algn="ctr" fontAlgn="ctr"/>
                      <a:r>
                        <a:rPr lang="en-US" sz="1400" b="0" i="0" u="none" strike="noStrike">
                          <a:solidFill>
                            <a:srgbClr val="000000"/>
                          </a:solidFill>
                          <a:effectLst/>
                          <a:latin typeface="Times New Roman" charset="0"/>
                        </a:rPr>
                        <a:t>1</a:t>
                      </a:r>
                    </a:p>
                  </a:txBody>
                  <a:tcPr marL="0" marR="0" marT="0" marB="0" anchor="ctr"/>
                </a:tc>
                <a:tc>
                  <a:txBody>
                    <a:bodyPr/>
                    <a:lstStyle/>
                    <a:p>
                      <a:pPr algn="ctr" fontAlgn="ctr"/>
                      <a:r>
                        <a:rPr lang="it-IT" sz="1400" b="0" i="0" u="none" strike="noStrike">
                          <a:solidFill>
                            <a:srgbClr val="000000"/>
                          </a:solidFill>
                          <a:effectLst/>
                          <a:latin typeface="Times New Roman" charset="0"/>
                        </a:rPr>
                        <a:t>0.94 (0.91-0.97)</a:t>
                      </a:r>
                    </a:p>
                  </a:txBody>
                  <a:tcPr marL="0" marR="0" marT="0" marB="0" anchor="ctr"/>
                </a:tc>
                <a:tc>
                  <a:txBody>
                    <a:bodyPr/>
                    <a:lstStyle/>
                    <a:p>
                      <a:pPr algn="ctr" fontAlgn="ctr"/>
                      <a:r>
                        <a:rPr lang="nb-NO" sz="1400" b="0" i="0" u="none" strike="noStrike">
                          <a:solidFill>
                            <a:srgbClr val="000000"/>
                          </a:solidFill>
                          <a:effectLst/>
                          <a:latin typeface="Times New Roman" charset="0"/>
                        </a:rPr>
                        <a:t>0.12</a:t>
                      </a:r>
                    </a:p>
                  </a:txBody>
                  <a:tcPr marL="0" marR="0" marT="0" marB="0" anchor="ctr"/>
                </a:tc>
                <a:tc>
                  <a:txBody>
                    <a:bodyPr/>
                    <a:lstStyle/>
                    <a:p>
                      <a:pPr algn="ctr" fontAlgn="ctr"/>
                      <a:r>
                        <a:rPr lang="en-US" sz="1400" b="0" i="0" u="none" strike="noStrike">
                          <a:solidFill>
                            <a:srgbClr val="000000"/>
                          </a:solidFill>
                          <a:effectLst/>
                          <a:latin typeface="Times New Roman" charset="0"/>
                        </a:rPr>
                        <a:t>1</a:t>
                      </a:r>
                    </a:p>
                  </a:txBody>
                  <a:tcPr marL="0" marR="0" marT="0" marB="0" anchor="ctr"/>
                </a:tc>
                <a:tc>
                  <a:txBody>
                    <a:bodyPr/>
                    <a:lstStyle/>
                    <a:p>
                      <a:pPr algn="ctr" fontAlgn="ctr"/>
                      <a:r>
                        <a:rPr lang="en-US" sz="1400" b="0" i="0" u="none" strike="noStrike">
                          <a:solidFill>
                            <a:srgbClr val="000000"/>
                          </a:solidFill>
                          <a:effectLst/>
                          <a:latin typeface="Times New Roman" charset="0"/>
                        </a:rPr>
                        <a:t>-</a:t>
                      </a:r>
                    </a:p>
                  </a:txBody>
                  <a:tcPr marL="0" marR="0" marT="0" marB="0" anchor="ctr"/>
                </a:tc>
                <a:extLst>
                  <a:ext uri="{0D108BD9-81ED-4DB2-BD59-A6C34878D82A}">
                    <a16:rowId xmlns:a16="http://schemas.microsoft.com/office/drawing/2014/main" val="10012"/>
                  </a:ext>
                </a:extLst>
              </a:tr>
              <a:tr h="284281">
                <a:tc>
                  <a:txBody>
                    <a:bodyPr/>
                    <a:lstStyle/>
                    <a:p>
                      <a:pPr algn="l" fontAlgn="b"/>
                      <a:r>
                        <a:rPr lang="en-US" sz="1400" b="0" i="0" u="none" strike="noStrike">
                          <a:solidFill>
                            <a:srgbClr val="000000"/>
                          </a:solidFill>
                          <a:effectLst/>
                          <a:latin typeface="Times New Roman" charset="0"/>
                        </a:rPr>
                        <a:t>14 week: Hep B3</a:t>
                      </a:r>
                    </a:p>
                  </a:txBody>
                  <a:tcPr marL="152400" marR="0" marT="0" marB="0" anchor="ctr"/>
                </a:tc>
                <a:tc>
                  <a:txBody>
                    <a:bodyPr/>
                    <a:lstStyle/>
                    <a:p>
                      <a:pPr algn="ctr" fontAlgn="ctr"/>
                      <a:r>
                        <a:rPr lang="is-IS" sz="1400" b="0" i="0" u="none" strike="noStrike">
                          <a:solidFill>
                            <a:srgbClr val="000000"/>
                          </a:solidFill>
                          <a:effectLst/>
                          <a:latin typeface="Times New Roman" charset="0"/>
                        </a:rPr>
                        <a:t>0.99 (0.86-0.99)</a:t>
                      </a:r>
                    </a:p>
                  </a:txBody>
                  <a:tcPr marL="0" marR="0" marT="0" marB="0" anchor="ctr"/>
                </a:tc>
                <a:tc>
                  <a:txBody>
                    <a:bodyPr/>
                    <a:lstStyle/>
                    <a:p>
                      <a:pPr algn="ctr" fontAlgn="ctr"/>
                      <a:r>
                        <a:rPr lang="is-IS" sz="1400" b="0" i="0" u="none" strike="noStrike">
                          <a:solidFill>
                            <a:srgbClr val="000000"/>
                          </a:solidFill>
                          <a:effectLst/>
                          <a:latin typeface="Times New Roman" charset="0"/>
                        </a:rPr>
                        <a:t>0.97 (0.78-0.99)</a:t>
                      </a:r>
                    </a:p>
                  </a:txBody>
                  <a:tcPr marL="0" marR="0" marT="0" marB="0" anchor="ctr"/>
                </a:tc>
                <a:tc>
                  <a:txBody>
                    <a:bodyPr/>
                    <a:lstStyle/>
                    <a:p>
                      <a:pPr algn="ctr" fontAlgn="ctr"/>
                      <a:r>
                        <a:rPr lang="nb-NO" sz="1400" b="0" i="0" u="none" strike="noStrike">
                          <a:solidFill>
                            <a:srgbClr val="000000"/>
                          </a:solidFill>
                          <a:effectLst/>
                          <a:latin typeface="Times New Roman" charset="0"/>
                        </a:rPr>
                        <a:t>0.43</a:t>
                      </a:r>
                    </a:p>
                  </a:txBody>
                  <a:tcPr marL="0" marR="0" marT="0" marB="0" anchor="ctr"/>
                </a:tc>
                <a:tc>
                  <a:txBody>
                    <a:bodyPr/>
                    <a:lstStyle/>
                    <a:p>
                      <a:pPr algn="ctr" fontAlgn="ctr"/>
                      <a:r>
                        <a:rPr lang="it-IT" sz="1400" b="0" i="0" u="none" strike="noStrike">
                          <a:solidFill>
                            <a:srgbClr val="000000"/>
                          </a:solidFill>
                          <a:effectLst/>
                          <a:latin typeface="Times New Roman" charset="0"/>
                        </a:rPr>
                        <a:t>2.83 (0.08-96.75)</a:t>
                      </a:r>
                    </a:p>
                  </a:txBody>
                  <a:tcPr marL="0" marR="0" marT="0" marB="0" anchor="ctr"/>
                </a:tc>
                <a:tc>
                  <a:txBody>
                    <a:bodyPr/>
                    <a:lstStyle/>
                    <a:p>
                      <a:pPr algn="ctr" fontAlgn="ctr"/>
                      <a:r>
                        <a:rPr lang="nb-NO" sz="1400" b="0" i="0" u="none" strike="noStrike">
                          <a:solidFill>
                            <a:srgbClr val="000000"/>
                          </a:solidFill>
                          <a:effectLst/>
                          <a:latin typeface="Times New Roman" charset="0"/>
                        </a:rPr>
                        <a:t>0.48</a:t>
                      </a:r>
                    </a:p>
                  </a:txBody>
                  <a:tcPr marL="0" marR="0" marT="0" marB="0" anchor="ctr"/>
                </a:tc>
                <a:extLst>
                  <a:ext uri="{0D108BD9-81ED-4DB2-BD59-A6C34878D82A}">
                    <a16:rowId xmlns:a16="http://schemas.microsoft.com/office/drawing/2014/main" val="10013"/>
                  </a:ext>
                </a:extLst>
              </a:tr>
              <a:tr h="284281">
                <a:tc>
                  <a:txBody>
                    <a:bodyPr/>
                    <a:lstStyle/>
                    <a:p>
                      <a:pPr algn="l" fontAlgn="b"/>
                      <a:r>
                        <a:rPr lang="nl-NL" sz="1400" b="0" i="0" u="none" strike="noStrike">
                          <a:solidFill>
                            <a:srgbClr val="000000"/>
                          </a:solidFill>
                          <a:effectLst/>
                          <a:latin typeface="Times New Roman" charset="0"/>
                        </a:rPr>
                        <a:t>14 week: PCV2</a:t>
                      </a:r>
                    </a:p>
                  </a:txBody>
                  <a:tcPr marL="152400" marR="0" marT="0" marB="0" anchor="ctr"/>
                </a:tc>
                <a:tc>
                  <a:txBody>
                    <a:bodyPr/>
                    <a:lstStyle/>
                    <a:p>
                      <a:pPr algn="ctr" fontAlgn="ctr"/>
                      <a:r>
                        <a:rPr lang="is-IS" sz="1400" b="0" i="0" u="none" strike="noStrike">
                          <a:solidFill>
                            <a:srgbClr val="000000"/>
                          </a:solidFill>
                          <a:effectLst/>
                          <a:latin typeface="Times New Roman" charset="0"/>
                        </a:rPr>
                        <a:t>0.98 (0.75-0.99)</a:t>
                      </a:r>
                    </a:p>
                  </a:txBody>
                  <a:tcPr marL="0" marR="0" marT="0" marB="0" anchor="ctr"/>
                </a:tc>
                <a:tc>
                  <a:txBody>
                    <a:bodyPr/>
                    <a:lstStyle/>
                    <a:p>
                      <a:pPr algn="ctr" fontAlgn="ctr"/>
                      <a:r>
                        <a:rPr lang="is-IS" sz="1400" b="0" i="0" u="none" strike="noStrike">
                          <a:solidFill>
                            <a:srgbClr val="000000"/>
                          </a:solidFill>
                          <a:effectLst/>
                          <a:latin typeface="Times New Roman" charset="0"/>
                        </a:rPr>
                        <a:t>0.97 (0.78-0.99)</a:t>
                      </a:r>
                    </a:p>
                  </a:txBody>
                  <a:tcPr marL="0" marR="0" marT="0" marB="0" anchor="ctr"/>
                </a:tc>
                <a:tc>
                  <a:txBody>
                    <a:bodyPr/>
                    <a:lstStyle/>
                    <a:p>
                      <a:pPr algn="ctr" fontAlgn="ctr"/>
                      <a:r>
                        <a:rPr lang="nb-NO" sz="1400" b="0" i="0" u="none" strike="noStrike">
                          <a:solidFill>
                            <a:srgbClr val="000000"/>
                          </a:solidFill>
                          <a:effectLst/>
                          <a:latin typeface="Times New Roman" charset="0"/>
                        </a:rPr>
                        <a:t>0.78</a:t>
                      </a:r>
                    </a:p>
                  </a:txBody>
                  <a:tcPr marL="0" marR="0" marT="0" marB="0" anchor="ctr"/>
                </a:tc>
                <a:tc>
                  <a:txBody>
                    <a:bodyPr/>
                    <a:lstStyle/>
                    <a:p>
                      <a:pPr algn="ctr" fontAlgn="ctr"/>
                      <a:r>
                        <a:rPr lang="is-IS" sz="1400" b="0" i="0" u="none" strike="noStrike">
                          <a:solidFill>
                            <a:srgbClr val="000000"/>
                          </a:solidFill>
                          <a:effectLst/>
                          <a:latin typeface="Times New Roman" charset="0"/>
                        </a:rPr>
                        <a:t>1.50 (0.05-45.45)</a:t>
                      </a:r>
                    </a:p>
                  </a:txBody>
                  <a:tcPr marL="0" marR="0" marT="0" marB="0" anchor="ctr"/>
                </a:tc>
                <a:tc>
                  <a:txBody>
                    <a:bodyPr/>
                    <a:lstStyle/>
                    <a:p>
                      <a:pPr algn="ctr" fontAlgn="ctr"/>
                      <a:r>
                        <a:rPr lang="uk-UA" sz="1400" b="0" i="0" u="none" strike="noStrike">
                          <a:solidFill>
                            <a:srgbClr val="000000"/>
                          </a:solidFill>
                          <a:effectLst/>
                          <a:latin typeface="Times New Roman" charset="0"/>
                        </a:rPr>
                        <a:t>0.77</a:t>
                      </a:r>
                    </a:p>
                  </a:txBody>
                  <a:tcPr marL="0" marR="0" marT="0" marB="0" anchor="ctr"/>
                </a:tc>
                <a:extLst>
                  <a:ext uri="{0D108BD9-81ED-4DB2-BD59-A6C34878D82A}">
                    <a16:rowId xmlns:a16="http://schemas.microsoft.com/office/drawing/2014/main" val="10014"/>
                  </a:ext>
                </a:extLst>
              </a:tr>
              <a:tr h="284281">
                <a:tc>
                  <a:txBody>
                    <a:bodyPr/>
                    <a:lstStyle/>
                    <a:p>
                      <a:pPr algn="l" fontAlgn="b"/>
                      <a:r>
                        <a:rPr lang="nl-NL" sz="1400" b="0" i="0" u="none" strike="noStrike">
                          <a:solidFill>
                            <a:srgbClr val="000000"/>
                          </a:solidFill>
                          <a:effectLst/>
                          <a:latin typeface="Times New Roman" charset="0"/>
                        </a:rPr>
                        <a:t>14 week: RV2</a:t>
                      </a:r>
                    </a:p>
                  </a:txBody>
                  <a:tcPr marL="152400" marR="0" marT="0" marB="0" anchor="ctr"/>
                </a:tc>
                <a:tc>
                  <a:txBody>
                    <a:bodyPr/>
                    <a:lstStyle/>
                    <a:p>
                      <a:pPr algn="ctr" fontAlgn="ctr"/>
                      <a:r>
                        <a:rPr lang="is-IS" sz="1400" b="0" i="0" u="none" strike="noStrike">
                          <a:solidFill>
                            <a:srgbClr val="000000"/>
                          </a:solidFill>
                          <a:effectLst/>
                          <a:latin typeface="Times New Roman" charset="0"/>
                        </a:rPr>
                        <a:t>0.97 (0.88-0.99)</a:t>
                      </a:r>
                    </a:p>
                  </a:txBody>
                  <a:tcPr marL="0" marR="0" marT="0" marB="0" anchor="ctr"/>
                </a:tc>
                <a:tc>
                  <a:txBody>
                    <a:bodyPr/>
                    <a:lstStyle/>
                    <a:p>
                      <a:pPr algn="ctr" fontAlgn="ctr"/>
                      <a:r>
                        <a:rPr lang="is-IS" sz="1400" b="0" i="0" u="none" strike="noStrike" dirty="0">
                          <a:solidFill>
                            <a:srgbClr val="000000"/>
                          </a:solidFill>
                          <a:effectLst/>
                          <a:latin typeface="Times New Roman" charset="0"/>
                        </a:rPr>
                        <a:t>0.96 (0.88-0.98)</a:t>
                      </a:r>
                    </a:p>
                  </a:txBody>
                  <a:tcPr marL="0" marR="0" marT="0" marB="0" anchor="ctr"/>
                </a:tc>
                <a:tc>
                  <a:txBody>
                    <a:bodyPr/>
                    <a:lstStyle/>
                    <a:p>
                      <a:pPr algn="ctr" fontAlgn="ctr"/>
                      <a:r>
                        <a:rPr lang="nb-NO" sz="1400" b="0" i="0" u="none" strike="noStrike">
                          <a:solidFill>
                            <a:srgbClr val="000000"/>
                          </a:solidFill>
                          <a:effectLst/>
                          <a:latin typeface="Times New Roman" charset="0"/>
                        </a:rPr>
                        <a:t>0.71</a:t>
                      </a:r>
                    </a:p>
                  </a:txBody>
                  <a:tcPr marL="0" marR="0" marT="0" marB="0" anchor="ctr"/>
                </a:tc>
                <a:tc>
                  <a:txBody>
                    <a:bodyPr/>
                    <a:lstStyle/>
                    <a:p>
                      <a:pPr algn="ctr" fontAlgn="ctr"/>
                      <a:r>
                        <a:rPr lang="is-IS" sz="1400" b="0" i="0" u="none" strike="noStrike">
                          <a:solidFill>
                            <a:srgbClr val="000000"/>
                          </a:solidFill>
                          <a:effectLst/>
                          <a:latin typeface="Times New Roman" charset="0"/>
                        </a:rPr>
                        <a:t>1.53 (0.25-9.48)</a:t>
                      </a:r>
                    </a:p>
                  </a:txBody>
                  <a:tcPr marL="0" marR="0" marT="0" marB="0" anchor="ctr"/>
                </a:tc>
                <a:tc>
                  <a:txBody>
                    <a:bodyPr/>
                    <a:lstStyle/>
                    <a:p>
                      <a:pPr algn="ctr" fontAlgn="ctr"/>
                      <a:r>
                        <a:rPr lang="nb-NO" sz="1400" b="0" i="0" u="none" strike="noStrike">
                          <a:solidFill>
                            <a:srgbClr val="000000"/>
                          </a:solidFill>
                          <a:effectLst/>
                          <a:latin typeface="Times New Roman" charset="0"/>
                        </a:rPr>
                        <a:t>0.58</a:t>
                      </a:r>
                    </a:p>
                  </a:txBody>
                  <a:tcPr marL="0" marR="0" marT="0" marB="0" anchor="ctr"/>
                </a:tc>
                <a:extLst>
                  <a:ext uri="{0D108BD9-81ED-4DB2-BD59-A6C34878D82A}">
                    <a16:rowId xmlns:a16="http://schemas.microsoft.com/office/drawing/2014/main" val="10015"/>
                  </a:ext>
                </a:extLst>
              </a:tr>
              <a:tr h="388996">
                <a:tc>
                  <a:txBody>
                    <a:bodyPr/>
                    <a:lstStyle/>
                    <a:p>
                      <a:pPr algn="l" fontAlgn="b"/>
                      <a:r>
                        <a:rPr lang="en-US" sz="1400" b="0" i="0" u="none" strike="noStrike">
                          <a:solidFill>
                            <a:srgbClr val="000000"/>
                          </a:solidFill>
                          <a:effectLst/>
                          <a:latin typeface="Times New Roman" charset="0"/>
                        </a:rPr>
                        <a:t>9 month: Measles1</a:t>
                      </a:r>
                    </a:p>
                  </a:txBody>
                  <a:tcPr marL="152400" marR="0" marT="0" marB="0" anchor="ctr"/>
                </a:tc>
                <a:tc>
                  <a:txBody>
                    <a:bodyPr/>
                    <a:lstStyle/>
                    <a:p>
                      <a:pPr algn="ctr" fontAlgn="ctr"/>
                      <a:r>
                        <a:rPr lang="en-US" sz="1400" b="0" i="0" u="none" strike="noStrike">
                          <a:solidFill>
                            <a:srgbClr val="000000"/>
                          </a:solidFill>
                          <a:effectLst/>
                          <a:latin typeface="Times New Roman" charset="0"/>
                        </a:rPr>
                        <a:t>1</a:t>
                      </a:r>
                    </a:p>
                  </a:txBody>
                  <a:tcPr marL="0" marR="0" marT="0" marB="0" anchor="ctr"/>
                </a:tc>
                <a:tc>
                  <a:txBody>
                    <a:bodyPr/>
                    <a:lstStyle/>
                    <a:p>
                      <a:pPr algn="ctr" fontAlgn="ctr"/>
                      <a:r>
                        <a:rPr lang="is-IS" sz="1400" b="0" i="0" u="none" strike="noStrike" dirty="0">
                          <a:solidFill>
                            <a:srgbClr val="000000"/>
                          </a:solidFill>
                          <a:effectLst/>
                          <a:latin typeface="Times New Roman" charset="0"/>
                        </a:rPr>
                        <a:t>0.94 (0.82-0.98)</a:t>
                      </a:r>
                    </a:p>
                  </a:txBody>
                  <a:tcPr marL="0" marR="0" marT="0" marB="0" anchor="ctr"/>
                </a:tc>
                <a:tc>
                  <a:txBody>
                    <a:bodyPr/>
                    <a:lstStyle/>
                    <a:p>
                      <a:pPr algn="ctr" fontAlgn="ctr"/>
                      <a:r>
                        <a:rPr lang="nb-NO" sz="1400" b="0" i="0" u="none" strike="noStrike">
                          <a:solidFill>
                            <a:srgbClr val="000000"/>
                          </a:solidFill>
                          <a:effectLst/>
                          <a:latin typeface="Times New Roman" charset="0"/>
                        </a:rPr>
                        <a:t>0.22</a:t>
                      </a:r>
                    </a:p>
                  </a:txBody>
                  <a:tcPr marL="0" marR="0" marT="0" marB="0" anchor="ctr"/>
                </a:tc>
                <a:tc>
                  <a:txBody>
                    <a:bodyPr/>
                    <a:lstStyle/>
                    <a:p>
                      <a:pPr algn="ctr" fontAlgn="ctr"/>
                      <a:r>
                        <a:rPr lang="en-US" sz="1400" b="0" i="0" u="none" strike="noStrike">
                          <a:solidFill>
                            <a:srgbClr val="000000"/>
                          </a:solidFill>
                          <a:effectLst/>
                          <a:latin typeface="Times New Roman" charset="0"/>
                        </a:rPr>
                        <a:t>1</a:t>
                      </a:r>
                    </a:p>
                  </a:txBody>
                  <a:tcPr marL="0" marR="0" marT="0" marB="0" anchor="ctr"/>
                </a:tc>
                <a:tc>
                  <a:txBody>
                    <a:bodyPr/>
                    <a:lstStyle/>
                    <a:p>
                      <a:pPr algn="ctr" fontAlgn="ctr"/>
                      <a:r>
                        <a:rPr lang="sk-SK" sz="1400" b="0" i="0" u="none" strike="noStrike">
                          <a:solidFill>
                            <a:srgbClr val="000000"/>
                          </a:solidFill>
                          <a:effectLst/>
                          <a:latin typeface="Times New Roman" charset="0"/>
                        </a:rPr>
                        <a:t> </a:t>
                      </a:r>
                    </a:p>
                  </a:txBody>
                  <a:tcPr marL="0" marR="0" marT="0" marB="0" anchor="ctr"/>
                </a:tc>
                <a:extLst>
                  <a:ext uri="{0D108BD9-81ED-4DB2-BD59-A6C34878D82A}">
                    <a16:rowId xmlns:a16="http://schemas.microsoft.com/office/drawing/2014/main" val="10016"/>
                  </a:ext>
                </a:extLst>
              </a:tr>
              <a:tr h="237919">
                <a:tc>
                  <a:txBody>
                    <a:bodyPr/>
                    <a:lstStyle/>
                    <a:p>
                      <a:pPr algn="l" fontAlgn="b"/>
                      <a:r>
                        <a:rPr lang="en-US" sz="1400" b="0" i="0" u="none" strike="noStrike">
                          <a:solidFill>
                            <a:srgbClr val="000000"/>
                          </a:solidFill>
                          <a:effectLst/>
                          <a:latin typeface="Times New Roman" charset="0"/>
                        </a:rPr>
                        <a:t>9 month: PCV3</a:t>
                      </a:r>
                    </a:p>
                  </a:txBody>
                  <a:tcPr marL="152400" marR="0" marT="0" marB="0" anchor="ctr"/>
                </a:tc>
                <a:tc>
                  <a:txBody>
                    <a:bodyPr/>
                    <a:lstStyle/>
                    <a:p>
                      <a:pPr algn="ctr" fontAlgn="ctr"/>
                      <a:r>
                        <a:rPr lang="is-IS" sz="1400" b="0" i="0" u="none" strike="noStrike">
                          <a:solidFill>
                            <a:srgbClr val="000000"/>
                          </a:solidFill>
                          <a:effectLst/>
                          <a:latin typeface="Times New Roman" charset="0"/>
                        </a:rPr>
                        <a:t>0.98 (0.96-0.99)</a:t>
                      </a:r>
                    </a:p>
                  </a:txBody>
                  <a:tcPr marL="0" marR="0" marT="0" marB="0" anchor="ctr"/>
                </a:tc>
                <a:tc>
                  <a:txBody>
                    <a:bodyPr/>
                    <a:lstStyle/>
                    <a:p>
                      <a:pPr algn="ctr" fontAlgn="ctr"/>
                      <a:r>
                        <a:rPr lang="is-IS" sz="1400" b="0" i="0" u="none" strike="noStrike">
                          <a:solidFill>
                            <a:srgbClr val="000000"/>
                          </a:solidFill>
                          <a:effectLst/>
                          <a:latin typeface="Times New Roman" charset="0"/>
                        </a:rPr>
                        <a:t>0.94 (0.82-0.98)</a:t>
                      </a:r>
                    </a:p>
                  </a:txBody>
                  <a:tcPr marL="0" marR="0" marT="0" marB="0" anchor="ctr"/>
                </a:tc>
                <a:tc>
                  <a:txBody>
                    <a:bodyPr/>
                    <a:lstStyle/>
                    <a:p>
                      <a:pPr algn="ctr" fontAlgn="ctr"/>
                      <a:r>
                        <a:rPr lang="nb-NO" sz="1400" b="0" i="0" u="none" strike="noStrike" dirty="0">
                          <a:solidFill>
                            <a:srgbClr val="000000"/>
                          </a:solidFill>
                          <a:effectLst/>
                          <a:latin typeface="Times New Roman" charset="0"/>
                        </a:rPr>
                        <a:t>0.16</a:t>
                      </a:r>
                    </a:p>
                  </a:txBody>
                  <a:tcPr marL="0" marR="0" marT="0" marB="0" anchor="ctr"/>
                </a:tc>
                <a:tc>
                  <a:txBody>
                    <a:bodyPr/>
                    <a:lstStyle/>
                    <a:p>
                      <a:pPr algn="ctr" fontAlgn="ctr"/>
                      <a:r>
                        <a:rPr lang="is-IS" sz="1400" b="0" i="0" u="none" strike="noStrike">
                          <a:solidFill>
                            <a:srgbClr val="000000"/>
                          </a:solidFill>
                          <a:effectLst/>
                          <a:latin typeface="Times New Roman" charset="0"/>
                        </a:rPr>
                        <a:t>2.38 (0.60-9.42)</a:t>
                      </a:r>
                    </a:p>
                  </a:txBody>
                  <a:tcPr marL="0" marR="0" marT="0" marB="0" anchor="ctr"/>
                </a:tc>
                <a:tc>
                  <a:txBody>
                    <a:bodyPr/>
                    <a:lstStyle/>
                    <a:p>
                      <a:pPr algn="ctr" fontAlgn="ctr"/>
                      <a:r>
                        <a:rPr lang="nb-NO" sz="1400" b="0" i="0" u="none" strike="noStrike" dirty="0">
                          <a:solidFill>
                            <a:srgbClr val="000000"/>
                          </a:solidFill>
                          <a:effectLst/>
                          <a:latin typeface="Times New Roman" charset="0"/>
                        </a:rPr>
                        <a:t>0.17</a:t>
                      </a:r>
                    </a:p>
                  </a:txBody>
                  <a:tcPr marL="0" marR="0" marT="0" marB="0" anchor="ct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1773119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Presentation overview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600" dirty="0" smtClean="0">
                <a:latin typeface="Times New Roman" charset="0"/>
                <a:ea typeface="Times New Roman" charset="0"/>
                <a:cs typeface="Times New Roman" charset="0"/>
              </a:rPr>
              <a:t>What is value for money? </a:t>
            </a:r>
          </a:p>
          <a:p>
            <a:endParaRPr lang="en-US" sz="2600" dirty="0" smtClean="0">
              <a:latin typeface="Times New Roman" charset="0"/>
              <a:ea typeface="Times New Roman" charset="0"/>
              <a:cs typeface="Times New Roman" charset="0"/>
            </a:endParaRPr>
          </a:p>
          <a:p>
            <a:r>
              <a:rPr lang="en-US" sz="2600" dirty="0" smtClean="0">
                <a:latin typeface="Times New Roman" charset="0"/>
                <a:ea typeface="Times New Roman" charset="0"/>
                <a:cs typeface="Times New Roman" charset="0"/>
              </a:rPr>
              <a:t>Conceptualizing economic and financial evaluations for digital health</a:t>
            </a:r>
          </a:p>
          <a:p>
            <a:endParaRPr lang="en-US" sz="2600" dirty="0" smtClean="0">
              <a:latin typeface="Times New Roman" charset="0"/>
              <a:ea typeface="Times New Roman" charset="0"/>
              <a:cs typeface="Times New Roman" charset="0"/>
            </a:endParaRPr>
          </a:p>
          <a:p>
            <a:r>
              <a:rPr lang="en-US" sz="2600" dirty="0" smtClean="0">
                <a:latin typeface="Times New Roman" charset="0"/>
                <a:ea typeface="Times New Roman" charset="0"/>
                <a:cs typeface="Times New Roman" charset="0"/>
              </a:rPr>
              <a:t>What do we know about the value for money of messaging programs?</a:t>
            </a:r>
          </a:p>
          <a:p>
            <a:endParaRPr lang="en-US" sz="2600" dirty="0" smtClean="0">
              <a:latin typeface="Times New Roman" charset="0"/>
              <a:ea typeface="Times New Roman" charset="0"/>
              <a:cs typeface="Times New Roman" charset="0"/>
            </a:endParaRPr>
          </a:p>
          <a:p>
            <a:r>
              <a:rPr lang="en-US" sz="2600" dirty="0" smtClean="0">
                <a:latin typeface="Times New Roman" charset="0"/>
                <a:ea typeface="Times New Roman" charset="0"/>
                <a:cs typeface="Times New Roman" charset="0"/>
              </a:rPr>
              <a:t>MAMA South Africa</a:t>
            </a:r>
          </a:p>
          <a:p>
            <a:endParaRPr lang="en-US" sz="2600" dirty="0" smtClean="0">
              <a:latin typeface="Times New Roman" charset="0"/>
              <a:ea typeface="Times New Roman" charset="0"/>
              <a:cs typeface="Times New Roman" charset="0"/>
            </a:endParaRPr>
          </a:p>
          <a:p>
            <a:r>
              <a:rPr lang="en-US" sz="2600" dirty="0" smtClean="0">
                <a:latin typeface="Times New Roman" charset="0"/>
                <a:ea typeface="Times New Roman" charset="0"/>
                <a:cs typeface="Times New Roman" charset="0"/>
              </a:rPr>
              <a:t>Next steps  </a:t>
            </a:r>
          </a:p>
          <a:p>
            <a:endParaRPr lang="en-US" sz="20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479183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439737"/>
          </a:xfrm>
        </p:spPr>
        <p:txBody>
          <a:bodyPr/>
          <a:lstStyle/>
          <a:p>
            <a:r>
              <a:rPr lang="en-US" sz="2400" b="1" dirty="0"/>
              <a:t>Study population characteristics for MAMA and Non-MAMA users</a:t>
            </a:r>
          </a:p>
        </p:txBody>
      </p:sp>
      <p:graphicFrame>
        <p:nvGraphicFramePr>
          <p:cNvPr id="4" name="Content Placeholder 3"/>
          <p:cNvGraphicFramePr>
            <a:graphicFrameLocks noGrp="1"/>
          </p:cNvGraphicFramePr>
          <p:nvPr>
            <p:ph idx="1"/>
          </p:nvPr>
        </p:nvGraphicFramePr>
        <p:xfrm>
          <a:off x="431004" y="838200"/>
          <a:ext cx="8434392" cy="5670241"/>
        </p:xfrm>
        <a:graphic>
          <a:graphicData uri="http://schemas.openxmlformats.org/drawingml/2006/table">
            <a:tbl>
              <a:tblPr firstRow="1" bandRow="1">
                <a:tableStyleId>{5C22544A-7EE6-4342-B048-85BDC9FD1C3A}</a:tableStyleId>
              </a:tblPr>
              <a:tblGrid>
                <a:gridCol w="3683794">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1828801">
                  <a:extLst>
                    <a:ext uri="{9D8B030D-6E8A-4147-A177-3AD203B41FA5}">
                      <a16:colId xmlns:a16="http://schemas.microsoft.com/office/drawing/2014/main" val="20002"/>
                    </a:ext>
                  </a:extLst>
                </a:gridCol>
                <a:gridCol w="940597">
                  <a:extLst>
                    <a:ext uri="{9D8B030D-6E8A-4147-A177-3AD203B41FA5}">
                      <a16:colId xmlns:a16="http://schemas.microsoft.com/office/drawing/2014/main" val="20003"/>
                    </a:ext>
                  </a:extLst>
                </a:gridCol>
              </a:tblGrid>
              <a:tr h="180979">
                <a:tc>
                  <a:txBody>
                    <a:bodyPr/>
                    <a:lstStyle/>
                    <a:p>
                      <a:pPr marL="0" marR="0">
                        <a:spcBef>
                          <a:spcPts val="0"/>
                        </a:spcBef>
                        <a:spcAft>
                          <a:spcPts val="0"/>
                        </a:spcAft>
                      </a:pPr>
                      <a:r>
                        <a:rPr lang="en-US" sz="1400" dirty="0">
                          <a:effectLst/>
                          <a:latin typeface="Times New Roman" charset="0"/>
                          <a:ea typeface="Times New Roman" charset="0"/>
                          <a:cs typeface="Times New Roman" charset="0"/>
                        </a:rPr>
                        <a:t> </a:t>
                      </a:r>
                      <a:endParaRPr lang="en-US" sz="14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400" dirty="0" smtClean="0">
                          <a:effectLst/>
                          <a:latin typeface="Times New Roman" charset="0"/>
                          <a:ea typeface="Times New Roman" charset="0"/>
                          <a:cs typeface="Times New Roman" charset="0"/>
                        </a:rPr>
                        <a:t>Mama</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charset="0"/>
                          <a:ea typeface="Times New Roman" charset="0"/>
                          <a:cs typeface="Times New Roman" charset="0"/>
                        </a:rPr>
                        <a:t>n=87</a:t>
                      </a:r>
                      <a:endParaRPr lang="en-US" sz="1400" dirty="0" smtClean="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400" dirty="0" smtClean="0">
                          <a:effectLst/>
                          <a:latin typeface="Times New Roman" charset="0"/>
                          <a:ea typeface="Times New Roman" charset="0"/>
                          <a:cs typeface="Times New Roman" charset="0"/>
                        </a:rPr>
                        <a:t>Non-Mama</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charset="0"/>
                          <a:ea typeface="Times New Roman" charset="0"/>
                          <a:cs typeface="Times New Roman" charset="0"/>
                        </a:rPr>
                        <a:t>n=90</a:t>
                      </a:r>
                      <a:endParaRPr lang="en-US" sz="1400" dirty="0" smtClean="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400" dirty="0">
                          <a:effectLst/>
                          <a:latin typeface="Times New Roman" charset="0"/>
                          <a:ea typeface="Times New Roman" charset="0"/>
                          <a:cs typeface="Times New Roman" charset="0"/>
                        </a:rPr>
                        <a:t>p value</a:t>
                      </a:r>
                      <a:endParaRPr lang="en-US" sz="1400" dirty="0">
                        <a:effectLst/>
                        <a:latin typeface="Calibri" charset="0"/>
                        <a:ea typeface="Calibri" charset="0"/>
                        <a:cs typeface="Times New Roman" charset="0"/>
                      </a:endParaRPr>
                    </a:p>
                  </a:txBody>
                  <a:tcPr marL="68580" marR="68580" marT="0" marB="0" anchor="ctr"/>
                </a:tc>
                <a:extLst>
                  <a:ext uri="{0D108BD9-81ED-4DB2-BD59-A6C34878D82A}">
                    <a16:rowId xmlns:a16="http://schemas.microsoft.com/office/drawing/2014/main" val="10000"/>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Nationality</a:t>
                      </a:r>
                    </a:p>
                  </a:txBody>
                  <a:tcPr marL="68580" marR="68580" marT="0" marB="0" anchor="ctr"/>
                </a:tc>
                <a:tc>
                  <a:txBody>
                    <a:bodyPr/>
                    <a:lstStyle/>
                    <a:p>
                      <a:pPr marL="0" marR="0">
                        <a:spcBef>
                          <a:spcPts val="0"/>
                        </a:spcBef>
                        <a:spcAft>
                          <a:spcPts val="0"/>
                        </a:spcAft>
                      </a:pPr>
                      <a:r>
                        <a:rPr lang="en-US" sz="1400" b="1">
                          <a:effectLst/>
                          <a:latin typeface="Times New Roman" charset="0"/>
                          <a:ea typeface="Times New Roman" charset="0"/>
                          <a:cs typeface="Times New Roman" charset="0"/>
                        </a:rPr>
                        <a:t> </a:t>
                      </a:r>
                    </a:p>
                  </a:txBody>
                  <a:tcPr marL="68580" marR="68580" marT="0" marB="0" anchor="ctr"/>
                </a:tc>
                <a:tc>
                  <a:txBody>
                    <a:bodyPr/>
                    <a:lstStyle/>
                    <a:p>
                      <a:pPr marL="0" marR="0">
                        <a:spcBef>
                          <a:spcPts val="0"/>
                        </a:spcBef>
                        <a:spcAft>
                          <a:spcPts val="0"/>
                        </a:spcAft>
                      </a:pPr>
                      <a:r>
                        <a:rPr lang="en-US" sz="1400" b="1">
                          <a:effectLst/>
                          <a:latin typeface="Times New Roman" charset="0"/>
                          <a:ea typeface="Times New Roman" charset="0"/>
                          <a:cs typeface="Times New Roman" charset="0"/>
                        </a:rPr>
                        <a:t> </a:t>
                      </a:r>
                    </a:p>
                  </a:txBody>
                  <a:tcPr marL="68580" marR="68580" marT="0" marB="0" anchor="ctr"/>
                </a:tc>
                <a:tc>
                  <a:txBody>
                    <a:bodyPr/>
                    <a:lstStyle/>
                    <a:p>
                      <a:pPr marL="0" marR="0" algn="ctr">
                        <a:spcBef>
                          <a:spcPts val="0"/>
                        </a:spcBef>
                        <a:spcAft>
                          <a:spcPts val="0"/>
                        </a:spcAft>
                      </a:pPr>
                      <a:r>
                        <a:rPr lang="en-US" sz="1400" b="1" dirty="0">
                          <a:effectLst/>
                          <a:latin typeface="Times New Roman" charset="0"/>
                          <a:ea typeface="Times New Roman" charset="0"/>
                          <a:cs typeface="Times New Roman" charset="0"/>
                        </a:rPr>
                        <a:t>0.04</a:t>
                      </a:r>
                    </a:p>
                  </a:txBody>
                  <a:tcPr marL="68580" marR="68580" marT="0" marB="0" anchor="ctr"/>
                </a:tc>
                <a:extLst>
                  <a:ext uri="{0D108BD9-81ED-4DB2-BD59-A6C34878D82A}">
                    <a16:rowId xmlns:a16="http://schemas.microsoft.com/office/drawing/2014/main" val="10001"/>
                  </a:ext>
                </a:extLst>
              </a:tr>
              <a:tr h="251462">
                <a:tc>
                  <a:txBody>
                    <a:bodyPr/>
                    <a:lstStyle/>
                    <a:p>
                      <a:pPr marL="0" marR="0" indent="139700">
                        <a:spcBef>
                          <a:spcPts val="0"/>
                        </a:spcBef>
                        <a:spcAft>
                          <a:spcPts val="0"/>
                        </a:spcAft>
                      </a:pPr>
                      <a:r>
                        <a:rPr lang="en-US" sz="1400" dirty="0">
                          <a:effectLst/>
                          <a:latin typeface="Times New Roman" charset="0"/>
                          <a:ea typeface="Times New Roman" charset="0"/>
                          <a:cs typeface="Times New Roman" charset="0"/>
                        </a:rPr>
                        <a:t>South African</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0.45 (0.26-0.65)</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0.29 (0.23-0.36)</a:t>
                      </a:r>
                    </a:p>
                  </a:txBody>
                  <a:tcPr marL="68580" marR="68580" marT="0" marB="0" anchor="ctr"/>
                </a:tc>
                <a:tc>
                  <a:txBody>
                    <a:bodyPr/>
                    <a:lstStyle/>
                    <a:p>
                      <a:pPr marL="0" marR="0" algn="ctr">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02"/>
                  </a:ext>
                </a:extLst>
              </a:tr>
              <a:tr h="251462">
                <a:tc>
                  <a:txBody>
                    <a:bodyPr/>
                    <a:lstStyle/>
                    <a:p>
                      <a:pPr marL="0" marR="0" indent="139700">
                        <a:spcBef>
                          <a:spcPts val="0"/>
                        </a:spcBef>
                        <a:spcAft>
                          <a:spcPts val="0"/>
                        </a:spcAft>
                      </a:pPr>
                      <a:r>
                        <a:rPr lang="en-US" sz="1400" b="1" i="0" dirty="0">
                          <a:solidFill>
                            <a:srgbClr val="000000"/>
                          </a:solidFill>
                          <a:effectLst/>
                          <a:latin typeface="Times New Roman" charset="0"/>
                          <a:ea typeface="Times New Roman" charset="0"/>
                          <a:cs typeface="Times New Roman" charset="0"/>
                        </a:rPr>
                        <a:t>Zimbabwe</a:t>
                      </a:r>
                      <a:endParaRPr lang="en-US" sz="1400" b="1" i="0" dirty="0">
                        <a:effectLst/>
                        <a:latin typeface="Times New Roman" charset="0"/>
                        <a:ea typeface="Times New Roman" charset="0"/>
                        <a:cs typeface="Times New Roman" charset="0"/>
                      </a:endParaRPr>
                    </a:p>
                  </a:txBody>
                  <a:tcPr marL="68580" marR="68580" marT="0" marB="0" anchor="ctr">
                    <a:solidFill>
                      <a:srgbClr val="FFFF00">
                        <a:alpha val="50000"/>
                      </a:srgbClr>
                    </a:solidFill>
                  </a:tcPr>
                </a:tc>
                <a:tc>
                  <a:txBody>
                    <a:bodyPr/>
                    <a:lstStyle/>
                    <a:p>
                      <a:pPr marL="0" marR="0">
                        <a:spcBef>
                          <a:spcPts val="0"/>
                        </a:spcBef>
                        <a:spcAft>
                          <a:spcPts val="0"/>
                        </a:spcAft>
                      </a:pPr>
                      <a:r>
                        <a:rPr lang="en-US" sz="1400" b="1" i="0" dirty="0">
                          <a:effectLst/>
                          <a:latin typeface="Times New Roman" charset="0"/>
                          <a:ea typeface="Times New Roman" charset="0"/>
                          <a:cs typeface="Times New Roman" charset="0"/>
                        </a:rPr>
                        <a:t>0.54 (0.37-0.70)</a:t>
                      </a:r>
                    </a:p>
                  </a:txBody>
                  <a:tcPr marL="68580" marR="68580" marT="0" marB="0" anchor="ctr">
                    <a:solidFill>
                      <a:srgbClr val="FFFF00">
                        <a:alpha val="50000"/>
                      </a:srgbClr>
                    </a:solidFill>
                  </a:tcPr>
                </a:tc>
                <a:tc>
                  <a:txBody>
                    <a:bodyPr/>
                    <a:lstStyle/>
                    <a:p>
                      <a:pPr marL="0" marR="0">
                        <a:spcBef>
                          <a:spcPts val="0"/>
                        </a:spcBef>
                        <a:spcAft>
                          <a:spcPts val="0"/>
                        </a:spcAft>
                      </a:pPr>
                      <a:r>
                        <a:rPr lang="en-US" sz="1400" b="1" i="0" dirty="0">
                          <a:effectLst/>
                          <a:latin typeface="Times New Roman" charset="0"/>
                          <a:ea typeface="Times New Roman" charset="0"/>
                          <a:cs typeface="Times New Roman" charset="0"/>
                        </a:rPr>
                        <a:t>0.57 (0.50-0.63)</a:t>
                      </a:r>
                    </a:p>
                  </a:txBody>
                  <a:tcPr marL="68580" marR="68580" marT="0" marB="0" anchor="ctr">
                    <a:solidFill>
                      <a:srgbClr val="FFFF00">
                        <a:alpha val="50000"/>
                      </a:srgbClr>
                    </a:solidFill>
                  </a:tcPr>
                </a:tc>
                <a:tc>
                  <a:txBody>
                    <a:bodyPr/>
                    <a:lstStyle/>
                    <a:p>
                      <a:pPr marL="0" marR="0" algn="ctr">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03"/>
                  </a:ext>
                </a:extLst>
              </a:tr>
              <a:tr h="251462">
                <a:tc>
                  <a:txBody>
                    <a:bodyPr/>
                    <a:lstStyle/>
                    <a:p>
                      <a:pPr marL="0" marR="0" indent="139700">
                        <a:spcBef>
                          <a:spcPts val="0"/>
                        </a:spcBef>
                        <a:spcAft>
                          <a:spcPts val="0"/>
                        </a:spcAft>
                      </a:pPr>
                      <a:r>
                        <a:rPr lang="en-US" sz="1400" dirty="0">
                          <a:solidFill>
                            <a:srgbClr val="000000"/>
                          </a:solidFill>
                          <a:effectLst/>
                          <a:latin typeface="Times New Roman" charset="0"/>
                          <a:ea typeface="Times New Roman" charset="0"/>
                          <a:cs typeface="Times New Roman" charset="0"/>
                        </a:rPr>
                        <a:t>Other nationality</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0.01 (0.00-0.14)</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0.14 (0.12-0.17)</a:t>
                      </a:r>
                    </a:p>
                  </a:txBody>
                  <a:tcPr marL="68580" marR="68580" marT="0" marB="0" anchor="ctr"/>
                </a:tc>
                <a:tc>
                  <a:txBody>
                    <a:bodyPr/>
                    <a:lstStyle/>
                    <a:p>
                      <a:pPr marL="0" marR="0" algn="ctr">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04"/>
                  </a:ext>
                </a:extLst>
              </a:tr>
              <a:tr h="251462">
                <a:tc>
                  <a:txBody>
                    <a:bodyPr/>
                    <a:lstStyle/>
                    <a:p>
                      <a:pPr marL="0" marR="0" indent="13970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lgn="ctr">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extLst>
                  <a:ext uri="{0D108BD9-81ED-4DB2-BD59-A6C34878D82A}">
                    <a16:rowId xmlns:a16="http://schemas.microsoft.com/office/drawing/2014/main" val="10005"/>
                  </a:ext>
                </a:extLst>
              </a:tr>
              <a:tr h="252383">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Completed secondary school or higher</a:t>
                      </a:r>
                    </a:p>
                  </a:txBody>
                  <a:tcPr marL="68580" marR="68580" marT="0" marB="0" anchor="ct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0.55 (0.48-0.62)</a:t>
                      </a:r>
                    </a:p>
                  </a:txBody>
                  <a:tcPr marL="68580" marR="68580" marT="0" marB="0" anchor="ct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0.52 (0.47-0.57)</a:t>
                      </a:r>
                    </a:p>
                  </a:txBody>
                  <a:tcPr marL="68580" marR="68580" marT="0" marB="0" anchor="ctr"/>
                </a:tc>
                <a:tc>
                  <a:txBody>
                    <a:bodyPr/>
                    <a:lstStyle/>
                    <a:p>
                      <a:pPr marL="0" marR="0" algn="ctr">
                        <a:spcBef>
                          <a:spcPts val="0"/>
                        </a:spcBef>
                        <a:spcAft>
                          <a:spcPts val="0"/>
                        </a:spcAft>
                      </a:pPr>
                      <a:r>
                        <a:rPr lang="en-US" sz="1400" b="1" dirty="0">
                          <a:effectLst/>
                          <a:latin typeface="Times New Roman" charset="0"/>
                          <a:ea typeface="Times New Roman" charset="0"/>
                          <a:cs typeface="Times New Roman" charset="0"/>
                        </a:rPr>
                        <a:t>0.40</a:t>
                      </a:r>
                    </a:p>
                  </a:txBody>
                  <a:tcPr marL="68580" marR="68580" marT="0" marB="0" anchor="ctr"/>
                </a:tc>
                <a:extLst>
                  <a:ext uri="{0D108BD9-81ED-4DB2-BD59-A6C34878D82A}">
                    <a16:rowId xmlns:a16="http://schemas.microsoft.com/office/drawing/2014/main" val="10006"/>
                  </a:ext>
                </a:extLst>
              </a:tr>
              <a:tr h="0">
                <a:tc>
                  <a:txBody>
                    <a:bodyPr/>
                    <a:lstStyle/>
                    <a:p>
                      <a:pPr marL="0" marR="0" indent="13970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lgn="ctr">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extLst>
                  <a:ext uri="{0D108BD9-81ED-4DB2-BD59-A6C34878D82A}">
                    <a16:rowId xmlns:a16="http://schemas.microsoft.com/office/drawing/2014/main" val="10007"/>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Employment Status</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tc>
                  <a:txBody>
                    <a:bodyPr/>
                    <a:lstStyle/>
                    <a:p>
                      <a:pPr marL="0" marR="0" algn="ctr">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08"/>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Employed full-time</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0.24 (0.21-0.28)</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0.33 (0.25-0.42)</a:t>
                      </a:r>
                    </a:p>
                  </a:txBody>
                  <a:tcPr marL="68580" marR="68580" marT="0" marB="0" anchor="ctr"/>
                </a:tc>
                <a:tc rowSpan="4">
                  <a:txBody>
                    <a:bodyPr/>
                    <a:lstStyle/>
                    <a:p>
                      <a:pPr marL="0" marR="0" algn="ctr">
                        <a:spcBef>
                          <a:spcPts val="0"/>
                        </a:spcBef>
                        <a:spcAft>
                          <a:spcPts val="0"/>
                        </a:spcAft>
                      </a:pPr>
                      <a:r>
                        <a:rPr lang="en-US" sz="1400">
                          <a:effectLst/>
                          <a:latin typeface="Times New Roman" charset="0"/>
                          <a:ea typeface="Times New Roman" charset="0"/>
                          <a:cs typeface="Times New Roman" charset="0"/>
                        </a:rPr>
                        <a:t>0.32</a:t>
                      </a:r>
                    </a:p>
                  </a:txBody>
                  <a:tcPr marL="68580" marR="68580" marT="0" marB="0" anchor="ctr"/>
                </a:tc>
                <a:extLst>
                  <a:ext uri="{0D108BD9-81ED-4DB2-BD59-A6C34878D82A}">
                    <a16:rowId xmlns:a16="http://schemas.microsoft.com/office/drawing/2014/main" val="10009"/>
                  </a:ext>
                </a:extLst>
              </a:tr>
              <a:tr h="251462">
                <a:tc>
                  <a:txBody>
                    <a:bodyPr/>
                    <a:lstStyle/>
                    <a:p>
                      <a:pPr marL="0" marR="0">
                        <a:spcBef>
                          <a:spcPts val="0"/>
                        </a:spcBef>
                        <a:spcAft>
                          <a:spcPts val="0"/>
                        </a:spcAft>
                      </a:pPr>
                      <a:r>
                        <a:rPr lang="en-US" sz="1400">
                          <a:effectLst/>
                          <a:latin typeface="Times New Roman" charset="0"/>
                          <a:ea typeface="Times New Roman" charset="0"/>
                          <a:cs typeface="Times New Roman" charset="0"/>
                        </a:rPr>
                        <a:t>Employed part-time</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0.25 (0.23-0.27)</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0.16 (0.04-0.44)</a:t>
                      </a:r>
                    </a:p>
                  </a:txBody>
                  <a:tcPr marL="68580" marR="68580" marT="0" marB="0" anchor="ctr"/>
                </a:tc>
                <a:tc vMerge="1">
                  <a:txBody>
                    <a:bodyPr/>
                    <a:lstStyle/>
                    <a:p>
                      <a:endParaRPr lang="en-US"/>
                    </a:p>
                  </a:txBody>
                  <a:tcPr/>
                </a:tc>
                <a:extLst>
                  <a:ext uri="{0D108BD9-81ED-4DB2-BD59-A6C34878D82A}">
                    <a16:rowId xmlns:a16="http://schemas.microsoft.com/office/drawing/2014/main" val="10010"/>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Unemployed</a:t>
                      </a:r>
                    </a:p>
                  </a:txBody>
                  <a:tcPr marL="68580" marR="68580" marT="0" marB="0" anchor="ctr">
                    <a:solidFill>
                      <a:srgbClr val="FFFF00">
                        <a:alpha val="50000"/>
                      </a:srgbClr>
                    </a:solidFill>
                  </a:tcP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0.46 (0.45-0.47)</a:t>
                      </a:r>
                    </a:p>
                  </a:txBody>
                  <a:tcPr marL="68580" marR="68580" marT="0" marB="0" anchor="ctr">
                    <a:solidFill>
                      <a:srgbClr val="FFFF00">
                        <a:alpha val="50000"/>
                      </a:srgbClr>
                    </a:solidFill>
                  </a:tcP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0.49 (0.42-0.56)</a:t>
                      </a:r>
                    </a:p>
                  </a:txBody>
                  <a:tcPr marL="68580" marR="68580" marT="0" marB="0" anchor="ctr">
                    <a:solidFill>
                      <a:srgbClr val="FFFF00">
                        <a:alpha val="50000"/>
                      </a:srgbClr>
                    </a:solidFill>
                  </a:tcPr>
                </a:tc>
                <a:tc vMerge="1">
                  <a:txBody>
                    <a:bodyPr/>
                    <a:lstStyle/>
                    <a:p>
                      <a:endParaRPr lang="en-US"/>
                    </a:p>
                  </a:txBody>
                  <a:tcPr/>
                </a:tc>
                <a:extLst>
                  <a:ext uri="{0D108BD9-81ED-4DB2-BD59-A6C34878D82A}">
                    <a16:rowId xmlns:a16="http://schemas.microsoft.com/office/drawing/2014/main" val="10011"/>
                  </a:ext>
                </a:extLst>
              </a:tr>
              <a:tr h="251462">
                <a:tc>
                  <a:txBody>
                    <a:bodyPr/>
                    <a:lstStyle/>
                    <a:p>
                      <a:pPr marL="0" marR="0">
                        <a:spcBef>
                          <a:spcPts val="0"/>
                        </a:spcBef>
                        <a:spcAft>
                          <a:spcPts val="0"/>
                        </a:spcAft>
                      </a:pPr>
                      <a:r>
                        <a:rPr lang="en-US" sz="1400">
                          <a:effectLst/>
                          <a:latin typeface="Times New Roman" charset="0"/>
                          <a:ea typeface="Times New Roman" charset="0"/>
                          <a:cs typeface="Times New Roman" charset="0"/>
                        </a:rPr>
                        <a:t>Other</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0.05 (0.01-0.17)</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0.02 (0.00-0.14)</a:t>
                      </a:r>
                    </a:p>
                  </a:txBody>
                  <a:tcPr marL="68580" marR="68580" marT="0" marB="0" anchor="ctr"/>
                </a:tc>
                <a:tc vMerge="1">
                  <a:txBody>
                    <a:bodyPr/>
                    <a:lstStyle/>
                    <a:p>
                      <a:endParaRPr lang="en-US"/>
                    </a:p>
                  </a:txBody>
                  <a:tcPr/>
                </a:tc>
                <a:extLst>
                  <a:ext uri="{0D108BD9-81ED-4DB2-BD59-A6C34878D82A}">
                    <a16:rowId xmlns:a16="http://schemas.microsoft.com/office/drawing/2014/main" val="10012"/>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tc>
                  <a:txBody>
                    <a:bodyPr/>
                    <a:lstStyle/>
                    <a:p>
                      <a:pPr marL="0" marR="0" algn="ctr">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13"/>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Parity: 1 or more prior children</a:t>
                      </a:r>
                    </a:p>
                  </a:txBody>
                  <a:tcPr marL="68580" marR="68580" marT="0" marB="0" anchor="ct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0.58 (0.52-0.63)</a:t>
                      </a:r>
                    </a:p>
                  </a:txBody>
                  <a:tcPr marL="68580" marR="68580" marT="0" marB="0" anchor="ct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0.67 (0.46-0.83)</a:t>
                      </a:r>
                    </a:p>
                  </a:txBody>
                  <a:tcPr marL="68580" marR="68580" marT="0" marB="0" anchor="ctr"/>
                </a:tc>
                <a:tc>
                  <a:txBody>
                    <a:bodyPr/>
                    <a:lstStyle/>
                    <a:p>
                      <a:pPr marL="0" marR="0" algn="ctr">
                        <a:spcBef>
                          <a:spcPts val="0"/>
                        </a:spcBef>
                        <a:spcAft>
                          <a:spcPts val="0"/>
                        </a:spcAft>
                      </a:pPr>
                      <a:r>
                        <a:rPr lang="en-US" sz="1400" b="1" dirty="0">
                          <a:effectLst/>
                          <a:latin typeface="Times New Roman" charset="0"/>
                          <a:ea typeface="Times New Roman" charset="0"/>
                          <a:cs typeface="Times New Roman" charset="0"/>
                        </a:rPr>
                        <a:t>0.31</a:t>
                      </a:r>
                    </a:p>
                  </a:txBody>
                  <a:tcPr marL="68580" marR="68580" marT="0" marB="0" anchor="ctr"/>
                </a:tc>
                <a:extLst>
                  <a:ext uri="{0D108BD9-81ED-4DB2-BD59-A6C34878D82A}">
                    <a16:rowId xmlns:a16="http://schemas.microsoft.com/office/drawing/2014/main" val="10014"/>
                  </a:ext>
                </a:extLst>
              </a:tr>
              <a:tr h="251462">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lgn="ctr">
                        <a:spcBef>
                          <a:spcPts val="0"/>
                        </a:spcBef>
                        <a:spcAft>
                          <a:spcPts val="0"/>
                        </a:spcAft>
                      </a:pPr>
                      <a:endParaRPr lang="en-US" sz="1400" dirty="0">
                        <a:effectLst/>
                        <a:latin typeface="Times New Roman" charset="0"/>
                        <a:ea typeface="Times New Roman" charset="0"/>
                        <a:cs typeface="Times New Roman" charset="0"/>
                      </a:endParaRPr>
                    </a:p>
                  </a:txBody>
                  <a:tcPr marL="68580" marR="68580" marT="0" marB="0" anchor="ctr"/>
                </a:tc>
                <a:extLst>
                  <a:ext uri="{0D108BD9-81ED-4DB2-BD59-A6C34878D82A}">
                    <a16:rowId xmlns:a16="http://schemas.microsoft.com/office/drawing/2014/main" val="10015"/>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Average Monthly Household Income</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 </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tc>
                  <a:txBody>
                    <a:bodyPr/>
                    <a:lstStyle/>
                    <a:p>
                      <a:pPr marL="0" marR="0" algn="ctr">
                        <a:spcBef>
                          <a:spcPts val="0"/>
                        </a:spcBef>
                        <a:spcAft>
                          <a:spcPts val="0"/>
                        </a:spcAft>
                      </a:pPr>
                      <a:r>
                        <a:rPr lang="en-US" sz="1400">
                          <a:effectLst/>
                          <a:latin typeface="Times New Roman" charset="0"/>
                          <a:ea typeface="Times New Roman" charset="0"/>
                          <a:cs typeface="Times New Roman" charset="0"/>
                        </a:rPr>
                        <a:t> </a:t>
                      </a:r>
                    </a:p>
                  </a:txBody>
                  <a:tcPr marL="68580" marR="68580" marT="0" marB="0" anchor="ctr"/>
                </a:tc>
                <a:extLst>
                  <a:ext uri="{0D108BD9-81ED-4DB2-BD59-A6C34878D82A}">
                    <a16:rowId xmlns:a16="http://schemas.microsoft.com/office/drawing/2014/main" val="10016"/>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Under </a:t>
                      </a:r>
                      <a:r>
                        <a:rPr lang="en-US" sz="1400" dirty="0" smtClean="0">
                          <a:effectLst/>
                          <a:latin typeface="Times New Roman" charset="0"/>
                          <a:ea typeface="Times New Roman" charset="0"/>
                          <a:cs typeface="Times New Roman" charset="0"/>
                        </a:rPr>
                        <a:t>R1,300 (&lt;$95 USD)</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0.13 (0.09-0.17)</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0.14 (0.08-0.24)</a:t>
                      </a:r>
                    </a:p>
                  </a:txBody>
                  <a:tcPr marL="68580" marR="68580" marT="0" marB="0" anchor="ctr"/>
                </a:tc>
                <a:tc rowSpan="5">
                  <a:txBody>
                    <a:bodyPr/>
                    <a:lstStyle/>
                    <a:p>
                      <a:pPr marL="0" marR="0" algn="ctr">
                        <a:spcBef>
                          <a:spcPts val="0"/>
                        </a:spcBef>
                        <a:spcAft>
                          <a:spcPts val="0"/>
                        </a:spcAft>
                      </a:pPr>
                      <a:r>
                        <a:rPr lang="en-US" sz="1400" dirty="0">
                          <a:effectLst/>
                          <a:latin typeface="Times New Roman" charset="0"/>
                          <a:ea typeface="Times New Roman" charset="0"/>
                          <a:cs typeface="Times New Roman" charset="0"/>
                        </a:rPr>
                        <a:t>0.33</a:t>
                      </a:r>
                    </a:p>
                  </a:txBody>
                  <a:tcPr marL="68580" marR="68580" marT="0" marB="0" anchor="ctr"/>
                </a:tc>
                <a:extLst>
                  <a:ext uri="{0D108BD9-81ED-4DB2-BD59-A6C34878D82A}">
                    <a16:rowId xmlns:a16="http://schemas.microsoft.com/office/drawing/2014/main" val="10017"/>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R1,300 - </a:t>
                      </a:r>
                      <a:r>
                        <a:rPr lang="en-US" sz="1400" dirty="0" smtClean="0">
                          <a:effectLst/>
                          <a:latin typeface="Times New Roman" charset="0"/>
                          <a:ea typeface="Times New Roman" charset="0"/>
                          <a:cs typeface="Times New Roman" charset="0"/>
                        </a:rPr>
                        <a:t>R2,000 ($95-$150</a:t>
                      </a:r>
                      <a:r>
                        <a:rPr lang="en-US" sz="1400" baseline="0" dirty="0" smtClean="0">
                          <a:effectLst/>
                          <a:latin typeface="Times New Roman" charset="0"/>
                          <a:ea typeface="Times New Roman" charset="0"/>
                          <a:cs typeface="Times New Roman" charset="0"/>
                        </a:rPr>
                        <a:t> USD)</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0.10 (0.07-0.15)</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0.08 (0.05-0.11)</a:t>
                      </a:r>
                    </a:p>
                  </a:txBody>
                  <a:tcPr marL="68580" marR="68580" marT="0" marB="0" anchor="ctr"/>
                </a:tc>
                <a:tc vMerge="1">
                  <a:txBody>
                    <a:bodyPr/>
                    <a:lstStyle/>
                    <a:p>
                      <a:endParaRPr lang="en-US"/>
                    </a:p>
                  </a:txBody>
                  <a:tcPr/>
                </a:tc>
                <a:extLst>
                  <a:ext uri="{0D108BD9-81ED-4DB2-BD59-A6C34878D82A}">
                    <a16:rowId xmlns:a16="http://schemas.microsoft.com/office/drawing/2014/main" val="10018"/>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R2,001 - </a:t>
                      </a:r>
                      <a:r>
                        <a:rPr lang="en-US" sz="1400" dirty="0" smtClean="0">
                          <a:effectLst/>
                          <a:latin typeface="Times New Roman" charset="0"/>
                          <a:ea typeface="Times New Roman" charset="0"/>
                          <a:cs typeface="Times New Roman" charset="0"/>
                        </a:rPr>
                        <a:t>R3,000 ($150-220 USD)</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0.10 (0.04-0.23)</a:t>
                      </a:r>
                    </a:p>
                  </a:txBody>
                  <a:tcPr marL="68580" marR="68580" marT="0" marB="0" anchor="ctr"/>
                </a:tc>
                <a:tc>
                  <a:txBody>
                    <a:bodyPr/>
                    <a:lstStyle/>
                    <a:p>
                      <a:pPr marL="0" marR="0">
                        <a:spcBef>
                          <a:spcPts val="0"/>
                        </a:spcBef>
                        <a:spcAft>
                          <a:spcPts val="0"/>
                        </a:spcAft>
                      </a:pPr>
                      <a:r>
                        <a:rPr lang="en-US" sz="1400" dirty="0">
                          <a:effectLst/>
                          <a:latin typeface="Times New Roman" charset="0"/>
                          <a:ea typeface="Times New Roman" charset="0"/>
                          <a:cs typeface="Times New Roman" charset="0"/>
                        </a:rPr>
                        <a:t>0.18 (0.11-0.28)</a:t>
                      </a:r>
                    </a:p>
                  </a:txBody>
                  <a:tcPr marL="68580" marR="68580" marT="0" marB="0" anchor="ctr"/>
                </a:tc>
                <a:tc vMerge="1">
                  <a:txBody>
                    <a:bodyPr/>
                    <a:lstStyle/>
                    <a:p>
                      <a:endParaRPr lang="en-US"/>
                    </a:p>
                  </a:txBody>
                  <a:tcPr/>
                </a:tc>
                <a:extLst>
                  <a:ext uri="{0D108BD9-81ED-4DB2-BD59-A6C34878D82A}">
                    <a16:rowId xmlns:a16="http://schemas.microsoft.com/office/drawing/2014/main" val="10019"/>
                  </a:ext>
                </a:extLst>
              </a:tr>
              <a:tr h="251462">
                <a:tc>
                  <a:txBody>
                    <a:bodyPr/>
                    <a:lstStyle/>
                    <a:p>
                      <a:pPr marL="0" marR="0">
                        <a:spcBef>
                          <a:spcPts val="0"/>
                        </a:spcBef>
                        <a:spcAft>
                          <a:spcPts val="0"/>
                        </a:spcAft>
                      </a:pPr>
                      <a:r>
                        <a:rPr lang="en-US" sz="1400" dirty="0">
                          <a:effectLst/>
                          <a:latin typeface="Times New Roman" charset="0"/>
                          <a:ea typeface="Times New Roman" charset="0"/>
                          <a:cs typeface="Times New Roman" charset="0"/>
                        </a:rPr>
                        <a:t>R3,001 - </a:t>
                      </a:r>
                      <a:r>
                        <a:rPr lang="en-US" sz="1400" dirty="0" smtClean="0">
                          <a:effectLst/>
                          <a:latin typeface="Times New Roman" charset="0"/>
                          <a:ea typeface="Times New Roman" charset="0"/>
                          <a:cs typeface="Times New Roman" charset="0"/>
                        </a:rPr>
                        <a:t>R4,000 ($220-300USD)</a:t>
                      </a:r>
                      <a:endParaRPr lang="en-US" sz="1400" dirty="0">
                        <a:effectLst/>
                        <a:latin typeface="Times New Roman" charset="0"/>
                        <a:ea typeface="Times New Roman" charset="0"/>
                        <a:cs typeface="Times New Roman" charset="0"/>
                      </a:endParaRP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0.22 (0.16-0.29)</a:t>
                      </a:r>
                    </a:p>
                  </a:txBody>
                  <a:tcPr marL="68580" marR="68580" marT="0" marB="0" anchor="ctr"/>
                </a:tc>
                <a:tc>
                  <a:txBody>
                    <a:bodyPr/>
                    <a:lstStyle/>
                    <a:p>
                      <a:pPr marL="0" marR="0">
                        <a:spcBef>
                          <a:spcPts val="0"/>
                        </a:spcBef>
                        <a:spcAft>
                          <a:spcPts val="0"/>
                        </a:spcAft>
                      </a:pPr>
                      <a:r>
                        <a:rPr lang="en-US" sz="1400">
                          <a:effectLst/>
                          <a:latin typeface="Times New Roman" charset="0"/>
                          <a:ea typeface="Times New Roman" charset="0"/>
                          <a:cs typeface="Times New Roman" charset="0"/>
                        </a:rPr>
                        <a:t>0.16 (0.07-0.31)</a:t>
                      </a:r>
                    </a:p>
                  </a:txBody>
                  <a:tcPr marL="68580" marR="68580" marT="0" marB="0" anchor="ctr"/>
                </a:tc>
                <a:tc vMerge="1">
                  <a:txBody>
                    <a:bodyPr/>
                    <a:lstStyle/>
                    <a:p>
                      <a:endParaRPr lang="en-US"/>
                    </a:p>
                  </a:txBody>
                  <a:tcPr/>
                </a:tc>
                <a:extLst>
                  <a:ext uri="{0D108BD9-81ED-4DB2-BD59-A6C34878D82A}">
                    <a16:rowId xmlns:a16="http://schemas.microsoft.com/office/drawing/2014/main" val="10020"/>
                  </a:ext>
                </a:extLst>
              </a:tr>
              <a:tr h="251462">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Over </a:t>
                      </a:r>
                      <a:r>
                        <a:rPr lang="en-US" sz="1400" b="1" dirty="0" smtClean="0">
                          <a:effectLst/>
                          <a:latin typeface="Times New Roman" charset="0"/>
                          <a:ea typeface="Times New Roman" charset="0"/>
                          <a:cs typeface="Times New Roman" charset="0"/>
                        </a:rPr>
                        <a:t>R4,001 (&gt;$300 USD)</a:t>
                      </a:r>
                      <a:endParaRPr lang="en-US" sz="1400" b="1" dirty="0">
                        <a:effectLst/>
                        <a:latin typeface="Times New Roman" charset="0"/>
                        <a:ea typeface="Times New Roman" charset="0"/>
                        <a:cs typeface="Times New Roman" charset="0"/>
                      </a:endParaRPr>
                    </a:p>
                  </a:txBody>
                  <a:tcPr marL="68580" marR="68580" marT="0" marB="0" anchor="ctr">
                    <a:solidFill>
                      <a:srgbClr val="FFFF00">
                        <a:alpha val="50000"/>
                      </a:srgbClr>
                    </a:solidFill>
                  </a:tcP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0.45 (0.30-0.61)</a:t>
                      </a:r>
                    </a:p>
                  </a:txBody>
                  <a:tcPr marL="68580" marR="68580" marT="0" marB="0" anchor="ctr">
                    <a:solidFill>
                      <a:srgbClr val="FFFF00">
                        <a:alpha val="50000"/>
                      </a:srgbClr>
                    </a:solidFill>
                  </a:tcPr>
                </a:tc>
                <a:tc>
                  <a:txBody>
                    <a:bodyPr/>
                    <a:lstStyle/>
                    <a:p>
                      <a:pPr marL="0" marR="0">
                        <a:spcBef>
                          <a:spcPts val="0"/>
                        </a:spcBef>
                        <a:spcAft>
                          <a:spcPts val="0"/>
                        </a:spcAft>
                      </a:pPr>
                      <a:r>
                        <a:rPr lang="en-US" sz="1400" b="1" dirty="0">
                          <a:effectLst/>
                          <a:latin typeface="Times New Roman" charset="0"/>
                          <a:ea typeface="Times New Roman" charset="0"/>
                          <a:cs typeface="Times New Roman" charset="0"/>
                        </a:rPr>
                        <a:t>0.44 (0.42-0.47)</a:t>
                      </a:r>
                    </a:p>
                  </a:txBody>
                  <a:tcPr marL="68580" marR="68580" marT="0" marB="0" anchor="ctr">
                    <a:solidFill>
                      <a:srgbClr val="FFFF00">
                        <a:alpha val="50000"/>
                      </a:srgbClr>
                    </a:solidFill>
                  </a:tcPr>
                </a:tc>
                <a:tc vMerge="1">
                  <a:txBody>
                    <a:bodyPr/>
                    <a:lstStyle/>
                    <a:p>
                      <a:endParaRPr lang="en-US"/>
                    </a:p>
                  </a:txBody>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7320327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Year 5 total program cost is $3.8 million USD: 55% borne by users, 16% program, 28% health system</a:t>
            </a:r>
          </a:p>
          <a:p>
            <a:endParaRPr lang="en-US" dirty="0"/>
          </a:p>
        </p:txBody>
      </p:sp>
      <p:graphicFrame>
        <p:nvGraphicFramePr>
          <p:cNvPr id="4" name="Chart 3"/>
          <p:cNvGraphicFramePr>
            <a:graphicFrameLocks/>
          </p:cNvGraphicFramePr>
          <p:nvPr/>
        </p:nvGraphicFramePr>
        <p:xfrm>
          <a:off x="762000" y="1905001"/>
          <a:ext cx="7848600" cy="4469382"/>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a:blip r:embed="rId3"/>
          <a:stretch>
            <a:fillRect/>
          </a:stretch>
        </p:blipFill>
        <p:spPr>
          <a:xfrm>
            <a:off x="4084506" y="2514600"/>
            <a:ext cx="4895004" cy="3552825"/>
          </a:xfrm>
          <a:prstGeom prst="rect">
            <a:avLst/>
          </a:prstGeom>
        </p:spPr>
      </p:pic>
      <p:sp>
        <p:nvSpPr>
          <p:cNvPr id="7" name="Title 1"/>
          <p:cNvSpPr>
            <a:spLocks noGrp="1"/>
          </p:cNvSpPr>
          <p:nvPr>
            <p:ph type="title"/>
          </p:nvPr>
        </p:nvSpPr>
        <p:spPr>
          <a:xfrm>
            <a:off x="404813" y="0"/>
            <a:ext cx="8391525" cy="439737"/>
          </a:xfrm>
        </p:spPr>
        <p:txBody>
          <a:bodyPr/>
          <a:lstStyle/>
          <a:p>
            <a:r>
              <a:rPr lang="en-US" sz="2000" b="1" dirty="0"/>
              <a:t>Key finding 3: </a:t>
            </a:r>
            <a:r>
              <a:rPr lang="en-US" sz="2000" b="1" dirty="0" smtClean="0"/>
              <a:t>Costs to users constitute a large proportion of total costs</a:t>
            </a:r>
            <a:endParaRPr lang="en-US" sz="2000" dirty="0"/>
          </a:p>
        </p:txBody>
      </p:sp>
    </p:spTree>
    <p:extLst>
      <p:ext uri="{BB962C8B-B14F-4D97-AF65-F5344CB8AC3E}">
        <p14:creationId xmlns:p14="http://schemas.microsoft.com/office/powerpoint/2010/main" val="7685950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Year 5 total program cost is $3.8 million USD: 55% borne by users, 16% program, 28% health system</a:t>
            </a:r>
          </a:p>
          <a:p>
            <a:endParaRPr lang="en-US" dirty="0"/>
          </a:p>
        </p:txBody>
      </p:sp>
      <p:graphicFrame>
        <p:nvGraphicFramePr>
          <p:cNvPr id="4" name="Chart 3"/>
          <p:cNvGraphicFramePr>
            <a:graphicFrameLocks/>
          </p:cNvGraphicFramePr>
          <p:nvPr/>
        </p:nvGraphicFramePr>
        <p:xfrm>
          <a:off x="762000" y="1905001"/>
          <a:ext cx="7848600" cy="4469382"/>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a:blip r:embed="rId3"/>
          <a:stretch>
            <a:fillRect/>
          </a:stretch>
        </p:blipFill>
        <p:spPr>
          <a:xfrm>
            <a:off x="5410200" y="2743200"/>
            <a:ext cx="3957551" cy="3314700"/>
          </a:xfrm>
          <a:prstGeom prst="rect">
            <a:avLst/>
          </a:prstGeom>
        </p:spPr>
      </p:pic>
      <p:sp>
        <p:nvSpPr>
          <p:cNvPr id="7" name="Title 1"/>
          <p:cNvSpPr>
            <a:spLocks noGrp="1"/>
          </p:cNvSpPr>
          <p:nvPr>
            <p:ph type="title"/>
          </p:nvPr>
        </p:nvSpPr>
        <p:spPr>
          <a:xfrm>
            <a:off x="404813" y="0"/>
            <a:ext cx="8391525" cy="439737"/>
          </a:xfrm>
        </p:spPr>
        <p:txBody>
          <a:bodyPr/>
          <a:lstStyle/>
          <a:p>
            <a:r>
              <a:rPr lang="en-US" sz="2000" b="1" dirty="0"/>
              <a:t>Key finding 3: </a:t>
            </a:r>
            <a:r>
              <a:rPr lang="en-US" sz="2000" b="1" dirty="0" smtClean="0"/>
              <a:t>Costs to users constitute a large proportion of total costs</a:t>
            </a:r>
            <a:endParaRPr lang="en-US" sz="2000" dirty="0"/>
          </a:p>
        </p:txBody>
      </p:sp>
    </p:spTree>
    <p:extLst>
      <p:ext uri="{BB962C8B-B14F-4D97-AF65-F5344CB8AC3E}">
        <p14:creationId xmlns:p14="http://schemas.microsoft.com/office/powerpoint/2010/main" val="662767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2438400"/>
            <a:ext cx="7772400" cy="1500187"/>
          </a:xfrm>
        </p:spPr>
        <p:txBody>
          <a:bodyPr/>
          <a:lstStyle/>
          <a:p>
            <a:r>
              <a:rPr lang="en-US" sz="3200" dirty="0" smtClean="0">
                <a:latin typeface="Times New Roman"/>
                <a:cs typeface="Times New Roman"/>
              </a:rPr>
              <a:t>What is “value for money”?</a:t>
            </a:r>
            <a:endParaRPr lang="en-US" sz="3200" dirty="0">
              <a:latin typeface="Times New Roman"/>
              <a:cs typeface="Times New Roman"/>
            </a:endParaRPr>
          </a:p>
        </p:txBody>
      </p:sp>
      <p:pic>
        <p:nvPicPr>
          <p:cNvPr id="2" name="Picture 1" descr="Unknown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914400"/>
            <a:ext cx="2236643" cy="1371600"/>
          </a:xfrm>
          <a:prstGeom prst="rect">
            <a:avLst/>
          </a:prstGeom>
        </p:spPr>
      </p:pic>
      <p:pic>
        <p:nvPicPr>
          <p:cNvPr id="6" name="Picture 5" descr="Vf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3962400"/>
            <a:ext cx="3289300" cy="2463800"/>
          </a:xfrm>
          <a:prstGeom prst="rect">
            <a:avLst/>
          </a:prstGeom>
        </p:spPr>
      </p:pic>
      <p:pic>
        <p:nvPicPr>
          <p:cNvPr id="7" name="Picture 6"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9600"/>
            <a:ext cx="3091430" cy="2286000"/>
          </a:xfrm>
          <a:prstGeom prst="rect">
            <a:avLst/>
          </a:prstGeom>
        </p:spPr>
      </p:pic>
      <p:pic>
        <p:nvPicPr>
          <p:cNvPr id="8" name="Picture 7" descr="2119.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6400" y="838200"/>
            <a:ext cx="3327400" cy="2622774"/>
          </a:xfrm>
          <a:prstGeom prst="rect">
            <a:avLst/>
          </a:prstGeom>
        </p:spPr>
      </p:pic>
      <p:pic>
        <p:nvPicPr>
          <p:cNvPr id="9" name="Picture 8" descr="Value_for_Money.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8400" y="3429000"/>
            <a:ext cx="2159000" cy="3175000"/>
          </a:xfrm>
          <a:prstGeom prst="rect">
            <a:avLst/>
          </a:prstGeom>
        </p:spPr>
      </p:pic>
    </p:spTree>
    <p:extLst>
      <p:ext uri="{BB962C8B-B14F-4D97-AF65-F5344CB8AC3E}">
        <p14:creationId xmlns:p14="http://schemas.microsoft.com/office/powerpoint/2010/main" val="1836637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Value for Money</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b="1" dirty="0" err="1" smtClean="0">
                <a:latin typeface="Times New Roman"/>
                <a:cs typeface="Times New Roman"/>
              </a:rPr>
              <a:t>DfID</a:t>
            </a:r>
            <a:r>
              <a:rPr lang="en-US" b="1" dirty="0" smtClean="0">
                <a:latin typeface="Times New Roman"/>
                <a:cs typeface="Times New Roman"/>
              </a:rPr>
              <a:t> UK</a:t>
            </a:r>
            <a:r>
              <a:rPr lang="en-US" dirty="0" smtClean="0">
                <a:latin typeface="Times New Roman"/>
                <a:cs typeface="Times New Roman"/>
              </a:rPr>
              <a:t>: “</a:t>
            </a:r>
            <a:r>
              <a:rPr lang="en-US" dirty="0">
                <a:latin typeface="Times New Roman"/>
                <a:cs typeface="Times New Roman"/>
              </a:rPr>
              <a:t>the optimal use of resources to achieve intended </a:t>
            </a:r>
            <a:r>
              <a:rPr lang="en-US" dirty="0" smtClean="0">
                <a:latin typeface="Times New Roman"/>
                <a:cs typeface="Times New Roman"/>
              </a:rPr>
              <a:t>outcomes”</a:t>
            </a:r>
          </a:p>
          <a:p>
            <a:pPr lvl="1"/>
            <a:r>
              <a:rPr lang="en-US" dirty="0" smtClean="0">
                <a:latin typeface="Times New Roman"/>
                <a:cs typeface="Times New Roman"/>
              </a:rPr>
              <a:t>About maximizing </a:t>
            </a:r>
            <a:r>
              <a:rPr lang="en-US" dirty="0">
                <a:latin typeface="Times New Roman"/>
                <a:cs typeface="Times New Roman"/>
              </a:rPr>
              <a:t>the impact of each pound spent to improve poor people’s lives. </a:t>
            </a:r>
            <a:endParaRPr lang="en-US" dirty="0" smtClean="0">
              <a:latin typeface="Times New Roman"/>
              <a:cs typeface="Times New Roman"/>
            </a:endParaRPr>
          </a:p>
          <a:p>
            <a:pPr lvl="1"/>
            <a:r>
              <a:rPr lang="en-US" b="1" dirty="0" smtClean="0">
                <a:latin typeface="Times New Roman"/>
                <a:cs typeface="Times New Roman"/>
              </a:rPr>
              <a:t>Purpose</a:t>
            </a:r>
            <a:r>
              <a:rPr lang="en-US" dirty="0" smtClean="0">
                <a:latin typeface="Times New Roman"/>
                <a:cs typeface="Times New Roman"/>
              </a:rPr>
              <a:t>: To </a:t>
            </a:r>
            <a:r>
              <a:rPr lang="en-US" dirty="0">
                <a:latin typeface="Times New Roman"/>
                <a:cs typeface="Times New Roman"/>
              </a:rPr>
              <a:t>develop a better understanding (and better articulation) of costs and results so that we can make more informed, evidence-based </a:t>
            </a:r>
            <a:r>
              <a:rPr lang="en-US" i="1" dirty="0">
                <a:latin typeface="Times New Roman"/>
                <a:cs typeface="Times New Roman"/>
              </a:rPr>
              <a:t>choices</a:t>
            </a:r>
            <a:r>
              <a:rPr lang="en-US" dirty="0">
                <a:latin typeface="Times New Roman"/>
                <a:cs typeface="Times New Roman"/>
              </a:rPr>
              <a:t>. This is a process of continuous improvement. </a:t>
            </a:r>
            <a:endParaRPr lang="en-US" dirty="0" smtClean="0">
              <a:latin typeface="Times New Roman"/>
              <a:cs typeface="Times New Roman"/>
            </a:endParaRPr>
          </a:p>
          <a:p>
            <a:pPr lvl="1"/>
            <a:r>
              <a:rPr lang="en-US" b="1" dirty="0" smtClean="0">
                <a:latin typeface="Times New Roman"/>
                <a:cs typeface="Times New Roman"/>
              </a:rPr>
              <a:t>Driven by </a:t>
            </a:r>
            <a:r>
              <a:rPr lang="en-US" dirty="0" smtClean="0">
                <a:latin typeface="Times New Roman"/>
                <a:cs typeface="Times New Roman"/>
              </a:rPr>
              <a:t>increased </a:t>
            </a:r>
            <a:r>
              <a:rPr lang="en-US" dirty="0">
                <a:latin typeface="Times New Roman"/>
                <a:cs typeface="Times New Roman"/>
              </a:rPr>
              <a:t>transparency and accountability in our operations </a:t>
            </a:r>
            <a:endParaRPr lang="en-US" dirty="0" smtClean="0">
              <a:latin typeface="Times New Roman"/>
              <a:cs typeface="Times New Roman"/>
            </a:endParaRPr>
          </a:p>
          <a:p>
            <a:pPr lvl="2"/>
            <a:endParaRPr lang="en-US" dirty="0">
              <a:latin typeface="Times New Roman"/>
              <a:cs typeface="Times New Roman"/>
            </a:endParaRPr>
          </a:p>
          <a:p>
            <a:pPr lvl="1"/>
            <a:endParaRPr lang="en-US" dirty="0"/>
          </a:p>
          <a:p>
            <a:pPr marL="463550" lvl="1" indent="0">
              <a:buNone/>
            </a:pPr>
            <a:endParaRPr lang="en-US" sz="1200" dirty="0" smtClean="0"/>
          </a:p>
          <a:p>
            <a:pPr marL="463550" lvl="1" indent="0">
              <a:buNone/>
            </a:pPr>
            <a:r>
              <a:rPr lang="en-US" sz="1200" dirty="0" smtClean="0">
                <a:latin typeface="Times New Roman"/>
                <a:cs typeface="Times New Roman"/>
              </a:rPr>
              <a:t>Source</a:t>
            </a:r>
            <a:r>
              <a:rPr lang="en-US" sz="1200" dirty="0">
                <a:latin typeface="Times New Roman"/>
                <a:cs typeface="Times New Roman"/>
              </a:rPr>
              <a:t>: https://</a:t>
            </a:r>
            <a:r>
              <a:rPr lang="en-US" sz="1200" dirty="0" err="1">
                <a:latin typeface="Times New Roman"/>
                <a:cs typeface="Times New Roman"/>
              </a:rPr>
              <a:t>www.gov.uk</a:t>
            </a:r>
            <a:r>
              <a:rPr lang="en-US" sz="1200" dirty="0">
                <a:latin typeface="Times New Roman"/>
                <a:cs typeface="Times New Roman"/>
              </a:rPr>
              <a:t>/government/uploads/system/uploads/</a:t>
            </a:r>
            <a:r>
              <a:rPr lang="en-US" sz="1200" dirty="0" err="1">
                <a:latin typeface="Times New Roman"/>
                <a:cs typeface="Times New Roman"/>
              </a:rPr>
              <a:t>attachment_data</a:t>
            </a:r>
            <a:r>
              <a:rPr lang="en-US" sz="1200" dirty="0">
                <a:latin typeface="Times New Roman"/>
                <a:cs typeface="Times New Roman"/>
              </a:rPr>
              <a:t>/file/67479/DFID-approach-value-</a:t>
            </a:r>
            <a:r>
              <a:rPr lang="en-US" sz="1200" dirty="0" err="1">
                <a:latin typeface="Times New Roman"/>
                <a:cs typeface="Times New Roman"/>
              </a:rPr>
              <a:t>money.pdf</a:t>
            </a:r>
            <a:endParaRPr lang="en-US" sz="1200" dirty="0">
              <a:latin typeface="Times New Roman"/>
              <a:cs typeface="Times New Roman"/>
            </a:endParaRPr>
          </a:p>
        </p:txBody>
      </p:sp>
    </p:spTree>
    <p:extLst>
      <p:ext uri="{BB962C8B-B14F-4D97-AF65-F5344CB8AC3E}">
        <p14:creationId xmlns:p14="http://schemas.microsoft.com/office/powerpoint/2010/main" val="2034709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a:cs typeface="Times New Roman"/>
              </a:rPr>
              <a:t>What is economic evaluation? </a:t>
            </a:r>
          </a:p>
        </p:txBody>
      </p:sp>
      <p:sp>
        <p:nvSpPr>
          <p:cNvPr id="3" name="Content Placeholder 2"/>
          <p:cNvSpPr>
            <a:spLocks noGrp="1"/>
          </p:cNvSpPr>
          <p:nvPr>
            <p:ph idx="1"/>
          </p:nvPr>
        </p:nvSpPr>
        <p:spPr/>
        <p:txBody>
          <a:bodyPr/>
          <a:lstStyle/>
          <a:p>
            <a:endParaRPr lang="en-US" sz="2000" dirty="0">
              <a:solidFill>
                <a:srgbClr val="000000"/>
              </a:solidFill>
              <a:latin typeface="Times New Roman"/>
              <a:cs typeface="Times New Roman"/>
            </a:endParaRPr>
          </a:p>
          <a:p>
            <a:r>
              <a:rPr lang="en-US" sz="2200" dirty="0">
                <a:solidFill>
                  <a:srgbClr val="000000"/>
                </a:solidFill>
                <a:latin typeface="Times New Roman"/>
                <a:cs typeface="Times New Roman"/>
              </a:rPr>
              <a:t>Economic evaluation-- </a:t>
            </a:r>
            <a:r>
              <a:rPr lang="en-US" sz="2200" b="1" dirty="0">
                <a:solidFill>
                  <a:srgbClr val="000000"/>
                </a:solidFill>
                <a:latin typeface="Times New Roman"/>
                <a:cs typeface="Times New Roman"/>
              </a:rPr>
              <a:t>Evaluates two or more interventions simultaneously </a:t>
            </a:r>
            <a:endParaRPr lang="en-US" sz="2200" dirty="0">
              <a:solidFill>
                <a:srgbClr val="000000"/>
              </a:solidFill>
              <a:latin typeface="Times New Roman"/>
              <a:cs typeface="Times New Roman"/>
            </a:endParaRPr>
          </a:p>
          <a:p>
            <a:pPr marL="920750" lvl="1" indent="-457200">
              <a:buSzPct val="100000"/>
              <a:buFont typeface="+mj-lt"/>
              <a:buAutoNum type="arabicPeriod"/>
            </a:pPr>
            <a:r>
              <a:rPr lang="en-US" sz="1800" dirty="0">
                <a:solidFill>
                  <a:srgbClr val="000000"/>
                </a:solidFill>
                <a:latin typeface="Times New Roman"/>
                <a:cs typeface="Times New Roman"/>
              </a:rPr>
              <a:t>Cost minimization</a:t>
            </a:r>
          </a:p>
          <a:p>
            <a:pPr marL="920750" lvl="1" indent="-457200">
              <a:buSzPct val="100000"/>
              <a:buFont typeface="+mj-lt"/>
              <a:buAutoNum type="arabicPeriod"/>
            </a:pPr>
            <a:r>
              <a:rPr lang="en-US" sz="1800" dirty="0">
                <a:solidFill>
                  <a:srgbClr val="000000"/>
                </a:solidFill>
                <a:latin typeface="Times New Roman"/>
                <a:cs typeface="Times New Roman"/>
              </a:rPr>
              <a:t>Cost effectiveness </a:t>
            </a:r>
          </a:p>
          <a:p>
            <a:pPr marL="920750" lvl="1" indent="-457200">
              <a:buSzPct val="100000"/>
              <a:buFont typeface="+mj-lt"/>
              <a:buAutoNum type="arabicPeriod"/>
            </a:pPr>
            <a:r>
              <a:rPr lang="en-US" sz="1800" dirty="0">
                <a:solidFill>
                  <a:srgbClr val="000000"/>
                </a:solidFill>
                <a:latin typeface="Times New Roman"/>
                <a:cs typeface="Times New Roman"/>
              </a:rPr>
              <a:t>Cost utility</a:t>
            </a:r>
          </a:p>
          <a:p>
            <a:pPr marL="920750" lvl="1" indent="-457200">
              <a:buSzPct val="100000"/>
              <a:buFont typeface="+mj-lt"/>
              <a:buAutoNum type="arabicPeriod"/>
            </a:pPr>
            <a:r>
              <a:rPr lang="en-US" sz="1800" dirty="0">
                <a:solidFill>
                  <a:srgbClr val="000000"/>
                </a:solidFill>
                <a:latin typeface="Times New Roman"/>
                <a:cs typeface="Times New Roman"/>
              </a:rPr>
              <a:t>Cost benefit analysis </a:t>
            </a:r>
            <a:endParaRPr lang="en-US" sz="1800" dirty="0">
              <a:latin typeface="Times New Roman"/>
              <a:cs typeface="Times New Roman"/>
            </a:endParaRPr>
          </a:p>
          <a:p>
            <a:pPr marL="0" indent="0">
              <a:buNone/>
            </a:pPr>
            <a:endParaRPr lang="en-US" dirty="0"/>
          </a:p>
          <a:p>
            <a:r>
              <a:rPr lang="en-US" sz="2200" dirty="0">
                <a:latin typeface="Times New Roman"/>
                <a:cs typeface="Times New Roman"/>
              </a:rPr>
              <a:t>Economic evaluations aim to place a value on things – in this context the training programs.</a:t>
            </a:r>
          </a:p>
          <a:p>
            <a:pPr marL="0" indent="-44450">
              <a:buNone/>
            </a:pPr>
            <a:endParaRPr lang="en-US" sz="2200" dirty="0">
              <a:latin typeface="Times New Roman"/>
              <a:cs typeface="Times New Roman"/>
            </a:endParaRPr>
          </a:p>
          <a:p>
            <a:r>
              <a:rPr lang="en-US" sz="2200" dirty="0">
                <a:latin typeface="Times New Roman"/>
                <a:cs typeface="Times New Roman"/>
              </a:rPr>
              <a:t>Underpinning motivation behind an economic evaluation is to foster dialogue on optimal resource </a:t>
            </a:r>
            <a:r>
              <a:rPr lang="en-US" sz="2200" dirty="0" smtClean="0">
                <a:latin typeface="Times New Roman"/>
                <a:cs typeface="Times New Roman"/>
              </a:rPr>
              <a:t>allocations</a:t>
            </a:r>
            <a:endParaRPr lang="en-US" sz="2200" dirty="0">
              <a:latin typeface="Times New Roman"/>
              <a:cs typeface="Times New Roman"/>
            </a:endParaRPr>
          </a:p>
          <a:p>
            <a:pPr lvl="1"/>
            <a:endParaRPr lang="en-US" dirty="0"/>
          </a:p>
          <a:p>
            <a:pPr marL="463550" lvl="1" indent="0">
              <a:buNone/>
            </a:pPr>
            <a:endParaRPr lang="en-US" sz="1200" dirty="0" smtClean="0"/>
          </a:p>
          <a:p>
            <a:pPr marL="463550" lvl="1" indent="0">
              <a:buNone/>
            </a:pPr>
            <a:r>
              <a:rPr lang="en-US" sz="1200" dirty="0" smtClean="0">
                <a:latin typeface="Times New Roman"/>
                <a:cs typeface="Times New Roman"/>
              </a:rPr>
              <a:t>Source</a:t>
            </a:r>
            <a:r>
              <a:rPr lang="en-US" sz="1200" dirty="0">
                <a:latin typeface="Times New Roman"/>
                <a:cs typeface="Times New Roman"/>
              </a:rPr>
              <a:t>: https://</a:t>
            </a:r>
            <a:r>
              <a:rPr lang="en-US" sz="1200" dirty="0" err="1">
                <a:latin typeface="Times New Roman"/>
                <a:cs typeface="Times New Roman"/>
              </a:rPr>
              <a:t>www.gov.uk</a:t>
            </a:r>
            <a:r>
              <a:rPr lang="en-US" sz="1200" dirty="0">
                <a:latin typeface="Times New Roman"/>
                <a:cs typeface="Times New Roman"/>
              </a:rPr>
              <a:t>/government/uploads/system/uploads/</a:t>
            </a:r>
            <a:r>
              <a:rPr lang="en-US" sz="1200" dirty="0" err="1">
                <a:latin typeface="Times New Roman"/>
                <a:cs typeface="Times New Roman"/>
              </a:rPr>
              <a:t>attachment_data</a:t>
            </a:r>
            <a:r>
              <a:rPr lang="en-US" sz="1200" dirty="0">
                <a:latin typeface="Times New Roman"/>
                <a:cs typeface="Times New Roman"/>
              </a:rPr>
              <a:t>/file/67479/DFID-approach-value-</a:t>
            </a:r>
            <a:r>
              <a:rPr lang="en-US" sz="1200" dirty="0" err="1">
                <a:latin typeface="Times New Roman"/>
                <a:cs typeface="Times New Roman"/>
              </a:rPr>
              <a:t>money.pdf</a:t>
            </a:r>
            <a:endParaRPr lang="en-US" sz="1200" dirty="0">
              <a:latin typeface="Times New Roman"/>
              <a:cs typeface="Times New Roman"/>
            </a:endParaRPr>
          </a:p>
        </p:txBody>
      </p:sp>
    </p:spTree>
    <p:extLst>
      <p:ext uri="{BB962C8B-B14F-4D97-AF65-F5344CB8AC3E}">
        <p14:creationId xmlns:p14="http://schemas.microsoft.com/office/powerpoint/2010/main" val="724682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Full economic evaluation vs. partial evaluations </a:t>
            </a:r>
            <a:endParaRPr lang="en-US" dirty="0">
              <a:latin typeface="Times New Roman"/>
              <a:cs typeface="Times New Roman"/>
            </a:endParaRPr>
          </a:p>
        </p:txBody>
      </p:sp>
      <p:graphicFrame>
        <p:nvGraphicFramePr>
          <p:cNvPr id="6" name="Content Placeholder 5"/>
          <p:cNvGraphicFramePr>
            <a:graphicFrameLocks noGrp="1"/>
          </p:cNvGraphicFramePr>
          <p:nvPr>
            <p:ph idx="1"/>
            <p:extLst/>
          </p:nvPr>
        </p:nvGraphicFramePr>
        <p:xfrm>
          <a:off x="381000" y="1219200"/>
          <a:ext cx="8458200" cy="5130511"/>
        </p:xfrm>
        <a:graphic>
          <a:graphicData uri="http://schemas.openxmlformats.org/drawingml/2006/table">
            <a:tbl>
              <a:tblPr firstRow="1" bandRow="1">
                <a:tableStyleId>{5C22544A-7EE6-4342-B048-85BDC9FD1C3A}</a:tableStyleId>
              </a:tblPr>
              <a:tblGrid>
                <a:gridCol w="2114550">
                  <a:extLst>
                    <a:ext uri="{9D8B030D-6E8A-4147-A177-3AD203B41FA5}">
                      <a16:colId xmlns:a16="http://schemas.microsoft.com/office/drawing/2014/main" val="20000"/>
                    </a:ext>
                  </a:extLst>
                </a:gridCol>
                <a:gridCol w="184785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3124200">
                  <a:extLst>
                    <a:ext uri="{9D8B030D-6E8A-4147-A177-3AD203B41FA5}">
                      <a16:colId xmlns:a16="http://schemas.microsoft.com/office/drawing/2014/main" val="20003"/>
                    </a:ext>
                  </a:extLst>
                </a:gridCol>
              </a:tblGrid>
              <a:tr h="1309947">
                <a:tc>
                  <a:txBody>
                    <a:bodyPr/>
                    <a:lstStyle/>
                    <a:p>
                      <a:pPr marL="0" marR="0">
                        <a:spcBef>
                          <a:spcPts val="0"/>
                        </a:spcBef>
                        <a:spcAft>
                          <a:spcPts val="0"/>
                        </a:spcAft>
                      </a:pPr>
                      <a:r>
                        <a:rPr lang="en-US" sz="2000" b="1" dirty="0">
                          <a:effectLst/>
                          <a:latin typeface="Times New Roman"/>
                          <a:ea typeface="Times New Roman"/>
                          <a:cs typeface="Times New Roman"/>
                        </a:rPr>
                        <a:t> </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b="1" dirty="0">
                          <a:effectLst/>
                          <a:latin typeface="Times New Roman"/>
                          <a:ea typeface="Times New Roman"/>
                          <a:cs typeface="Times New Roman"/>
                        </a:rPr>
                        <a:t>Measures only effects or consequences</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b="1" dirty="0">
                          <a:effectLst/>
                          <a:latin typeface="Times New Roman"/>
                          <a:ea typeface="Times New Roman"/>
                          <a:cs typeface="Times New Roman"/>
                        </a:rPr>
                        <a:t>Measures only costs</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b="1" dirty="0">
                          <a:effectLst/>
                          <a:latin typeface="Times New Roman"/>
                          <a:ea typeface="Times New Roman"/>
                          <a:cs typeface="Times New Roman"/>
                        </a:rPr>
                        <a:t>Costs and consequences are both measured</a:t>
                      </a:r>
                      <a:endParaRPr lang="en-US" sz="2000" dirty="0">
                        <a:effectLst/>
                        <a:latin typeface="Times New Roman"/>
                        <a:ea typeface="ＭＳ 明朝"/>
                        <a:cs typeface="Times New Roman"/>
                      </a:endParaRPr>
                    </a:p>
                  </a:txBody>
                  <a:tcPr marL="68580" marR="68580" marT="0" marB="0" anchor="ctr"/>
                </a:tc>
                <a:extLst>
                  <a:ext uri="{0D108BD9-81ED-4DB2-BD59-A6C34878D82A}">
                    <a16:rowId xmlns:a16="http://schemas.microsoft.com/office/drawing/2014/main" val="10000"/>
                  </a:ext>
                </a:extLst>
              </a:tr>
              <a:tr h="1991764">
                <a:tc>
                  <a:txBody>
                    <a:bodyPr/>
                    <a:lstStyle/>
                    <a:p>
                      <a:pPr marL="0" marR="0">
                        <a:spcBef>
                          <a:spcPts val="0"/>
                        </a:spcBef>
                        <a:spcAft>
                          <a:spcPts val="0"/>
                        </a:spcAft>
                      </a:pPr>
                      <a:r>
                        <a:rPr lang="en-US" sz="2000" b="1" dirty="0">
                          <a:effectLst/>
                          <a:latin typeface="Times New Roman"/>
                          <a:ea typeface="Times New Roman"/>
                          <a:cs typeface="Times New Roman"/>
                        </a:rPr>
                        <a:t>Single program</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dirty="0">
                          <a:effectLst/>
                          <a:latin typeface="Times New Roman"/>
                          <a:ea typeface="Times New Roman"/>
                          <a:cs typeface="Times New Roman"/>
                        </a:rPr>
                        <a:t>Output/ Outcome/ Impact description</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dirty="0">
                          <a:effectLst/>
                          <a:latin typeface="Times New Roman"/>
                          <a:ea typeface="Times New Roman"/>
                          <a:cs typeface="Times New Roman"/>
                        </a:rPr>
                        <a:t>Cost description</a:t>
                      </a:r>
                      <a:endParaRPr lang="en-US" sz="2000" dirty="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b="1" dirty="0">
                          <a:effectLst/>
                          <a:latin typeface="Times New Roman"/>
                          <a:ea typeface="Times New Roman"/>
                          <a:cs typeface="Times New Roman"/>
                        </a:rPr>
                        <a:t>Partial economic evaluation</a:t>
                      </a:r>
                      <a:endParaRPr lang="en-US" sz="2000" b="1" dirty="0">
                        <a:effectLst/>
                        <a:latin typeface="Times New Roman"/>
                        <a:ea typeface="ＭＳ 明朝"/>
                        <a:cs typeface="Times New Roman"/>
                      </a:endParaRPr>
                    </a:p>
                    <a:p>
                      <a:pPr marL="342900" lvl="0" indent="-342900">
                        <a:buFont typeface="Wingdings"/>
                        <a:buChar char=""/>
                      </a:pPr>
                      <a:r>
                        <a:rPr lang="en-US" sz="2000" dirty="0">
                          <a:effectLst/>
                          <a:latin typeface="Times New Roman"/>
                          <a:ea typeface="Times New Roman"/>
                          <a:cs typeface="Times New Roman"/>
                        </a:rPr>
                        <a:t>Cost-outcome description analyses</a:t>
                      </a:r>
                      <a:endParaRPr lang="en-US" sz="2000" dirty="0">
                        <a:effectLst/>
                        <a:latin typeface="Times New Roman"/>
                        <a:cs typeface="Times New Roman"/>
                      </a:endParaRPr>
                    </a:p>
                  </a:txBody>
                  <a:tcPr marL="68580" marR="68580" marT="0" marB="0" anchor="ctr"/>
                </a:tc>
                <a:extLst>
                  <a:ext uri="{0D108BD9-81ED-4DB2-BD59-A6C34878D82A}">
                    <a16:rowId xmlns:a16="http://schemas.microsoft.com/office/drawing/2014/main" val="10001"/>
                  </a:ext>
                </a:extLst>
              </a:tr>
              <a:tr h="1422689">
                <a:tc>
                  <a:txBody>
                    <a:bodyPr/>
                    <a:lstStyle/>
                    <a:p>
                      <a:pPr marL="0" marR="0">
                        <a:spcBef>
                          <a:spcPts val="0"/>
                        </a:spcBef>
                        <a:spcAft>
                          <a:spcPts val="0"/>
                        </a:spcAft>
                      </a:pPr>
                      <a:r>
                        <a:rPr lang="en-US" sz="2000" b="1">
                          <a:effectLst/>
                          <a:latin typeface="Times New Roman"/>
                          <a:ea typeface="Times New Roman"/>
                          <a:cs typeface="Times New Roman"/>
                        </a:rPr>
                        <a:t>Comparison of two or more alternatives</a:t>
                      </a:r>
                      <a:endParaRPr lang="en-US" sz="200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a:effectLst/>
                          <a:latin typeface="Times New Roman"/>
                          <a:ea typeface="Times New Roman"/>
                          <a:cs typeface="Times New Roman"/>
                        </a:rPr>
                        <a:t>Efficacy or effectiveness evaluation</a:t>
                      </a:r>
                      <a:endParaRPr lang="en-US" sz="200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a:effectLst/>
                          <a:latin typeface="Times New Roman"/>
                          <a:ea typeface="Times New Roman"/>
                          <a:cs typeface="Times New Roman"/>
                        </a:rPr>
                        <a:t>Cost analysis </a:t>
                      </a:r>
                      <a:endParaRPr lang="en-US" sz="2000">
                        <a:effectLst/>
                        <a:latin typeface="Times New Roman"/>
                        <a:ea typeface="ＭＳ 明朝"/>
                        <a:cs typeface="Times New Roman"/>
                      </a:endParaRPr>
                    </a:p>
                  </a:txBody>
                  <a:tcPr marL="68580" marR="68580" marT="0" marB="0" anchor="ctr"/>
                </a:tc>
                <a:tc>
                  <a:txBody>
                    <a:bodyPr/>
                    <a:lstStyle/>
                    <a:p>
                      <a:pPr marL="0" marR="0">
                        <a:spcBef>
                          <a:spcPts val="0"/>
                        </a:spcBef>
                        <a:spcAft>
                          <a:spcPts val="0"/>
                        </a:spcAft>
                      </a:pPr>
                      <a:r>
                        <a:rPr lang="en-US" sz="2000" b="1" dirty="0">
                          <a:effectLst/>
                          <a:latin typeface="Times New Roman"/>
                          <a:ea typeface="Times New Roman"/>
                          <a:cs typeface="Times New Roman"/>
                        </a:rPr>
                        <a:t>Full economic evaluation</a:t>
                      </a:r>
                      <a:r>
                        <a:rPr lang="en-US" sz="2000" dirty="0">
                          <a:effectLst/>
                          <a:latin typeface="Times New Roman"/>
                          <a:ea typeface="Times New Roman"/>
                          <a:cs typeface="Times New Roman"/>
                        </a:rPr>
                        <a:t> </a:t>
                      </a:r>
                      <a:endParaRPr lang="en-US" sz="2000" dirty="0">
                        <a:effectLst/>
                        <a:latin typeface="Times New Roman"/>
                        <a:ea typeface="ＭＳ 明朝"/>
                        <a:cs typeface="Times New Roman"/>
                      </a:endParaRPr>
                    </a:p>
                    <a:p>
                      <a:pPr marL="342900" lvl="0" indent="-342900">
                        <a:buFont typeface="Wingdings"/>
                        <a:buChar char=""/>
                      </a:pPr>
                      <a:r>
                        <a:rPr lang="en-US" sz="2000" dirty="0" smtClean="0">
                          <a:effectLst/>
                          <a:latin typeface="Times New Roman"/>
                          <a:ea typeface="Times New Roman"/>
                          <a:cs typeface="Times New Roman"/>
                        </a:rPr>
                        <a:t>Cost</a:t>
                      </a:r>
                      <a:r>
                        <a:rPr lang="en-US" sz="2000" baseline="0" dirty="0" smtClean="0">
                          <a:effectLst/>
                          <a:latin typeface="Times New Roman"/>
                          <a:ea typeface="Times New Roman"/>
                          <a:cs typeface="Times New Roman"/>
                        </a:rPr>
                        <a:t> effectiveness analysis</a:t>
                      </a:r>
                      <a:endParaRPr lang="en-US" sz="2000" dirty="0">
                        <a:effectLst/>
                        <a:latin typeface="Times New Roman"/>
                        <a:cs typeface="Times New Roman"/>
                      </a:endParaRPr>
                    </a:p>
                    <a:p>
                      <a:pPr marL="342900" lvl="0" indent="-342900">
                        <a:buFont typeface="Wingdings"/>
                        <a:buChar char=""/>
                      </a:pPr>
                      <a:r>
                        <a:rPr lang="en-US" sz="2000" dirty="0" smtClean="0">
                          <a:effectLst/>
                          <a:latin typeface="Times New Roman"/>
                          <a:ea typeface="Times New Roman"/>
                          <a:cs typeface="Times New Roman"/>
                        </a:rPr>
                        <a:t>Cost</a:t>
                      </a:r>
                      <a:r>
                        <a:rPr lang="en-US" sz="2000" baseline="0" dirty="0" smtClean="0">
                          <a:effectLst/>
                          <a:latin typeface="Times New Roman"/>
                          <a:ea typeface="Times New Roman"/>
                          <a:cs typeface="Times New Roman"/>
                        </a:rPr>
                        <a:t> utility analysis</a:t>
                      </a:r>
                      <a:endParaRPr lang="en-US" sz="2000" dirty="0">
                        <a:effectLst/>
                        <a:latin typeface="Times New Roman"/>
                        <a:cs typeface="Times New Roman"/>
                      </a:endParaRPr>
                    </a:p>
                    <a:p>
                      <a:pPr marL="342900" lvl="0" indent="-342900">
                        <a:buFont typeface="Wingdings"/>
                        <a:buChar char=""/>
                      </a:pPr>
                      <a:r>
                        <a:rPr lang="en-US" sz="2000" dirty="0" smtClean="0">
                          <a:effectLst/>
                          <a:latin typeface="Times New Roman"/>
                          <a:ea typeface="Times New Roman"/>
                          <a:cs typeface="Times New Roman"/>
                        </a:rPr>
                        <a:t>Cost</a:t>
                      </a:r>
                      <a:r>
                        <a:rPr lang="en-US" sz="2000" baseline="0" dirty="0" smtClean="0">
                          <a:effectLst/>
                          <a:latin typeface="Times New Roman"/>
                          <a:ea typeface="Times New Roman"/>
                          <a:cs typeface="Times New Roman"/>
                        </a:rPr>
                        <a:t> benefit analysis </a:t>
                      </a:r>
                      <a:endParaRPr lang="en-US" sz="2000" baseline="0" dirty="0">
                        <a:effectLst/>
                        <a:latin typeface="Times New Roman"/>
                        <a:ea typeface="+mn-ea"/>
                        <a:cs typeface="Times New Roman"/>
                      </a:endParaRPr>
                    </a:p>
                    <a:p>
                      <a:pPr marL="342900" lvl="0" indent="-342900">
                        <a:buFont typeface="Wingdings"/>
                        <a:buChar char=""/>
                      </a:pPr>
                      <a:endParaRPr lang="en-US" sz="2000" baseline="0" dirty="0" smtClean="0">
                        <a:effectLst/>
                        <a:latin typeface="Times New Roman"/>
                        <a:ea typeface="Times New Roman"/>
                        <a:cs typeface="Times New Roman"/>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613614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10587" cy="439737"/>
          </a:xfrm>
        </p:spPr>
        <p:txBody>
          <a:bodyPr/>
          <a:lstStyle/>
          <a:p>
            <a:r>
              <a:rPr lang="en-US" sz="2000" b="1" i="0" dirty="0">
                <a:latin typeface="Times New Roman" panose="02020603050405020304" pitchFamily="18" charset="0"/>
                <a:cs typeface="Times New Roman" panose="02020603050405020304" pitchFamily="18" charset="0"/>
              </a:rPr>
              <a:t>S</a:t>
            </a:r>
            <a:r>
              <a:rPr lang="en-US" sz="2000" b="1" i="0" dirty="0" smtClean="0">
                <a:latin typeface="Times New Roman" panose="02020603050405020304" pitchFamily="18" charset="0"/>
                <a:cs typeface="Times New Roman" panose="02020603050405020304" pitchFamily="18" charset="0"/>
              </a:rPr>
              <a:t>tage-based process for economic and financial evaluations of digital health</a:t>
            </a:r>
            <a:endParaRPr lang="en-US" sz="2000" b="1" i="0" dirty="0">
              <a:latin typeface="Times New Roman" panose="02020603050405020304" pitchFamily="18" charset="0"/>
              <a:cs typeface="Times New Roman" panose="02020603050405020304" pitchFamily="18" charset="0"/>
            </a:endParaRPr>
          </a:p>
        </p:txBody>
      </p:sp>
      <p:pic>
        <p:nvPicPr>
          <p:cNvPr id="5" name="Picture 4"/>
          <p:cNvPicPr/>
          <p:nvPr/>
        </p:nvPicPr>
        <p:blipFill>
          <a:blip r:embed="rId3"/>
          <a:stretch>
            <a:fillRect/>
          </a:stretch>
        </p:blipFill>
        <p:spPr>
          <a:xfrm>
            <a:off x="504824" y="838200"/>
            <a:ext cx="8639175" cy="5486400"/>
          </a:xfrm>
          <a:prstGeom prst="rect">
            <a:avLst/>
          </a:prstGeom>
        </p:spPr>
      </p:pic>
    </p:spTree>
    <p:extLst>
      <p:ext uri="{BB962C8B-B14F-4D97-AF65-F5344CB8AC3E}">
        <p14:creationId xmlns:p14="http://schemas.microsoft.com/office/powerpoint/2010/main" val="567044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13" y="107951"/>
            <a:ext cx="8510587" cy="439737"/>
          </a:xfrm>
        </p:spPr>
        <p:txBody>
          <a:bodyPr/>
          <a:lstStyle/>
          <a:p>
            <a:r>
              <a:rPr lang="en-US" sz="2000" b="1" i="0" dirty="0" smtClean="0">
                <a:latin typeface="Times New Roman" panose="02020603050405020304" pitchFamily="18" charset="0"/>
                <a:cs typeface="Times New Roman" panose="02020603050405020304" pitchFamily="18" charset="0"/>
              </a:rPr>
              <a:t>Linking stages of maturity and evaluation with economic and financial </a:t>
            </a:r>
            <a:r>
              <a:rPr lang="en-US" sz="2000" b="1" i="0" dirty="0" err="1" smtClean="0">
                <a:latin typeface="Times New Roman" panose="02020603050405020304" pitchFamily="18" charset="0"/>
                <a:cs typeface="Times New Roman" panose="02020603050405020304" pitchFamily="18" charset="0"/>
              </a:rPr>
              <a:t>evals</a:t>
            </a:r>
            <a:endParaRPr lang="en-US" sz="2000" b="1" i="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t>Add questions to promote audience discussion</a:t>
            </a:r>
            <a:endParaRPr lang="en-US" dirty="0"/>
          </a:p>
        </p:txBody>
      </p:sp>
      <p:pic>
        <p:nvPicPr>
          <p:cNvPr id="4" name="Picture 3"/>
          <p:cNvPicPr>
            <a:picLocks noChangeAspect="1"/>
          </p:cNvPicPr>
          <p:nvPr/>
        </p:nvPicPr>
        <p:blipFill>
          <a:blip r:embed="rId2"/>
          <a:stretch>
            <a:fillRect/>
          </a:stretch>
        </p:blipFill>
        <p:spPr>
          <a:xfrm>
            <a:off x="-33338" y="649286"/>
            <a:ext cx="9144000" cy="5903913"/>
          </a:xfrm>
          <a:prstGeom prst="rect">
            <a:avLst/>
          </a:prstGeom>
        </p:spPr>
      </p:pic>
    </p:spTree>
    <p:extLst>
      <p:ext uri="{BB962C8B-B14F-4D97-AF65-F5344CB8AC3E}">
        <p14:creationId xmlns:p14="http://schemas.microsoft.com/office/powerpoint/2010/main" val="197456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688" y="228600"/>
            <a:ext cx="8510587" cy="439737"/>
          </a:xfrm>
        </p:spPr>
        <p:txBody>
          <a:bodyPr/>
          <a:lstStyle/>
          <a:p>
            <a:r>
              <a:rPr lang="en-US" sz="2000" b="1" dirty="0" smtClean="0">
                <a:latin typeface="Times New Roman" panose="02020603050405020304" pitchFamily="18" charset="0"/>
                <a:cs typeface="Times New Roman" panose="02020603050405020304" pitchFamily="18" charset="0"/>
              </a:rPr>
              <a:t>What do we know about economic and financial evaluations digital health programs?</a:t>
            </a:r>
            <a:endParaRPr lang="en-US" sz="2000" b="1"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42937" y="762000"/>
            <a:ext cx="8034338" cy="5222875"/>
          </a:xfrm>
          <a:prstGeom prst="rect">
            <a:avLst/>
          </a:prstGeom>
          <a:noFill/>
        </p:spPr>
      </p:pic>
    </p:spTree>
    <p:extLst>
      <p:ext uri="{BB962C8B-B14F-4D97-AF65-F5344CB8AC3E}">
        <p14:creationId xmlns:p14="http://schemas.microsoft.com/office/powerpoint/2010/main" val="1068552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his">
  <a:themeElements>
    <a:clrScheme name="">
      <a:dk1>
        <a:srgbClr val="000000"/>
      </a:dk1>
      <a:lt1>
        <a:srgbClr val="FAFAFA"/>
      </a:lt1>
      <a:dk2>
        <a:srgbClr val="003366"/>
      </a:dk2>
      <a:lt2>
        <a:srgbClr val="969696"/>
      </a:lt2>
      <a:accent1>
        <a:srgbClr val="666699"/>
      </a:accent1>
      <a:accent2>
        <a:srgbClr val="99CCCC"/>
      </a:accent2>
      <a:accent3>
        <a:srgbClr val="FCFCFC"/>
      </a:accent3>
      <a:accent4>
        <a:srgbClr val="000000"/>
      </a:accent4>
      <a:accent5>
        <a:srgbClr val="B8B8CA"/>
      </a:accent5>
      <a:accent6>
        <a:srgbClr val="8AB9B9"/>
      </a:accent6>
      <a:hlink>
        <a:srgbClr val="FF3300"/>
      </a:hlink>
      <a:folHlink>
        <a:srgbClr val="669999"/>
      </a:folHlink>
    </a:clrScheme>
    <a:fontScheme name="his">
      <a:majorFont>
        <a:latin typeface="Myriad Pro SemiCond"/>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29" tIns="45715" rIns="91429" bIns="45715"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100000"/>
          <a:buFont typeface="Wingdings" charset="2"/>
          <a:buChar char="n"/>
          <a:tabLst/>
          <a:defRPr kumimoji="0" lang="en-US" sz="2600" b="0" i="0" u="none" strike="noStrike" cap="none" normalizeH="0" baseline="0">
            <a:ln>
              <a:noFill/>
            </a:ln>
            <a:solidFill>
              <a:schemeClr val="tx1"/>
            </a:solidFill>
            <a:effectLst/>
            <a:latin typeface="Myriad Pro"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29" tIns="45715" rIns="91429" bIns="45715"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100000"/>
          <a:buFont typeface="Wingdings" charset="2"/>
          <a:buChar char="n"/>
          <a:tabLst/>
          <a:defRPr kumimoji="0" lang="en-US" sz="2600" b="0" i="0" u="none" strike="noStrike" cap="none" normalizeH="0" baseline="0">
            <a:ln>
              <a:noFill/>
            </a:ln>
            <a:solidFill>
              <a:schemeClr val="tx1"/>
            </a:solidFill>
            <a:effectLst/>
            <a:latin typeface="Myriad Pro" pitchFamily="34" charset="0"/>
          </a:defRPr>
        </a:defPPr>
      </a:lstStyle>
    </a:lnDef>
  </a:objectDefaults>
  <a:extraClrSchemeLst>
    <a:extraClrScheme>
      <a:clrScheme name="h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his 13">
        <a:dk1>
          <a:srgbClr val="000000"/>
        </a:dk1>
        <a:lt1>
          <a:srgbClr val="FFFFFF"/>
        </a:lt1>
        <a:dk2>
          <a:srgbClr val="1B4882"/>
        </a:dk2>
        <a:lt2>
          <a:srgbClr val="808080"/>
        </a:lt2>
        <a:accent1>
          <a:srgbClr val="847A15"/>
        </a:accent1>
        <a:accent2>
          <a:srgbClr val="7B3D89"/>
        </a:accent2>
        <a:accent3>
          <a:srgbClr val="FFFFFF"/>
        </a:accent3>
        <a:accent4>
          <a:srgbClr val="000000"/>
        </a:accent4>
        <a:accent5>
          <a:srgbClr val="C2BEAA"/>
        </a:accent5>
        <a:accent6>
          <a:srgbClr val="6F367C"/>
        </a:accent6>
        <a:hlink>
          <a:srgbClr val="A2A5C8"/>
        </a:hlink>
        <a:folHlink>
          <a:srgbClr val="99CC00"/>
        </a:folHlink>
      </a:clrScheme>
      <a:clrMap bg1="lt1" tx1="dk1" bg2="lt2" tx2="dk2" accent1="accent1" accent2="accent2" accent3="accent3" accent4="accent4" accent5="accent5" accent6="accent6" hlink="hlink" folHlink="folHlink"/>
    </a:extraClrScheme>
    <a:extraClrScheme>
      <a:clrScheme name="his 14">
        <a:dk1>
          <a:srgbClr val="000000"/>
        </a:dk1>
        <a:lt1>
          <a:srgbClr val="FFFFFF"/>
        </a:lt1>
        <a:dk2>
          <a:srgbClr val="3C2672"/>
        </a:dk2>
        <a:lt2>
          <a:srgbClr val="969696"/>
        </a:lt2>
        <a:accent1>
          <a:srgbClr val="906104"/>
        </a:accent1>
        <a:accent2>
          <a:srgbClr val="1F7B37"/>
        </a:accent2>
        <a:accent3>
          <a:srgbClr val="FFFFFF"/>
        </a:accent3>
        <a:accent4>
          <a:srgbClr val="000000"/>
        </a:accent4>
        <a:accent5>
          <a:srgbClr val="C6B7AA"/>
        </a:accent5>
        <a:accent6>
          <a:srgbClr val="1B6F31"/>
        </a:accent6>
        <a:hlink>
          <a:srgbClr val="CC3300"/>
        </a:hlink>
        <a:folHlink>
          <a:srgbClr val="E08500"/>
        </a:folHlink>
      </a:clrScheme>
      <a:clrMap bg1="lt1" tx1="dk1" bg2="lt2" tx2="dk2" accent1="accent1" accent2="accent2" accent3="accent3" accent4="accent4" accent5="accent5" accent6="accent6" hlink="hlink" folHlink="folHlink"/>
    </a:extraClrScheme>
    <a:extraClrScheme>
      <a:clrScheme name="his 15">
        <a:dk1>
          <a:srgbClr val="000000"/>
        </a:dk1>
        <a:lt1>
          <a:srgbClr val="FFFFFF"/>
        </a:lt1>
        <a:dk2>
          <a:srgbClr val="3C2672"/>
        </a:dk2>
        <a:lt2>
          <a:srgbClr val="969696"/>
        </a:lt2>
        <a:accent1>
          <a:srgbClr val="908B2A"/>
        </a:accent1>
        <a:accent2>
          <a:srgbClr val="136987"/>
        </a:accent2>
        <a:accent3>
          <a:srgbClr val="FFFFFF"/>
        </a:accent3>
        <a:accent4>
          <a:srgbClr val="000000"/>
        </a:accent4>
        <a:accent5>
          <a:srgbClr val="C6C4AC"/>
        </a:accent5>
        <a:accent6>
          <a:srgbClr val="105E7A"/>
        </a:accent6>
        <a:hlink>
          <a:srgbClr val="430086"/>
        </a:hlink>
        <a:folHlink>
          <a:srgbClr val="E08500"/>
        </a:folHlink>
      </a:clrScheme>
      <a:clrMap bg1="lt1" tx1="dk1" bg2="lt2" tx2="dk2" accent1="accent1" accent2="accent2" accent3="accent3" accent4="accent4" accent5="accent5" accent6="accent6" hlink="hlink" folHlink="folHlink"/>
    </a:extraClrScheme>
    <a:extraClrScheme>
      <a:clrScheme name="his 16">
        <a:dk1>
          <a:srgbClr val="000000"/>
        </a:dk1>
        <a:lt1>
          <a:srgbClr val="FFFFFF"/>
        </a:lt1>
        <a:dk2>
          <a:srgbClr val="3C2672"/>
        </a:dk2>
        <a:lt2>
          <a:srgbClr val="969696"/>
        </a:lt2>
        <a:accent1>
          <a:srgbClr val="908B2A"/>
        </a:accent1>
        <a:accent2>
          <a:srgbClr val="136987"/>
        </a:accent2>
        <a:accent3>
          <a:srgbClr val="FFFFFF"/>
        </a:accent3>
        <a:accent4>
          <a:srgbClr val="000000"/>
        </a:accent4>
        <a:accent5>
          <a:srgbClr val="C6C4AC"/>
        </a:accent5>
        <a:accent6>
          <a:srgbClr val="105E7A"/>
        </a:accent6>
        <a:hlink>
          <a:srgbClr val="241F5F"/>
        </a:hlink>
        <a:folHlink>
          <a:srgbClr val="E085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51241</TotalTime>
  <Words>1840</Words>
  <Application>Microsoft Office PowerPoint</Application>
  <PresentationFormat>On-screen Show (4:3)</PresentationFormat>
  <Paragraphs>355</Paragraphs>
  <Slides>22</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ＭＳ 明朝</vt:lpstr>
      <vt:lpstr>ＭＳ Ｐゴシック</vt:lpstr>
      <vt:lpstr>Arial</vt:lpstr>
      <vt:lpstr>Calibri</vt:lpstr>
      <vt:lpstr>Myriad Pro</vt:lpstr>
      <vt:lpstr>Myriad Pro SemiCond</vt:lpstr>
      <vt:lpstr>Symbol</vt:lpstr>
      <vt:lpstr>Times New Roman</vt:lpstr>
      <vt:lpstr>Wingdings</vt:lpstr>
      <vt:lpstr>Wingdings 3</vt:lpstr>
      <vt:lpstr>his</vt:lpstr>
      <vt:lpstr>PowerPoint Presentation</vt:lpstr>
      <vt:lpstr>Presentation overview</vt:lpstr>
      <vt:lpstr>PowerPoint Presentation</vt:lpstr>
      <vt:lpstr>Value for Money</vt:lpstr>
      <vt:lpstr>What is economic evaluation? </vt:lpstr>
      <vt:lpstr>Full economic evaluation vs. partial evaluations </vt:lpstr>
      <vt:lpstr>Stage-based process for economic and financial evaluations of digital health</vt:lpstr>
      <vt:lpstr>Linking stages of maturity and evaluation with economic and financial evals</vt:lpstr>
      <vt:lpstr>What do we know about economic and financial evaluations digital health programs?</vt:lpstr>
      <vt:lpstr>Limited evidence and poor quality evidence reporting </vt:lpstr>
      <vt:lpstr>MAMA South Africa</vt:lpstr>
      <vt:lpstr>Key finding 1: Data gaps limit final sample included in the analysis </vt:lpstr>
      <vt:lpstr>Key finding 2: Significant increase in ANC4+ and Comprehensive care</vt:lpstr>
      <vt:lpstr>Key finding 3: Costs to users constitute a large proportion of total costs</vt:lpstr>
      <vt:lpstr>5-year trends in the unit program cost per registered user and per case of comprehensive care (CC) received among MAMA users over 60 months</vt:lpstr>
      <vt:lpstr>Key finding 6: Cost per live saved is $25 from a societal perspective</vt:lpstr>
      <vt:lpstr>Summary findings and considerations</vt:lpstr>
      <vt:lpstr>Supplementary slides</vt:lpstr>
      <vt:lpstr>Key finding : Childhood immunizations improve but the margins too small to detect a difference</vt:lpstr>
      <vt:lpstr>Study population characteristics for MAMA and Non-MAMA users</vt:lpstr>
      <vt:lpstr>Key finding 3: Costs to users constitute a large proportion of total costs</vt:lpstr>
      <vt:lpstr>Key finding 3: Costs to users constitute a large proportion of total costs</vt:lpstr>
    </vt:vector>
  </TitlesOfParts>
  <Company>Amnesty LeFevre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System Program Seminar</dc:title>
  <dc:creator>lbartlett</dc:creator>
  <cp:lastModifiedBy>Goetsch, Brittany</cp:lastModifiedBy>
  <cp:revision>760</cp:revision>
  <dcterms:created xsi:type="dcterms:W3CDTF">2011-02-14T04:26:15Z</dcterms:created>
  <dcterms:modified xsi:type="dcterms:W3CDTF">2017-03-24T14:16:41Z</dcterms:modified>
</cp:coreProperties>
</file>