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58" r:id="rId5"/>
  </p:sldMasterIdLst>
  <p:notesMasterIdLst>
    <p:notesMasterId r:id="rId16"/>
  </p:notesMasterIdLst>
  <p:handoutMasterIdLst>
    <p:handoutMasterId r:id="rId17"/>
  </p:handoutMasterIdLst>
  <p:sldIdLst>
    <p:sldId id="256" r:id="rId6"/>
    <p:sldId id="272" r:id="rId7"/>
    <p:sldId id="262" r:id="rId8"/>
    <p:sldId id="270" r:id="rId9"/>
    <p:sldId id="268" r:id="rId10"/>
    <p:sldId id="269" r:id="rId11"/>
    <p:sldId id="271" r:id="rId12"/>
    <p:sldId id="273" r:id="rId13"/>
    <p:sldId id="266" r:id="rId14"/>
    <p:sldId id="267" r:id="rId15"/>
  </p:sldIdLst>
  <p:sldSz cx="9144000" cy="6858000" type="screen4x3"/>
  <p:notesSz cx="68580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ole Ippoliti" initials="NI" lastIdx="2" clrIdx="0">
    <p:extLst>
      <p:ext uri="{19B8F6BF-5375-455C-9EA6-DF929625EA0E}">
        <p15:presenceInfo xmlns:p15="http://schemas.microsoft.com/office/powerpoint/2012/main" userId="S-1-5-21-3003367119-45151493-406046460-417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7421"/>
    <a:srgbClr val="5C6F7A"/>
    <a:srgbClr val="CC0000"/>
    <a:srgbClr val="CC0066"/>
    <a:srgbClr val="006595"/>
    <a:srgbClr val="AFBD21"/>
    <a:srgbClr val="F8981D"/>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86" autoAdjust="0"/>
    <p:restoredTop sz="60105" autoAdjust="0"/>
  </p:normalViewPr>
  <p:slideViewPr>
    <p:cSldViewPr snapToGrid="0" snapToObjects="1">
      <p:cViewPr varScale="1">
        <p:scale>
          <a:sx n="43" d="100"/>
          <a:sy n="43" d="100"/>
        </p:scale>
        <p:origin x="1170"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75" d="100"/>
          <a:sy n="75" d="100"/>
        </p:scale>
        <p:origin x="1402" y="-293"/>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eaLnBrk="1" hangingPunct="1">
              <a:defRPr sz="1200">
                <a:latin typeface="Arial" charset="0"/>
              </a:defRPr>
            </a:lvl1pPr>
          </a:lstStyle>
          <a:p>
            <a:pPr>
              <a:defRPr/>
            </a:pPr>
            <a:fld id="{AA311B84-9A85-4A57-B1E4-2BDA318C7079}" type="datetimeFigureOut">
              <a:rPr lang="en-US"/>
              <a:pPr>
                <a:defRPr/>
              </a:pPr>
              <a:t>3/24/2017</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34AB5EBA-6C52-4E51-A72A-9A6D6340E8A7}" type="slidenum">
              <a:rPr lang="en-US" altLang="en-US"/>
              <a:pPr>
                <a:defRPr/>
              </a:pPr>
              <a:t>‹#›</a:t>
            </a:fld>
            <a:endParaRPr lang="en-US" altLang="en-US"/>
          </a:p>
        </p:txBody>
      </p:sp>
    </p:spTree>
    <p:extLst>
      <p:ext uri="{BB962C8B-B14F-4D97-AF65-F5344CB8AC3E}">
        <p14:creationId xmlns:p14="http://schemas.microsoft.com/office/powerpoint/2010/main" val="37099959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3207"/>
          </a:xfrm>
          <a:prstGeom prst="rect">
            <a:avLst/>
          </a:prstGeom>
        </p:spPr>
        <p:txBody>
          <a:bodyPr vert="horz" lIns="91650" tIns="45825" rIns="91650" bIns="45825" rtlCol="0"/>
          <a:lstStyle>
            <a:lvl1pPr algn="l" eaLnBrk="1" hangingPunct="1">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63207"/>
          </a:xfrm>
          <a:prstGeom prst="rect">
            <a:avLst/>
          </a:prstGeom>
        </p:spPr>
        <p:txBody>
          <a:bodyPr vert="horz" lIns="91650" tIns="45825" rIns="91650" bIns="45825" rtlCol="0"/>
          <a:lstStyle>
            <a:lvl1pPr algn="r" eaLnBrk="1" hangingPunct="1">
              <a:defRPr sz="1200">
                <a:latin typeface="Arial" charset="0"/>
              </a:defRPr>
            </a:lvl1pPr>
          </a:lstStyle>
          <a:p>
            <a:pPr>
              <a:defRPr/>
            </a:pPr>
            <a:fld id="{F4E3EF2F-F2F2-42F7-BA71-99956CBEA696}" type="datetimeFigureOut">
              <a:rPr lang="en-US"/>
              <a:pPr>
                <a:defRPr/>
              </a:pPr>
              <a:t>3/24/2017</a:t>
            </a:fld>
            <a:endParaRPr lang="en-US" dirty="0"/>
          </a:p>
        </p:txBody>
      </p:sp>
      <p:sp>
        <p:nvSpPr>
          <p:cNvPr id="4" name="Slide Image Placeholder 3"/>
          <p:cNvSpPr>
            <a:spLocks noGrp="1" noRot="1" noChangeAspect="1"/>
          </p:cNvSpPr>
          <p:nvPr>
            <p:ph type="sldImg" idx="2"/>
          </p:nvPr>
        </p:nvSpPr>
        <p:spPr>
          <a:xfrm>
            <a:off x="1104900" y="698500"/>
            <a:ext cx="4648200" cy="3486150"/>
          </a:xfrm>
          <a:prstGeom prst="rect">
            <a:avLst/>
          </a:prstGeom>
          <a:noFill/>
          <a:ln w="12700">
            <a:solidFill>
              <a:prstClr val="black"/>
            </a:solidFill>
          </a:ln>
        </p:spPr>
        <p:txBody>
          <a:bodyPr vert="horz" lIns="91650" tIns="45825" rIns="91650" bIns="45825" rtlCol="0" anchor="ctr"/>
          <a:lstStyle/>
          <a:p>
            <a:pPr lvl="0"/>
            <a:endParaRPr lang="en-US" noProof="0" dirty="0"/>
          </a:p>
        </p:txBody>
      </p:sp>
      <p:sp>
        <p:nvSpPr>
          <p:cNvPr id="5" name="Notes Placeholder 4"/>
          <p:cNvSpPr>
            <a:spLocks noGrp="1"/>
          </p:cNvSpPr>
          <p:nvPr>
            <p:ph type="body" sz="quarter" idx="3"/>
          </p:nvPr>
        </p:nvSpPr>
        <p:spPr>
          <a:xfrm>
            <a:off x="685800" y="4415790"/>
            <a:ext cx="5486400" cy="4181767"/>
          </a:xfrm>
          <a:prstGeom prst="rect">
            <a:avLst/>
          </a:prstGeom>
        </p:spPr>
        <p:txBody>
          <a:bodyPr vert="horz" lIns="91650" tIns="45825" rIns="91650" bIns="45825"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31580"/>
            <a:ext cx="2971800" cy="463207"/>
          </a:xfrm>
          <a:prstGeom prst="rect">
            <a:avLst/>
          </a:prstGeom>
        </p:spPr>
        <p:txBody>
          <a:bodyPr vert="horz" lIns="91650" tIns="45825" rIns="91650" bIns="45825" rtlCol="0" anchor="b"/>
          <a:lstStyle>
            <a:lvl1pPr algn="l" eaLnBrk="1" hangingPunct="1">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831580"/>
            <a:ext cx="2971800" cy="463207"/>
          </a:xfrm>
          <a:prstGeom prst="rect">
            <a:avLst/>
          </a:prstGeom>
        </p:spPr>
        <p:txBody>
          <a:bodyPr vert="horz" wrap="square" lIns="91650" tIns="45825" rIns="91650" bIns="45825" numCol="1" anchor="b" anchorCtr="0" compatLnSpc="1">
            <a:prstTxWarp prst="textNoShape">
              <a:avLst/>
            </a:prstTxWarp>
          </a:bodyPr>
          <a:lstStyle>
            <a:lvl1pPr algn="r" eaLnBrk="1" hangingPunct="1">
              <a:defRPr sz="1200"/>
            </a:lvl1pPr>
          </a:lstStyle>
          <a:p>
            <a:pPr>
              <a:defRPr/>
            </a:pPr>
            <a:fld id="{653F0982-9D86-4896-BB41-D7AE5000ADE6}" type="slidenum">
              <a:rPr lang="en-US" altLang="en-US"/>
              <a:pPr>
                <a:defRPr/>
              </a:pPr>
              <a:t>‹#›</a:t>
            </a:fld>
            <a:endParaRPr lang="en-US" altLang="en-US"/>
          </a:p>
        </p:txBody>
      </p:sp>
    </p:spTree>
    <p:extLst>
      <p:ext uri="{BB962C8B-B14F-4D97-AF65-F5344CB8AC3E}">
        <p14:creationId xmlns:p14="http://schemas.microsoft.com/office/powerpoint/2010/main" val="16526355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xfrm>
            <a:off x="1589" y="4415790"/>
            <a:ext cx="6854825" cy="418176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Thank you for inviting me today</a:t>
            </a:r>
            <a:r>
              <a:rPr lang="en-US" altLang="en-US" baseline="0" dirty="0"/>
              <a:t> to speak on our work in reviewing current approaches which leverage DH tools for FP SSS. </a:t>
            </a:r>
            <a:endParaRPr lang="en-US" altLang="en-US" dirty="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4EF03B2-CCA3-4398-9B9E-63862EBFEAC2}"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35711448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53F0982-9D86-4896-BB41-D7AE5000ADE6}" type="slidenum">
              <a:rPr lang="en-US" altLang="en-US" smtClean="0"/>
              <a:pPr>
                <a:defRPr/>
              </a:pPr>
              <a:t>10</a:t>
            </a:fld>
            <a:endParaRPr lang="en-US" altLang="en-US"/>
          </a:p>
        </p:txBody>
      </p:sp>
    </p:spTree>
    <p:extLst>
      <p:ext uri="{BB962C8B-B14F-4D97-AF65-F5344CB8AC3E}">
        <p14:creationId xmlns:p14="http://schemas.microsoft.com/office/powerpoint/2010/main" val="1678185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sz="1200" kern="1200" dirty="0">
                <a:solidFill>
                  <a:schemeClr val="tx1"/>
                </a:solidFill>
                <a:effectLst/>
                <a:latin typeface="+mn-lt"/>
                <a:ea typeface="+mn-ea"/>
                <a:cs typeface="+mn-cs"/>
              </a:rPr>
              <a:t>Today, I’ll be presenting on</a:t>
            </a:r>
            <a:r>
              <a:rPr lang="en-US" sz="1200" kern="1200" baseline="0" dirty="0">
                <a:solidFill>
                  <a:schemeClr val="tx1"/>
                </a:solidFill>
                <a:effectLst/>
                <a:latin typeface="+mn-lt"/>
                <a:ea typeface="+mn-ea"/>
                <a:cs typeface="+mn-cs"/>
              </a:rPr>
              <a:t> findings from a brief that FHI 360 is currently developing (still in progress) that will be a part of USAID’s Family Planning High Impact Practice compendium. These briefs offer concise summaries of effective service delivery or systems interventions that advance family planning outcomes. These briefs are categorized by whether they are proven, promising, or emerging practices. And in the case of </a:t>
            </a:r>
            <a:r>
              <a:rPr lang="en-US" sz="1200" kern="1200" baseline="0" dirty="0" err="1">
                <a:solidFill>
                  <a:schemeClr val="tx1"/>
                </a:solidFill>
                <a:effectLst/>
                <a:latin typeface="+mn-lt"/>
                <a:ea typeface="+mn-ea"/>
                <a:cs typeface="+mn-cs"/>
              </a:rPr>
              <a:t>mhealth</a:t>
            </a:r>
            <a:r>
              <a:rPr lang="en-US" sz="1200" kern="1200" baseline="0" dirty="0">
                <a:solidFill>
                  <a:schemeClr val="tx1"/>
                </a:solidFill>
                <a:effectLst/>
                <a:latin typeface="+mn-lt"/>
                <a:ea typeface="+mn-ea"/>
                <a:cs typeface="+mn-cs"/>
              </a:rPr>
              <a:t>, which is what I’ll be presenting on today, this brief will be categorized as an “enhancement” which refers to a technology that could be added to a practice for additional impact or cost-effectiveness.  </a:t>
            </a:r>
          </a:p>
          <a:p>
            <a:pPr eaLnBrk="1" hangingPunct="1">
              <a:spcBef>
                <a:spcPct val="0"/>
              </a:spcBef>
            </a:pPr>
            <a:endParaRPr lang="en-US" sz="1200" kern="1200" baseline="0" dirty="0">
              <a:solidFill>
                <a:schemeClr val="tx1"/>
              </a:solidFill>
              <a:effectLst/>
              <a:latin typeface="+mn-lt"/>
              <a:ea typeface="+mn-ea"/>
              <a:cs typeface="+mn-cs"/>
            </a:endParaRPr>
          </a:p>
          <a:p>
            <a:pPr eaLnBrk="1" hangingPunct="1">
              <a:spcBef>
                <a:spcPct val="0"/>
              </a:spcBef>
            </a:pPr>
            <a:r>
              <a:rPr lang="en-US" sz="1200" kern="1200" baseline="0" dirty="0">
                <a:solidFill>
                  <a:schemeClr val="tx1"/>
                </a:solidFill>
                <a:effectLst/>
                <a:latin typeface="+mn-lt"/>
                <a:ea typeface="+mn-ea"/>
                <a:cs typeface="+mn-cs"/>
              </a:rPr>
              <a:t>In early 2013, my colleagues published a HIP brief on </a:t>
            </a:r>
            <a:r>
              <a:rPr lang="en-US" sz="1200" kern="1200" baseline="0" dirty="0" err="1">
                <a:solidFill>
                  <a:schemeClr val="tx1"/>
                </a:solidFill>
                <a:effectLst/>
                <a:latin typeface="+mn-lt"/>
                <a:ea typeface="+mn-ea"/>
                <a:cs typeface="+mn-cs"/>
              </a:rPr>
              <a:t>mhealth</a:t>
            </a:r>
            <a:r>
              <a:rPr lang="en-US" sz="1200" kern="1200" baseline="0" dirty="0">
                <a:solidFill>
                  <a:schemeClr val="tx1"/>
                </a:solidFill>
                <a:effectLst/>
                <a:latin typeface="+mn-lt"/>
                <a:ea typeface="+mn-ea"/>
                <a:cs typeface="+mn-cs"/>
              </a:rPr>
              <a:t>, and this year we’ll be updating it to reflect relevant interventions that have popped up in the last three years. Initially we presented a concept which included examples of both client and systems level approaches that integrate digital health solutions for family planning. The recommendation for the HIP technical advisory group was to choose either client-facing or health systems strengthening approaches in order to allow for </a:t>
            </a:r>
            <a:r>
              <a:rPr lang="en-US" sz="1200" kern="1200" dirty="0">
                <a:solidFill>
                  <a:schemeClr val="tx1"/>
                </a:solidFill>
                <a:effectLst/>
                <a:latin typeface="+mn-lt"/>
                <a:ea typeface="+mn-ea"/>
                <a:cs typeface="+mn-cs"/>
              </a:rPr>
              <a:t>greater depth on both the evidence base and lessons learned</a:t>
            </a:r>
            <a:r>
              <a:rPr lang="en-US" sz="1200" kern="1200" baseline="0" dirty="0">
                <a:solidFill>
                  <a:schemeClr val="tx1"/>
                </a:solidFill>
                <a:effectLst/>
                <a:latin typeface="+mn-lt"/>
                <a:ea typeface="+mn-ea"/>
                <a:cs typeface="+mn-cs"/>
              </a:rPr>
              <a:t>. They also recommended that we move beyond </a:t>
            </a:r>
            <a:r>
              <a:rPr lang="en-US" sz="1200" kern="1200" baseline="0" dirty="0" err="1">
                <a:solidFill>
                  <a:schemeClr val="tx1"/>
                </a:solidFill>
                <a:effectLst/>
                <a:latin typeface="+mn-lt"/>
                <a:ea typeface="+mn-ea"/>
                <a:cs typeface="+mn-cs"/>
              </a:rPr>
              <a:t>mhealth</a:t>
            </a:r>
            <a:r>
              <a:rPr lang="en-US" sz="1200" kern="1200" baseline="0" dirty="0">
                <a:solidFill>
                  <a:schemeClr val="tx1"/>
                </a:solidFill>
                <a:effectLst/>
                <a:latin typeface="+mn-lt"/>
                <a:ea typeface="+mn-ea"/>
                <a:cs typeface="+mn-cs"/>
              </a:rPr>
              <a:t> to allow for a broader definition of digital health, which also includes e-health, ICT. So today, I’ll be presenting our review of digital health approaches focused on systems strengthening, though next year we’ll develop a brief that focuses on the  client/demand side.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653F0982-9D86-4896-BB41-D7AE5000ADE6}" type="slidenum">
              <a:rPr lang="en-US" altLang="en-US" smtClean="0"/>
              <a:pPr>
                <a:defRPr/>
              </a:pPr>
              <a:t>2</a:t>
            </a:fld>
            <a:endParaRPr lang="en-US" altLang="en-US"/>
          </a:p>
        </p:txBody>
      </p:sp>
    </p:spTree>
    <p:extLst>
      <p:ext uri="{BB962C8B-B14F-4D97-AF65-F5344CB8AC3E}">
        <p14:creationId xmlns:p14="http://schemas.microsoft.com/office/powerpoint/2010/main" val="3383309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Currently</a:t>
            </a:r>
            <a:r>
              <a:rPr lang="en-US" baseline="0" dirty="0"/>
              <a:t>, there is no standardized definition for digital health for family planning systems strengthening. The definition we present here is adapted from both the </a:t>
            </a:r>
            <a:r>
              <a:rPr lang="en-US" baseline="0" dirty="0" err="1"/>
              <a:t>Labrique</a:t>
            </a:r>
            <a:r>
              <a:rPr lang="en-US" baseline="0" dirty="0"/>
              <a:t> article which provides a framework of common </a:t>
            </a:r>
            <a:r>
              <a:rPr lang="en-US" baseline="0" dirty="0" err="1"/>
              <a:t>mHealth</a:t>
            </a:r>
            <a:r>
              <a:rPr lang="en-US" baseline="0" dirty="0"/>
              <a:t> applications used as health systems strengthening innovations (within RH), as well as from information included in the </a:t>
            </a:r>
            <a:r>
              <a:rPr lang="en-US" baseline="0" dirty="0" err="1"/>
              <a:t>mhealth</a:t>
            </a:r>
            <a:r>
              <a:rPr lang="en-US" baseline="0" dirty="0"/>
              <a:t> evidence taxonomy. </a:t>
            </a:r>
          </a:p>
          <a:p>
            <a:endParaRPr lang="en-US" baseline="0" dirty="0"/>
          </a:p>
          <a:p>
            <a:r>
              <a:rPr lang="en-US" baseline="0" dirty="0"/>
              <a:t>You’ll note that in both this definition and the theory of change presented on the next slide, we focus on system-level processes and outcomes. </a:t>
            </a:r>
          </a:p>
          <a:p>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653F0982-9D86-4896-BB41-D7AE5000ADE6}" type="slidenum">
              <a:rPr lang="en-US" altLang="en-US" smtClean="0"/>
              <a:pPr>
                <a:defRPr/>
              </a:pPr>
              <a:t>3</a:t>
            </a:fld>
            <a:endParaRPr lang="en-US" altLang="en-US"/>
          </a:p>
        </p:txBody>
      </p:sp>
    </p:spTree>
    <p:extLst>
      <p:ext uri="{BB962C8B-B14F-4D97-AF65-F5344CB8AC3E}">
        <p14:creationId xmlns:p14="http://schemas.microsoft.com/office/powerpoint/2010/main" val="3657300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TOC</a:t>
            </a:r>
            <a:r>
              <a:rPr lang="en-US" baseline="0" dirty="0"/>
              <a:t> is adapted from the </a:t>
            </a:r>
            <a:r>
              <a:rPr lang="en-US" sz="1200" kern="1200" dirty="0">
                <a:solidFill>
                  <a:schemeClr val="tx1"/>
                </a:solidFill>
                <a:effectLst/>
                <a:latin typeface="+mn-lt"/>
                <a:ea typeface="+mn-ea"/>
                <a:cs typeface="+mn-cs"/>
              </a:rPr>
              <a:t>WHO Health Systems Building Blocks.</a:t>
            </a:r>
            <a:r>
              <a:rPr lang="en-US" sz="1200" kern="1200" baseline="0" dirty="0">
                <a:solidFill>
                  <a:schemeClr val="tx1"/>
                </a:solidFill>
                <a:effectLst/>
                <a:latin typeface="+mn-lt"/>
                <a:ea typeface="+mn-ea"/>
                <a:cs typeface="+mn-cs"/>
              </a:rPr>
              <a:t>  Here</a:t>
            </a:r>
            <a:r>
              <a:rPr lang="en-US" baseline="0" dirty="0"/>
              <a:t> w</a:t>
            </a:r>
            <a:r>
              <a:rPr lang="en-US" dirty="0"/>
              <a:t>e dissect the overall health system into five primary domains where</a:t>
            </a:r>
            <a:r>
              <a:rPr lang="en-US" baseline="0" dirty="0"/>
              <a:t> digital health innovations have had emerging practice in supporting  family planning system strengthening. We did receive feedback from the TAG to include leadership and governance as an additional domain within the framework, so the final version of the brief will include results for that as well. </a:t>
            </a:r>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Supply management</a:t>
            </a:r>
            <a:endParaRPr lang="en-US" sz="120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Allows for tracking,</a:t>
            </a:r>
            <a:r>
              <a:rPr lang="en-US" sz="1200" kern="1200" baseline="0" dirty="0">
                <a:solidFill>
                  <a:schemeClr val="tx1"/>
                </a:solidFill>
                <a:effectLst/>
                <a:latin typeface="+mn-lt"/>
                <a:ea typeface="+mn-ea"/>
                <a:cs typeface="+mn-cs"/>
              </a:rPr>
              <a:t> reporting, and</a:t>
            </a:r>
            <a:r>
              <a:rPr lang="en-US" sz="1200" kern="1200" dirty="0">
                <a:solidFill>
                  <a:schemeClr val="tx1"/>
                </a:solidFill>
                <a:effectLst/>
                <a:latin typeface="+mn-lt"/>
                <a:ea typeface="+mn-ea"/>
                <a:cs typeface="+mn-cs"/>
              </a:rPr>
              <a:t> managing supplies to</a:t>
            </a:r>
            <a:r>
              <a:rPr lang="en-US" sz="1200" kern="1200" baseline="0" dirty="0">
                <a:solidFill>
                  <a:schemeClr val="tx1"/>
                </a:solidFill>
                <a:effectLst/>
                <a:latin typeface="+mn-lt"/>
                <a:ea typeface="+mn-ea"/>
                <a:cs typeface="+mn-cs"/>
              </a:rPr>
              <a:t> reduce stock outs of</a:t>
            </a:r>
            <a:r>
              <a:rPr lang="en-US" sz="1200" kern="1200" dirty="0">
                <a:solidFill>
                  <a:schemeClr val="tx1"/>
                </a:solidFill>
                <a:effectLst/>
                <a:latin typeface="+mn-lt"/>
                <a:ea typeface="+mn-ea"/>
                <a:cs typeface="+mn-cs"/>
              </a:rPr>
              <a:t> essential FP commodities</a:t>
            </a:r>
          </a:p>
          <a:p>
            <a:pPr marL="0" indent="0">
              <a:buFont typeface="Arial" panose="020B0604020202020204" pitchFamily="34" charset="0"/>
              <a:buNone/>
            </a:pPr>
            <a:endParaRPr lang="en-US" sz="1200" i="1" kern="1200" dirty="0">
              <a:solidFill>
                <a:schemeClr val="tx1"/>
              </a:solidFill>
              <a:effectLst/>
              <a:latin typeface="+mn-lt"/>
              <a:ea typeface="+mn-ea"/>
              <a:cs typeface="+mn-cs"/>
            </a:endParaRPr>
          </a:p>
          <a:p>
            <a:pPr marL="0" indent="0">
              <a:buFont typeface="Arial" panose="020B0604020202020204" pitchFamily="34" charset="0"/>
              <a:buNone/>
            </a:pPr>
            <a:r>
              <a:rPr lang="en-US" sz="1200" i="1" kern="1200" dirty="0">
                <a:solidFill>
                  <a:schemeClr val="tx1"/>
                </a:solidFill>
                <a:effectLst/>
                <a:latin typeface="+mn-lt"/>
                <a:ea typeface="+mn-ea"/>
                <a:cs typeface="+mn-cs"/>
              </a:rPr>
              <a:t>Workforce development and performance support</a:t>
            </a:r>
            <a:endParaRPr lang="en-US" sz="120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Looking at the resource and time efficiencies of offering virtual training support and skills monitoring to frontline or remote providers, which would otherwise would have to be </a:t>
            </a:r>
            <a:r>
              <a:rPr lang="en-US" sz="1200" kern="1200" baseline="0" dirty="0">
                <a:solidFill>
                  <a:schemeClr val="tx1"/>
                </a:solidFill>
                <a:effectLst/>
                <a:latin typeface="+mn-lt"/>
                <a:ea typeface="+mn-ea"/>
                <a:cs typeface="+mn-cs"/>
              </a:rPr>
              <a:t>done in person </a:t>
            </a:r>
            <a:r>
              <a:rPr lang="en-US" sz="1200" kern="1200" dirty="0">
                <a:solidFill>
                  <a:schemeClr val="tx1"/>
                </a:solidFill>
                <a:effectLst/>
                <a:latin typeface="+mn-lt"/>
                <a:ea typeface="+mn-ea"/>
                <a:cs typeface="+mn-cs"/>
              </a:rPr>
              <a:t> </a:t>
            </a:r>
          </a:p>
          <a:p>
            <a:pPr marL="0" indent="0">
              <a:buFont typeface="Arial" panose="020B0604020202020204" pitchFamily="34" charset="0"/>
              <a:buNone/>
            </a:pPr>
            <a:endParaRPr lang="en-US" sz="1200" i="1" kern="1200" dirty="0">
              <a:solidFill>
                <a:schemeClr val="tx1"/>
              </a:solidFill>
              <a:effectLst/>
              <a:latin typeface="+mn-lt"/>
              <a:ea typeface="+mn-ea"/>
              <a:cs typeface="+mn-cs"/>
            </a:endParaRPr>
          </a:p>
          <a:p>
            <a:pPr marL="0" indent="0">
              <a:buFont typeface="Arial" panose="020B0604020202020204" pitchFamily="34" charset="0"/>
              <a:buNone/>
            </a:pPr>
            <a:r>
              <a:rPr lang="en-US" sz="1200" i="1" kern="1200" dirty="0">
                <a:solidFill>
                  <a:schemeClr val="tx1"/>
                </a:solidFill>
                <a:effectLst/>
                <a:latin typeface="+mn-lt"/>
                <a:ea typeface="+mn-ea"/>
                <a:cs typeface="+mn-cs"/>
              </a:rPr>
              <a:t>Service delivery and support </a:t>
            </a:r>
            <a:endParaRPr lang="en-US" sz="120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Readily accessible point-of-care decision support tools to help ensure quality of care in task-shifting scenarios and guide frontline health workers through service delivery.</a:t>
            </a:r>
          </a:p>
          <a:p>
            <a:pPr marL="171450" indent="-171450">
              <a:buFont typeface="Arial" panose="020B0604020202020204" pitchFamily="34" charset="0"/>
              <a:buChar char="•"/>
            </a:pPr>
            <a:endParaRPr lang="en-US" sz="1200" i="1" kern="1200" dirty="0">
              <a:solidFill>
                <a:schemeClr val="tx1"/>
              </a:solidFill>
              <a:effectLst/>
              <a:latin typeface="+mn-lt"/>
              <a:ea typeface="+mn-ea"/>
              <a:cs typeface="+mn-cs"/>
            </a:endParaRPr>
          </a:p>
          <a:p>
            <a:pPr marL="0" indent="0">
              <a:buFont typeface="Arial" panose="020B0604020202020204" pitchFamily="34" charset="0"/>
              <a:buNone/>
            </a:pPr>
            <a:r>
              <a:rPr lang="en-US" sz="1200" i="1" kern="1200" dirty="0">
                <a:solidFill>
                  <a:schemeClr val="tx1"/>
                </a:solidFill>
                <a:effectLst/>
                <a:latin typeface="+mn-lt"/>
                <a:ea typeface="+mn-ea"/>
                <a:cs typeface="+mn-cs"/>
              </a:rPr>
              <a:t>Information systems</a:t>
            </a:r>
            <a:endParaRPr lang="en-US" sz="120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Departure from paper-based systems of data collection/reporting to real-time data aggregation, visualization</a:t>
            </a:r>
            <a:r>
              <a:rPr lang="en-US" sz="1200" kern="1200" baseline="0" dirty="0">
                <a:solidFill>
                  <a:schemeClr val="tx1"/>
                </a:solidFill>
                <a:effectLst/>
                <a:latin typeface="+mn-lt"/>
                <a:ea typeface="+mn-ea"/>
                <a:cs typeface="+mn-cs"/>
              </a:rPr>
              <a:t>, and sharing. </a:t>
            </a:r>
            <a:r>
              <a:rPr lang="en-US" sz="1200" kern="1200" dirty="0">
                <a:solidFill>
                  <a:schemeClr val="tx1"/>
                </a:solidFill>
                <a:effectLst/>
                <a:latin typeface="+mn-lt"/>
                <a:ea typeface="+mn-ea"/>
                <a:cs typeface="+mn-cs"/>
              </a:rPr>
              <a:t> </a:t>
            </a:r>
          </a:p>
          <a:p>
            <a:pPr marL="0" indent="0">
              <a:buFont typeface="Arial" panose="020B0604020202020204" pitchFamily="34" charset="0"/>
              <a:buNone/>
            </a:pPr>
            <a:endParaRPr lang="en-US" sz="1200" i="1" kern="1200" dirty="0">
              <a:solidFill>
                <a:schemeClr val="tx1"/>
              </a:solidFill>
              <a:effectLst/>
              <a:latin typeface="+mn-lt"/>
              <a:ea typeface="+mn-ea"/>
              <a:cs typeface="+mn-cs"/>
            </a:endParaRPr>
          </a:p>
          <a:p>
            <a:pPr marL="0" indent="0">
              <a:buFont typeface="Arial" panose="020B0604020202020204" pitchFamily="34" charset="0"/>
              <a:buNone/>
            </a:pPr>
            <a:r>
              <a:rPr lang="en-US" sz="1200" i="1" kern="1200" dirty="0">
                <a:solidFill>
                  <a:schemeClr val="tx1"/>
                </a:solidFill>
                <a:effectLst/>
                <a:latin typeface="+mn-lt"/>
                <a:ea typeface="+mn-ea"/>
                <a:cs typeface="+mn-cs"/>
              </a:rPr>
              <a:t>Financial transactions and incentives</a:t>
            </a:r>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Mobile financial transactions to pay for healthcare, supplies, or drugs, OR for</a:t>
            </a:r>
            <a:r>
              <a:rPr lang="en-US" sz="1200" kern="1200" baseline="0" dirty="0">
                <a:solidFill>
                  <a:schemeClr val="tx1"/>
                </a:solidFill>
                <a:effectLst/>
                <a:latin typeface="+mn-lt"/>
                <a:ea typeface="+mn-ea"/>
                <a:cs typeface="+mn-cs"/>
              </a:rPr>
              <a:t> facilitating performance-based financial incentives for healthcare workers  </a:t>
            </a:r>
          </a:p>
          <a:p>
            <a:pPr marL="171450" indent="-171450">
              <a:buFont typeface="Arial" panose="020B0604020202020204" pitchFamily="34" charset="0"/>
              <a:buChar char="•"/>
            </a:pPr>
            <a:endParaRPr lang="en-US" sz="1200" kern="1200" baseline="0" dirty="0">
              <a:solidFill>
                <a:schemeClr val="tx1"/>
              </a:solidFill>
              <a:effectLst/>
              <a:latin typeface="+mn-lt"/>
              <a:ea typeface="+mn-ea"/>
              <a:cs typeface="+mn-cs"/>
            </a:endParaRPr>
          </a:p>
          <a:p>
            <a:pPr marL="0" indent="0">
              <a:buFont typeface="Arial" panose="020B0604020202020204" pitchFamily="34" charset="0"/>
              <a:buNone/>
            </a:pPr>
            <a:r>
              <a:rPr lang="en-US" sz="1200" kern="1200" baseline="0" dirty="0">
                <a:solidFill>
                  <a:schemeClr val="tx1"/>
                </a:solidFill>
                <a:effectLst/>
                <a:latin typeface="+mn-lt"/>
                <a:ea typeface="+mn-ea"/>
                <a:cs typeface="+mn-cs"/>
              </a:rPr>
              <a:t>Use this framework to evaluate how projects which are implementing digital health tools for FP system strengthening measure against the following criteria: </a:t>
            </a:r>
          </a:p>
          <a:p>
            <a:pPr marL="0" indent="0">
              <a:buFont typeface="Arial" panose="020B0604020202020204" pitchFamily="34" charset="0"/>
              <a:buNone/>
            </a:pPr>
            <a:r>
              <a:rPr lang="en-US" sz="1200" kern="1200" baseline="0" dirty="0">
                <a:solidFill>
                  <a:schemeClr val="tx1"/>
                </a:solidFill>
                <a:effectLst/>
                <a:latin typeface="+mn-lt"/>
                <a:ea typeface="+mn-ea"/>
                <a:cs typeface="+mn-cs"/>
              </a:rPr>
              <a:t>Time and Resource efficiencies </a:t>
            </a:r>
          </a:p>
          <a:p>
            <a:pPr marL="0" indent="0">
              <a:buFont typeface="Arial" panose="020B0604020202020204" pitchFamily="34" charset="0"/>
              <a:buNone/>
            </a:pPr>
            <a:r>
              <a:rPr lang="en-US" sz="1200" kern="1200" baseline="0" dirty="0">
                <a:solidFill>
                  <a:schemeClr val="tx1"/>
                </a:solidFill>
                <a:effectLst/>
                <a:latin typeface="+mn-lt"/>
                <a:ea typeface="+mn-ea"/>
                <a:cs typeface="+mn-cs"/>
              </a:rPr>
              <a:t>Improved quality of care </a:t>
            </a:r>
          </a:p>
          <a:p>
            <a:pPr marL="0" indent="0">
              <a:buFont typeface="Arial" panose="020B0604020202020204" pitchFamily="34" charset="0"/>
              <a:buNone/>
            </a:pPr>
            <a:r>
              <a:rPr lang="en-US" sz="1200" kern="1200" baseline="0" dirty="0">
                <a:solidFill>
                  <a:schemeClr val="tx1"/>
                </a:solidFill>
                <a:effectLst/>
                <a:latin typeface="+mn-lt"/>
                <a:ea typeface="+mn-ea"/>
                <a:cs typeface="+mn-cs"/>
              </a:rPr>
              <a:t>Better trained providers </a:t>
            </a:r>
          </a:p>
          <a:p>
            <a:pPr marL="0" indent="0">
              <a:buFont typeface="Arial" panose="020B0604020202020204" pitchFamily="34" charset="0"/>
              <a:buNone/>
            </a:pPr>
            <a:r>
              <a:rPr lang="en-US" sz="1200" kern="1200" baseline="0" dirty="0">
                <a:solidFill>
                  <a:schemeClr val="tx1"/>
                </a:solidFill>
                <a:effectLst/>
                <a:latin typeface="+mn-lt"/>
                <a:ea typeface="+mn-ea"/>
                <a:cs typeface="+mn-cs"/>
              </a:rPr>
              <a:t>More widely available FP commodities </a:t>
            </a:r>
          </a:p>
          <a:p>
            <a:pPr marL="0" indent="0">
              <a:buFont typeface="Arial" panose="020B0604020202020204" pitchFamily="34" charset="0"/>
              <a:buNone/>
            </a:pPr>
            <a:r>
              <a:rPr lang="en-US" sz="1200" kern="1200" baseline="0" dirty="0">
                <a:solidFill>
                  <a:schemeClr val="tx1"/>
                </a:solidFill>
                <a:effectLst/>
                <a:latin typeface="+mn-lt"/>
                <a:ea typeface="+mn-ea"/>
                <a:cs typeface="+mn-cs"/>
              </a:rPr>
              <a:t>Better data for decision-making </a:t>
            </a:r>
          </a:p>
          <a:p>
            <a:pPr marL="0" indent="0">
              <a:buFont typeface="Arial" panose="020B0604020202020204" pitchFamily="34" charset="0"/>
              <a:buNone/>
            </a:pPr>
            <a:endParaRPr lang="en-US" sz="1200" kern="1200" baseline="0" dirty="0">
              <a:solidFill>
                <a:schemeClr val="tx1"/>
              </a:solidFill>
              <a:effectLst/>
              <a:latin typeface="+mn-lt"/>
              <a:ea typeface="+mn-ea"/>
              <a:cs typeface="+mn-cs"/>
            </a:endParaRPr>
          </a:p>
          <a:p>
            <a:pPr marL="0" indent="0">
              <a:buFont typeface="Arial" panose="020B0604020202020204" pitchFamily="34" charset="0"/>
              <a:buNone/>
            </a:pPr>
            <a:r>
              <a:rPr lang="en-US" sz="1200" kern="1200" baseline="0" dirty="0">
                <a:solidFill>
                  <a:schemeClr val="tx1"/>
                </a:solidFill>
                <a:effectLst/>
                <a:latin typeface="+mn-lt"/>
                <a:ea typeface="+mn-ea"/>
                <a:cs typeface="+mn-cs"/>
              </a:rPr>
              <a:t>Ultimately, what we want to see in interventions applying digital health tools for these FP system strengthening is impact at the client level. We want to see increase in contraceptive prevalence, wide-range of contraceptive options, and reductions in unplanned pregnancies. </a:t>
            </a:r>
          </a:p>
          <a:p>
            <a:pPr marL="0" indent="0">
              <a:buFont typeface="Arial" panose="020B0604020202020204" pitchFamily="34" charset="0"/>
              <a:buNone/>
            </a:pPr>
            <a:r>
              <a:rPr lang="en-US" sz="1200" kern="1200" baseline="0" dirty="0">
                <a:solidFill>
                  <a:schemeClr val="tx1"/>
                </a:solidFill>
                <a:effectLst/>
                <a:latin typeface="+mn-lt"/>
                <a:ea typeface="+mn-ea"/>
                <a:cs typeface="+mn-cs"/>
              </a:rPr>
              <a:t>So let’s see how we’re doing to date. </a:t>
            </a:r>
          </a:p>
        </p:txBody>
      </p:sp>
      <p:sp>
        <p:nvSpPr>
          <p:cNvPr id="4" name="Slide Number Placeholder 3"/>
          <p:cNvSpPr>
            <a:spLocks noGrp="1"/>
          </p:cNvSpPr>
          <p:nvPr>
            <p:ph type="sldNum" sz="quarter" idx="10"/>
          </p:nvPr>
        </p:nvSpPr>
        <p:spPr/>
        <p:txBody>
          <a:bodyPr/>
          <a:lstStyle/>
          <a:p>
            <a:pPr>
              <a:defRPr/>
            </a:pPr>
            <a:fld id="{653F0982-9D86-4896-BB41-D7AE5000ADE6}" type="slidenum">
              <a:rPr lang="en-US" altLang="en-US" smtClean="0"/>
              <a:pPr>
                <a:defRPr/>
              </a:pPr>
              <a:t>4</a:t>
            </a:fld>
            <a:endParaRPr lang="en-US" altLang="en-US"/>
          </a:p>
        </p:txBody>
      </p:sp>
    </p:spTree>
    <p:extLst>
      <p:ext uri="{BB962C8B-B14F-4D97-AF65-F5344CB8AC3E}">
        <p14:creationId xmlns:p14="http://schemas.microsoft.com/office/powerpoint/2010/main" val="3401780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A bit about</a:t>
            </a:r>
            <a:r>
              <a:rPr lang="en-US" sz="1200" baseline="0" dirty="0"/>
              <a:t> our process:</a:t>
            </a:r>
            <a:r>
              <a:rPr lang="en-US" sz="1200" dirty="0"/>
              <a:t> reviewed peer-reviewed articles and grey literature studies published from 2013-2016 that highlight the use of digital health technology to strengthen FP systems</a:t>
            </a:r>
            <a:r>
              <a:rPr lang="en-US" sz="1200" baseline="0" dirty="0"/>
              <a:t> </a:t>
            </a:r>
            <a:r>
              <a:rPr lang="en-US" sz="1200" dirty="0"/>
              <a:t>in LMICs</a:t>
            </a:r>
          </a:p>
          <a:p>
            <a:endParaRPr lang="en-US" sz="1200" kern="1200" baseline="0" dirty="0">
              <a:solidFill>
                <a:schemeClr val="tx1"/>
              </a:solidFill>
              <a:latin typeface="+mn-lt"/>
              <a:ea typeface="+mn-ea"/>
              <a:cs typeface="+mn-cs"/>
            </a:endParaRPr>
          </a:p>
          <a:p>
            <a:r>
              <a:rPr lang="en-US" sz="1200" kern="1200" baseline="0" dirty="0">
                <a:solidFill>
                  <a:schemeClr val="tx1"/>
                </a:solidFill>
                <a:latin typeface="+mn-lt"/>
                <a:ea typeface="+mn-ea"/>
                <a:cs typeface="+mn-cs"/>
              </a:rPr>
              <a:t>A </a:t>
            </a:r>
            <a:r>
              <a:rPr lang="en-US" sz="1200" kern="1200" dirty="0">
                <a:solidFill>
                  <a:schemeClr val="tx1"/>
                </a:solidFill>
                <a:latin typeface="+mn-lt"/>
                <a:ea typeface="+mn-ea"/>
                <a:cs typeface="+mn-cs"/>
              </a:rPr>
              <a:t>total of 9 studies </a:t>
            </a:r>
            <a:r>
              <a:rPr lang="en-US" sz="1200" kern="1200" baseline="0" dirty="0">
                <a:solidFill>
                  <a:schemeClr val="tx1"/>
                </a:solidFill>
                <a:latin typeface="+mn-lt"/>
                <a:ea typeface="+mn-ea"/>
                <a:cs typeface="+mn-cs"/>
              </a:rPr>
              <a:t>met our inclusion criteria</a:t>
            </a:r>
            <a:r>
              <a:rPr lang="en-US" sz="1200" kern="1200" dirty="0">
                <a:solidFill>
                  <a:schemeClr val="tx1"/>
                </a:solidFill>
                <a:latin typeface="+mn-lt"/>
                <a:ea typeface="+mn-ea"/>
                <a:cs typeface="+mn-cs"/>
              </a:rPr>
              <a:t>,</a:t>
            </a:r>
            <a:r>
              <a:rPr lang="en-US" sz="1200" kern="1200" baseline="0" dirty="0">
                <a:solidFill>
                  <a:schemeClr val="tx1"/>
                </a:solidFill>
                <a:latin typeface="+mn-lt"/>
                <a:ea typeface="+mn-ea"/>
                <a:cs typeface="+mn-cs"/>
              </a:rPr>
              <a:t> the majority of which report on approaches implemented in </a:t>
            </a:r>
            <a:r>
              <a:rPr lang="en-US" sz="1200" kern="1200" dirty="0">
                <a:solidFill>
                  <a:schemeClr val="tx1"/>
                </a:solidFill>
                <a:latin typeface="+mn-lt"/>
                <a:ea typeface="+mn-ea"/>
                <a:cs typeface="+mn-cs"/>
              </a:rPr>
              <a:t>Sub-Saharan Africa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And focus</a:t>
            </a:r>
            <a:r>
              <a:rPr lang="en-US" sz="1200" kern="1200" baseline="0" dirty="0">
                <a:solidFill>
                  <a:schemeClr val="tx1"/>
                </a:solidFill>
                <a:latin typeface="+mn-lt"/>
                <a:ea typeface="+mn-ea"/>
                <a:cs typeface="+mn-cs"/>
              </a:rPr>
              <a:t> on digital health approaches for</a:t>
            </a:r>
            <a:r>
              <a:rPr lang="en-US" sz="1200" kern="1200" dirty="0">
                <a:solidFill>
                  <a:schemeClr val="tx1"/>
                </a:solidFill>
                <a:latin typeface="+mn-lt"/>
                <a:ea typeface="+mn-ea"/>
                <a:cs typeface="+mn-cs"/>
              </a:rPr>
              <a:t> supply</a:t>
            </a:r>
            <a:r>
              <a:rPr lang="en-US" sz="1200" kern="1200" baseline="0" dirty="0">
                <a:solidFill>
                  <a:schemeClr val="tx1"/>
                </a:solidFill>
                <a:latin typeface="+mn-lt"/>
                <a:ea typeface="+mn-ea"/>
                <a:cs typeface="+mn-cs"/>
              </a:rPr>
              <a:t> management, workforce development, and service delivery. The strongest quality of data being in supply management, in both these examples of interventions that uses SMS to report on stock flows, and as a result we see very clear reductions in stock outs and increases in reporting rates at both district and national levels. </a:t>
            </a:r>
          </a:p>
          <a:p>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653F0982-9D86-4896-BB41-D7AE5000ADE6}" type="slidenum">
              <a:rPr lang="en-US" altLang="en-US" smtClean="0"/>
              <a:pPr>
                <a:defRPr/>
              </a:pPr>
              <a:t>5</a:t>
            </a:fld>
            <a:endParaRPr lang="en-US" altLang="en-US"/>
          </a:p>
        </p:txBody>
      </p:sp>
    </p:spTree>
    <p:extLst>
      <p:ext uri="{BB962C8B-B14F-4D97-AF65-F5344CB8AC3E}">
        <p14:creationId xmlns:p14="http://schemas.microsoft.com/office/powerpoint/2010/main" val="2799987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a:solidFill>
                  <a:schemeClr val="tx1"/>
                </a:solidFill>
                <a:latin typeface="+mn-lt"/>
                <a:ea typeface="+mn-ea"/>
                <a:cs typeface="+mn-cs"/>
              </a:rPr>
              <a:t>A variety of approaches to training and supporting health workers in their daily workforce tasks. Variety of types of measures and results, which will continue to see elsewhere, which is reflective of this nascent field with regards to research. </a:t>
            </a:r>
          </a:p>
          <a:p>
            <a:endParaRPr lang="en-US" sz="1200" kern="1200" baseline="0" dirty="0">
              <a:solidFill>
                <a:schemeClr val="tx1"/>
              </a:solidFill>
              <a:latin typeface="+mn-lt"/>
              <a:ea typeface="+mn-ea"/>
              <a:cs typeface="+mn-cs"/>
            </a:endParaRPr>
          </a:p>
          <a:p>
            <a:endParaRPr lang="en-US" sz="1200"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653F0982-9D86-4896-BB41-D7AE5000ADE6}" type="slidenum">
              <a:rPr lang="en-US" altLang="en-US" smtClean="0"/>
              <a:pPr>
                <a:defRPr/>
              </a:pPr>
              <a:t>6</a:t>
            </a:fld>
            <a:endParaRPr lang="en-US" altLang="en-US"/>
          </a:p>
        </p:txBody>
      </p:sp>
    </p:spTree>
    <p:extLst>
      <p:ext uri="{BB962C8B-B14F-4D97-AF65-F5344CB8AC3E}">
        <p14:creationId xmlns:p14="http://schemas.microsoft.com/office/powerpoint/2010/main" val="691444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mn-lt"/>
                <a:ea typeface="+mn-ea"/>
                <a:cs typeface="+mn-cs"/>
              </a:rPr>
              <a:t>Some interventions are reporting from a monitoring standpoint</a:t>
            </a:r>
            <a:r>
              <a:rPr lang="en-US" sz="1200" kern="1200" baseline="0" dirty="0">
                <a:solidFill>
                  <a:schemeClr val="tx1"/>
                </a:solidFill>
                <a:latin typeface="+mn-lt"/>
                <a:ea typeface="+mn-ea"/>
                <a:cs typeface="+mn-cs"/>
              </a:rPr>
              <a:t> while others are attempting research and evaluation methodologies.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baseline="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dirty="0"/>
          </a:p>
          <a:p>
            <a:endParaRPr lang="en-US" sz="1200"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653F0982-9D86-4896-BB41-D7AE5000ADE6}" type="slidenum">
              <a:rPr lang="en-US" altLang="en-US" smtClean="0"/>
              <a:pPr>
                <a:defRPr/>
              </a:pPr>
              <a:t>7</a:t>
            </a:fld>
            <a:endParaRPr lang="en-US" altLang="en-US"/>
          </a:p>
        </p:txBody>
      </p:sp>
    </p:spTree>
    <p:extLst>
      <p:ext uri="{BB962C8B-B14F-4D97-AF65-F5344CB8AC3E}">
        <p14:creationId xmlns:p14="http://schemas.microsoft.com/office/powerpoint/2010/main" val="3440874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mn-lt"/>
                <a:ea typeface="+mn-ea"/>
                <a:cs typeface="+mn-cs"/>
              </a:rPr>
              <a:t> </a:t>
            </a:r>
            <a:r>
              <a:rPr lang="en-US" sz="1200" kern="1200" baseline="0" dirty="0">
                <a:solidFill>
                  <a:schemeClr val="tx1"/>
                </a:solidFill>
                <a:latin typeface="+mn-lt"/>
                <a:ea typeface="+mn-ea"/>
                <a:cs typeface="+mn-cs"/>
              </a:rPr>
              <a:t>We are seeing a trend of digital health tools with multiple functionalities. Tools that allow for both reporting by </a:t>
            </a:r>
            <a:r>
              <a:rPr lang="en-US" dirty="0"/>
              <a:t>service providers and community based distributors </a:t>
            </a:r>
            <a:r>
              <a:rPr lang="en-US" sz="1200" kern="1200" baseline="0" dirty="0">
                <a:solidFill>
                  <a:schemeClr val="tx1"/>
                </a:solidFill>
                <a:latin typeface="+mn-lt"/>
                <a:ea typeface="+mn-ea"/>
                <a:cs typeface="+mn-cs"/>
              </a:rPr>
              <a:t>and function as job aides (Marie txt), tools that allow for performance-based incentive schemes and on-demand decision-support tools for FP counselling </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mn-lt"/>
                <a:ea typeface="+mn-ea"/>
                <a:cs typeface="+mn-cs"/>
              </a:rPr>
              <a:t>Don’t have for information systems (FP embedded in large health information systems like DHIS2 or</a:t>
            </a:r>
            <a:r>
              <a:rPr lang="en-US" sz="1200" kern="1200" baseline="0" dirty="0">
                <a:solidFill>
                  <a:schemeClr val="tx1"/>
                </a:solidFill>
                <a:latin typeface="+mn-lt"/>
                <a:ea typeface="+mn-ea"/>
                <a:cs typeface="+mn-cs"/>
              </a:rPr>
              <a:t> </a:t>
            </a:r>
            <a:r>
              <a:rPr lang="en-US" sz="1200" kern="1200" baseline="0" dirty="0" err="1">
                <a:solidFill>
                  <a:schemeClr val="tx1"/>
                </a:solidFill>
                <a:latin typeface="+mn-lt"/>
                <a:ea typeface="+mn-ea"/>
                <a:cs typeface="+mn-cs"/>
              </a:rPr>
              <a:t>iHRIS</a:t>
            </a:r>
            <a:r>
              <a:rPr lang="en-US" sz="1200" kern="1200" dirty="0">
                <a:solidFill>
                  <a:schemeClr val="tx1"/>
                </a:solidFill>
                <a:latin typeface="+mn-lt"/>
                <a:ea typeface="+mn-ea"/>
                <a:cs typeface="+mn-cs"/>
              </a:rPr>
              <a:t>) or financial transactions (no articles about provider payments or reimbursements, except D-Tree which is a mobile</a:t>
            </a:r>
            <a:r>
              <a:rPr lang="en-US" sz="1200" kern="1200" baseline="0" dirty="0">
                <a:solidFill>
                  <a:schemeClr val="tx1"/>
                </a:solidFill>
                <a:latin typeface="+mn-lt"/>
                <a:ea typeface="+mn-ea"/>
                <a:cs typeface="+mn-cs"/>
              </a:rPr>
              <a:t> job aide, and whose primary function falls under service delivery and support, but also secondarily, has a component for performance-based payments  </a:t>
            </a:r>
          </a:p>
          <a:p>
            <a:endParaRPr lang="en-US" dirty="0"/>
          </a:p>
          <a:p>
            <a:endParaRPr lang="en-US" sz="1200"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653F0982-9D86-4896-BB41-D7AE5000ADE6}" type="slidenum">
              <a:rPr lang="en-US" altLang="en-US" smtClean="0"/>
              <a:pPr>
                <a:defRPr/>
              </a:pPr>
              <a:t>8</a:t>
            </a:fld>
            <a:endParaRPr lang="en-US" altLang="en-US"/>
          </a:p>
        </p:txBody>
      </p:sp>
    </p:spTree>
    <p:extLst>
      <p:ext uri="{BB962C8B-B14F-4D97-AF65-F5344CB8AC3E}">
        <p14:creationId xmlns:p14="http://schemas.microsoft.com/office/powerpoint/2010/main" val="580022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a:solidFill>
                  <a:schemeClr val="tx1"/>
                </a:solidFill>
                <a:latin typeface="+mn-lt"/>
                <a:ea typeface="+mn-ea"/>
                <a:cs typeface="+mn-cs"/>
              </a:rPr>
              <a:t>What are we not seeing? </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-lack</a:t>
            </a:r>
            <a:r>
              <a:rPr lang="en-US" sz="1200" kern="1200" baseline="0" dirty="0">
                <a:solidFill>
                  <a:schemeClr val="tx1"/>
                </a:solidFill>
                <a:latin typeface="+mn-lt"/>
                <a:ea typeface="+mn-ea"/>
                <a:cs typeface="+mn-cs"/>
              </a:rPr>
              <a:t> of rigorous evaluations which assess the impact of digital health innovations to strengthen the family planning health system</a:t>
            </a:r>
          </a:p>
          <a:p>
            <a:r>
              <a:rPr lang="en-US" sz="1200" kern="1200" baseline="0" dirty="0">
                <a:solidFill>
                  <a:schemeClr val="tx1"/>
                </a:solidFill>
                <a:latin typeface="+mn-lt"/>
                <a:ea typeface="+mn-ea"/>
                <a:cs typeface="+mn-cs"/>
              </a:rPr>
              <a:t>-as a result, we see no uniformity or standardized approaches in data reporting (self-report of improved quality of care from CHWs and clients, voucher sales, feasibility/acceptability amongst users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baseline="0" dirty="0">
                <a:solidFill>
                  <a:schemeClr val="tx1"/>
                </a:solidFill>
                <a:latin typeface="+mn-lt"/>
                <a:ea typeface="+mn-ea"/>
                <a:cs typeface="+mn-cs"/>
              </a:rPr>
              <a:t>-and despite the fact studies that try to speak to the utility of digital health for system strengthening, we are still seeing data reporting at the client level with regards to FP uptake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653F0982-9D86-4896-BB41-D7AE5000ADE6}" type="slidenum">
              <a:rPr lang="en-US" altLang="en-US" smtClean="0"/>
              <a:pPr>
                <a:defRPr/>
              </a:pPr>
              <a:t>9</a:t>
            </a:fld>
            <a:endParaRPr lang="en-US" altLang="en-US"/>
          </a:p>
        </p:txBody>
      </p:sp>
    </p:spTree>
    <p:extLst>
      <p:ext uri="{BB962C8B-B14F-4D97-AF65-F5344CB8AC3E}">
        <p14:creationId xmlns:p14="http://schemas.microsoft.com/office/powerpoint/2010/main" val="29290216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4" descr="FHI360_Logo_Horiz_tag_4c.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04825" y="6083300"/>
            <a:ext cx="124301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userDrawn="1"/>
        </p:nvSpPr>
        <p:spPr>
          <a:xfrm>
            <a:off x="0" y="0"/>
            <a:ext cx="9144000" cy="5924550"/>
          </a:xfrm>
          <a:prstGeom prst="rect">
            <a:avLst/>
          </a:prstGeom>
          <a:solidFill>
            <a:srgbClr val="DB552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chemeClr val="bg1"/>
              </a:solidFill>
            </a:endParaRPr>
          </a:p>
        </p:txBody>
      </p:sp>
      <p:sp>
        <p:nvSpPr>
          <p:cNvPr id="4" name="Rectangle 3"/>
          <p:cNvSpPr/>
          <p:nvPr userDrawn="1"/>
        </p:nvSpPr>
        <p:spPr>
          <a:xfrm>
            <a:off x="7366000" y="0"/>
            <a:ext cx="1320800" cy="1079500"/>
          </a:xfrm>
          <a:prstGeom prst="rect">
            <a:avLst/>
          </a:prstGeom>
          <a:solidFill>
            <a:srgbClr val="53535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139527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8447088" y="6646863"/>
            <a:ext cx="4778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defRPr/>
            </a:pPr>
            <a:fld id="{EEC855B7-2DD7-49F1-982D-EE9E3A688679}" type="slidenum">
              <a:rPr lang="en-US" altLang="en-US" sz="1200" smtClean="0">
                <a:solidFill>
                  <a:schemeClr val="bg1"/>
                </a:solidFill>
                <a:latin typeface="Calibri" panose="020F0502020204030204" pitchFamily="34" charset="0"/>
              </a:rPr>
              <a:pPr>
                <a:defRPr/>
              </a:pPr>
              <a:t>‹#›</a:t>
            </a:fld>
            <a:endParaRPr lang="en-US" altLang="en-US" sz="1200">
              <a:solidFill>
                <a:schemeClr val="bg1"/>
              </a:solidFill>
              <a:latin typeface="Calibri" panose="020F0502020204030204" pitchFamily="34" charset="0"/>
            </a:endParaRPr>
          </a:p>
        </p:txBody>
      </p:sp>
    </p:spTree>
    <p:extLst>
      <p:ext uri="{BB962C8B-B14F-4D97-AF65-F5344CB8AC3E}">
        <p14:creationId xmlns:p14="http://schemas.microsoft.com/office/powerpoint/2010/main" val="2621717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lvl1pPr>
          </a:lstStyle>
          <a:p>
            <a:pPr>
              <a:defRPr/>
            </a:pPr>
            <a:fld id="{17F1F82B-EACD-44DD-B37E-7A7D49CC393D}" type="slidenum">
              <a:rPr lang="en-US"/>
              <a:pPr>
                <a:defRPr/>
              </a:pPr>
              <a:t>‹#›</a:t>
            </a:fld>
            <a:endParaRPr lang="en-US" dirty="0"/>
          </a:p>
        </p:txBody>
      </p:sp>
    </p:spTree>
    <p:extLst>
      <p:ext uri="{BB962C8B-B14F-4D97-AF65-F5344CB8AC3E}">
        <p14:creationId xmlns:p14="http://schemas.microsoft.com/office/powerpoint/2010/main" val="24081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Body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2"/>
          <p:cNvSpPr>
            <a:spLocks noGrp="1"/>
          </p:cNvSpPr>
          <p:nvPr>
            <p:ph idx="1"/>
          </p:nvPr>
        </p:nvSpPr>
        <p:spPr bwMode="auto">
          <a:xfrm>
            <a:off x="457200" y="1101725"/>
            <a:ext cx="8229600" cy="502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5" name="Slide Number Placeholder 2"/>
          <p:cNvSpPr>
            <a:spLocks noGrp="1"/>
          </p:cNvSpPr>
          <p:nvPr>
            <p:ph type="sldNum" sz="quarter" idx="10"/>
          </p:nvPr>
        </p:nvSpPr>
        <p:spPr/>
        <p:txBody>
          <a:bodyPr/>
          <a:lstStyle>
            <a:lvl1pPr>
              <a:defRPr/>
            </a:lvl1pPr>
          </a:lstStyle>
          <a:p>
            <a:pPr>
              <a:defRPr/>
            </a:pPr>
            <a:fld id="{4C0A3798-3E55-40AD-888C-464D28038119}" type="slidenum">
              <a:rPr lang="en-US"/>
              <a:pPr>
                <a:defRPr/>
              </a:pPr>
              <a:t>‹#›</a:t>
            </a:fld>
            <a:endParaRPr lang="en-US" dirty="0"/>
          </a:p>
        </p:txBody>
      </p:sp>
    </p:spTree>
    <p:extLst>
      <p:ext uri="{BB962C8B-B14F-4D97-AF65-F5344CB8AC3E}">
        <p14:creationId xmlns:p14="http://schemas.microsoft.com/office/powerpoint/2010/main" val="670482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2"/>
          <p:cNvSpPr>
            <a:spLocks noGrp="1"/>
          </p:cNvSpPr>
          <p:nvPr>
            <p:ph type="sldNum" sz="quarter" idx="10"/>
          </p:nvPr>
        </p:nvSpPr>
        <p:spPr/>
        <p:txBody>
          <a:bodyPr/>
          <a:lstStyle>
            <a:lvl1pPr>
              <a:defRPr/>
            </a:lvl1pPr>
          </a:lstStyle>
          <a:p>
            <a:pPr>
              <a:defRPr/>
            </a:pPr>
            <a:fld id="{FEF22BF4-E4CF-45A2-8CAB-2CEA7D4850F7}" type="slidenum">
              <a:rPr lang="en-US"/>
              <a:pPr>
                <a:defRPr/>
              </a:pPr>
              <a:t>‹#›</a:t>
            </a:fld>
            <a:endParaRPr lang="en-US" dirty="0"/>
          </a:p>
        </p:txBody>
      </p:sp>
    </p:spTree>
    <p:extLst>
      <p:ext uri="{BB962C8B-B14F-4D97-AF65-F5344CB8AC3E}">
        <p14:creationId xmlns:p14="http://schemas.microsoft.com/office/powerpoint/2010/main" val="3031098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HI 360 Divider Slide">
    <p:spTree>
      <p:nvGrpSpPr>
        <p:cNvPr id="1" name=""/>
        <p:cNvGrpSpPr/>
        <p:nvPr/>
      </p:nvGrpSpPr>
      <p:grpSpPr>
        <a:xfrm>
          <a:off x="0" y="0"/>
          <a:ext cx="0" cy="0"/>
          <a:chOff x="0" y="0"/>
          <a:chExt cx="0" cy="0"/>
        </a:xfrm>
      </p:grpSpPr>
      <p:sp>
        <p:nvSpPr>
          <p:cNvPr id="3" name="Rectangle 2"/>
          <p:cNvSpPr/>
          <p:nvPr userDrawn="1"/>
        </p:nvSpPr>
        <p:spPr>
          <a:xfrm>
            <a:off x="0" y="-9525"/>
            <a:ext cx="9144000" cy="6888163"/>
          </a:xfrm>
          <a:prstGeom prst="rect">
            <a:avLst/>
          </a:prstGeom>
          <a:gradFill>
            <a:gsLst>
              <a:gs pos="1000">
                <a:schemeClr val="accent5"/>
              </a:gs>
              <a:gs pos="31000">
                <a:schemeClr val="bg1"/>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pic>
        <p:nvPicPr>
          <p:cNvPr id="4" name="Picture 6" descr="FHI360_Logo_Horiz_tag_4c.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04825" y="6173788"/>
            <a:ext cx="817563"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flipV="1">
            <a:off x="0" y="6691313"/>
            <a:ext cx="9190038" cy="195262"/>
          </a:xfrm>
          <a:prstGeom prst="rect">
            <a:avLst/>
          </a:prstGeom>
          <a:solidFill>
            <a:srgbClr val="DB552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chemeClr val="bg1"/>
              </a:solidFill>
            </a:endParaRPr>
          </a:p>
        </p:txBody>
      </p:sp>
      <p:sp>
        <p:nvSpPr>
          <p:cNvPr id="6" name="Rectangle 5"/>
          <p:cNvSpPr/>
          <p:nvPr userDrawn="1"/>
        </p:nvSpPr>
        <p:spPr>
          <a:xfrm>
            <a:off x="0" y="984250"/>
            <a:ext cx="9144000" cy="6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sp>
        <p:nvSpPr>
          <p:cNvPr id="8" name="Title 1"/>
          <p:cNvSpPr>
            <a:spLocks noGrp="1"/>
          </p:cNvSpPr>
          <p:nvPr>
            <p:ph type="title"/>
          </p:nvPr>
        </p:nvSpPr>
        <p:spPr>
          <a:xfrm>
            <a:off x="457200" y="0"/>
            <a:ext cx="5678488" cy="992188"/>
          </a:xfrm>
          <a:prstGeom prst="rect">
            <a:avLst/>
          </a:prstGeom>
        </p:spPr>
        <p:txBody>
          <a:bodyPr/>
          <a:lstStyle>
            <a:lvl1pPr>
              <a:defRPr lang="en-US" sz="2800" b="1" kern="1200" dirty="0">
                <a:solidFill>
                  <a:srgbClr val="717074"/>
                </a:solidFill>
                <a:latin typeface="+mn-lt"/>
                <a:ea typeface="+mj-ea"/>
                <a:cs typeface="+mj-cs"/>
              </a:defRPr>
            </a:lvl1pPr>
          </a:lstStyle>
          <a:p>
            <a:pPr lvl="0"/>
            <a:r>
              <a:rPr lang="en-US" dirty="0"/>
              <a:t>Click to edit Master title style</a:t>
            </a:r>
          </a:p>
        </p:txBody>
      </p:sp>
      <p:sp>
        <p:nvSpPr>
          <p:cNvPr id="7" name="Slide Number Placeholder 3"/>
          <p:cNvSpPr>
            <a:spLocks noGrp="1"/>
          </p:cNvSpPr>
          <p:nvPr>
            <p:ph type="sldNum" sz="quarter" idx="10"/>
          </p:nvPr>
        </p:nvSpPr>
        <p:spPr>
          <a:xfrm>
            <a:off x="8204200" y="6678613"/>
            <a:ext cx="593725" cy="217487"/>
          </a:xfrm>
        </p:spPr>
        <p:txBody>
          <a:bodyPr/>
          <a:lstStyle>
            <a:lvl1pPr algn="r">
              <a:defRPr sz="1200" b="1">
                <a:solidFill>
                  <a:schemeClr val="bg1"/>
                </a:solidFill>
                <a:latin typeface="+mn-lt"/>
              </a:defRPr>
            </a:lvl1pPr>
          </a:lstStyle>
          <a:p>
            <a:pPr>
              <a:defRPr/>
            </a:pPr>
            <a:fld id="{8655BFEC-5ADD-47FB-B7ED-2CCFEAFDA482}" type="slidenum">
              <a:rPr lang="en-US"/>
              <a:pPr>
                <a:defRPr/>
              </a:pPr>
              <a:t>‹#›</a:t>
            </a:fld>
            <a:endParaRPr lang="en-US" dirty="0"/>
          </a:p>
        </p:txBody>
      </p:sp>
    </p:spTree>
    <p:extLst>
      <p:ext uri="{BB962C8B-B14F-4D97-AF65-F5344CB8AC3E}">
        <p14:creationId xmlns:p14="http://schemas.microsoft.com/office/powerpoint/2010/main" val="4209105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171695"/>
            <a:ext cx="5486400" cy="3555879"/>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2"/>
          <p:cNvSpPr>
            <a:spLocks noGrp="1"/>
          </p:cNvSpPr>
          <p:nvPr>
            <p:ph type="sldNum" sz="quarter" idx="10"/>
          </p:nvPr>
        </p:nvSpPr>
        <p:spPr/>
        <p:txBody>
          <a:bodyPr/>
          <a:lstStyle>
            <a:lvl1pPr>
              <a:defRPr/>
            </a:lvl1pPr>
          </a:lstStyle>
          <a:p>
            <a:pPr>
              <a:defRPr/>
            </a:pPr>
            <a:fld id="{498FE2AC-756B-4028-B152-B8873C9E91D4}" type="slidenum">
              <a:rPr lang="en-US"/>
              <a:pPr>
                <a:defRPr/>
              </a:pPr>
              <a:t>‹#›</a:t>
            </a:fld>
            <a:endParaRPr lang="en-US" dirty="0"/>
          </a:p>
        </p:txBody>
      </p:sp>
    </p:spTree>
    <p:extLst>
      <p:ext uri="{BB962C8B-B14F-4D97-AF65-F5344CB8AC3E}">
        <p14:creationId xmlns:p14="http://schemas.microsoft.com/office/powerpoint/2010/main" val="1310462935"/>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4.xml"/><Relationship Id="rId7"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0"/>
            <a:ext cx="5661025"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090613"/>
            <a:ext cx="8229600" cy="503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8686800" y="6356350"/>
            <a:ext cx="457200" cy="501650"/>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chemeClr val="bg1"/>
                </a:solidFill>
                <a:latin typeface="Calibri" panose="020F0502020204030204" pitchFamily="34" charset="0"/>
              </a:defRPr>
            </a:lvl1pPr>
          </a:lstStyle>
          <a:p>
            <a:pPr>
              <a:defRPr/>
            </a:pPr>
            <a:fld id="{91E40723-709F-4EA6-A582-CD5310569A3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01" r:id="rId1"/>
  </p:sldLayoutIdLst>
  <p:hf hdr="0" ftr="0" dt="0"/>
  <p:txStyles>
    <p:titleStyle>
      <a:lvl1pPr algn="l" defTabSz="457200" rtl="0" eaLnBrk="0" fontAlgn="base" hangingPunct="0">
        <a:spcBef>
          <a:spcPct val="0"/>
        </a:spcBef>
        <a:spcAft>
          <a:spcPct val="0"/>
        </a:spcAft>
        <a:defRPr sz="2800" b="1" kern="1200">
          <a:solidFill>
            <a:schemeClr val="bg1"/>
          </a:solidFill>
          <a:latin typeface="+mj-lt"/>
          <a:ea typeface="+mj-ea"/>
          <a:cs typeface="+mj-cs"/>
        </a:defRPr>
      </a:lvl1pPr>
      <a:lvl2pPr algn="l" defTabSz="457200" rtl="0" eaLnBrk="0" fontAlgn="base" hangingPunct="0">
        <a:spcBef>
          <a:spcPct val="0"/>
        </a:spcBef>
        <a:spcAft>
          <a:spcPct val="0"/>
        </a:spcAft>
        <a:defRPr sz="2800" b="1">
          <a:solidFill>
            <a:schemeClr val="bg1"/>
          </a:solidFill>
          <a:latin typeface="Calibri" pitchFamily="34" charset="0"/>
        </a:defRPr>
      </a:lvl2pPr>
      <a:lvl3pPr algn="l" defTabSz="457200" rtl="0" eaLnBrk="0" fontAlgn="base" hangingPunct="0">
        <a:spcBef>
          <a:spcPct val="0"/>
        </a:spcBef>
        <a:spcAft>
          <a:spcPct val="0"/>
        </a:spcAft>
        <a:defRPr sz="2800" b="1">
          <a:solidFill>
            <a:schemeClr val="bg1"/>
          </a:solidFill>
          <a:latin typeface="Calibri" pitchFamily="34" charset="0"/>
        </a:defRPr>
      </a:lvl3pPr>
      <a:lvl4pPr algn="l" defTabSz="457200" rtl="0" eaLnBrk="0" fontAlgn="base" hangingPunct="0">
        <a:spcBef>
          <a:spcPct val="0"/>
        </a:spcBef>
        <a:spcAft>
          <a:spcPct val="0"/>
        </a:spcAft>
        <a:defRPr sz="2800" b="1">
          <a:solidFill>
            <a:schemeClr val="bg1"/>
          </a:solidFill>
          <a:latin typeface="Calibri" pitchFamily="34" charset="0"/>
        </a:defRPr>
      </a:lvl4pPr>
      <a:lvl5pPr algn="l" defTabSz="457200" rtl="0" eaLnBrk="0" fontAlgn="base" hangingPunct="0">
        <a:spcBef>
          <a:spcPct val="0"/>
        </a:spcBef>
        <a:spcAft>
          <a:spcPct val="0"/>
        </a:spcAft>
        <a:defRPr sz="2800" b="1">
          <a:solidFill>
            <a:schemeClr val="bg1"/>
          </a:solidFill>
          <a:latin typeface="Calibri" pitchFamily="34" charset="0"/>
        </a:defRPr>
      </a:lvl5pPr>
      <a:lvl6pPr marL="457200" algn="l" defTabSz="457200" rtl="0" fontAlgn="base">
        <a:spcBef>
          <a:spcPct val="0"/>
        </a:spcBef>
        <a:spcAft>
          <a:spcPct val="0"/>
        </a:spcAft>
        <a:defRPr sz="2800" b="1">
          <a:solidFill>
            <a:schemeClr val="bg1"/>
          </a:solidFill>
          <a:latin typeface="Calibri" pitchFamily="34" charset="0"/>
        </a:defRPr>
      </a:lvl6pPr>
      <a:lvl7pPr marL="914400" algn="l" defTabSz="457200" rtl="0" fontAlgn="base">
        <a:spcBef>
          <a:spcPct val="0"/>
        </a:spcBef>
        <a:spcAft>
          <a:spcPct val="0"/>
        </a:spcAft>
        <a:defRPr sz="2800" b="1">
          <a:solidFill>
            <a:schemeClr val="bg1"/>
          </a:solidFill>
          <a:latin typeface="Calibri" pitchFamily="34" charset="0"/>
        </a:defRPr>
      </a:lvl7pPr>
      <a:lvl8pPr marL="1371600" algn="l" defTabSz="457200" rtl="0" fontAlgn="base">
        <a:spcBef>
          <a:spcPct val="0"/>
        </a:spcBef>
        <a:spcAft>
          <a:spcPct val="0"/>
        </a:spcAft>
        <a:defRPr sz="2800" b="1">
          <a:solidFill>
            <a:schemeClr val="bg1"/>
          </a:solidFill>
          <a:latin typeface="Calibri" pitchFamily="34" charset="0"/>
        </a:defRPr>
      </a:lvl8pPr>
      <a:lvl9pPr marL="1828800" algn="l" defTabSz="457200" rtl="0" fontAlgn="base">
        <a:spcBef>
          <a:spcPct val="0"/>
        </a:spcBef>
        <a:spcAft>
          <a:spcPct val="0"/>
        </a:spcAft>
        <a:defRPr sz="2800" b="1">
          <a:solidFill>
            <a:schemeClr val="bg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2800" kern="1200">
          <a:solidFill>
            <a:schemeClr val="bg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600" kern="1200">
          <a:solidFill>
            <a:schemeClr val="bg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bg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200" kern="1200">
          <a:solidFill>
            <a:schemeClr val="bg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0"/>
            <a:ext cx="5678488" cy="99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101725"/>
            <a:ext cx="8229600" cy="502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2052" name="Picture 6" descr="FHI360_Logo_Horiz_tag_4c.png"/>
          <p:cNvPicPr>
            <a:picLocks noChangeAspect="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504825" y="6173788"/>
            <a:ext cx="817563"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userDrawn="1"/>
        </p:nvSpPr>
        <p:spPr>
          <a:xfrm flipV="1">
            <a:off x="0" y="6691313"/>
            <a:ext cx="9190038" cy="195262"/>
          </a:xfrm>
          <a:prstGeom prst="rect">
            <a:avLst/>
          </a:prstGeom>
          <a:solidFill>
            <a:srgbClr val="DB552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chemeClr val="bg1"/>
              </a:solidFill>
            </a:endParaRPr>
          </a:p>
        </p:txBody>
      </p:sp>
      <p:sp>
        <p:nvSpPr>
          <p:cNvPr id="3" name="Slide Number Placeholder 2"/>
          <p:cNvSpPr>
            <a:spLocks noGrp="1"/>
          </p:cNvSpPr>
          <p:nvPr>
            <p:ph type="sldNum" sz="quarter" idx="4"/>
          </p:nvPr>
        </p:nvSpPr>
        <p:spPr>
          <a:xfrm>
            <a:off x="8308975" y="6689725"/>
            <a:ext cx="492125" cy="179388"/>
          </a:xfrm>
          <a:prstGeom prst="rect">
            <a:avLst/>
          </a:prstGeom>
        </p:spPr>
        <p:txBody>
          <a:bodyPr vert="horz" lIns="91440" tIns="0" rIns="91440" bIns="0" rtlCol="0" anchor="t" anchorCtr="0"/>
          <a:lstStyle>
            <a:lvl1pPr algn="r">
              <a:defRPr sz="1200" b="1">
                <a:solidFill>
                  <a:schemeClr val="bg1"/>
                </a:solidFill>
                <a:latin typeface="Calibri" panose="020F0502020204030204" pitchFamily="34" charset="0"/>
              </a:defRPr>
            </a:lvl1pPr>
          </a:lstStyle>
          <a:p>
            <a:pPr>
              <a:defRPr/>
            </a:pPr>
            <a:fld id="{3EE23A90-A035-47CE-A24B-D9E0E97B7F74}"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302" r:id="rId1"/>
    <p:sldLayoutId id="2147484297" r:id="rId2"/>
    <p:sldLayoutId id="2147484298" r:id="rId3"/>
    <p:sldLayoutId id="2147484299" r:id="rId4"/>
    <p:sldLayoutId id="2147484303" r:id="rId5"/>
    <p:sldLayoutId id="2147484300" r:id="rId6"/>
  </p:sldLayoutIdLst>
  <p:hf hdr="0" ftr="0" dt="0"/>
  <p:txStyles>
    <p:titleStyle>
      <a:lvl1pPr algn="l" defTabSz="457200" rtl="0" eaLnBrk="0" fontAlgn="base" hangingPunct="0">
        <a:spcBef>
          <a:spcPct val="0"/>
        </a:spcBef>
        <a:spcAft>
          <a:spcPct val="0"/>
        </a:spcAft>
        <a:defRPr sz="2800" b="1" kern="1200">
          <a:solidFill>
            <a:srgbClr val="717074"/>
          </a:solidFill>
          <a:latin typeface="+mj-lt"/>
          <a:ea typeface="+mj-ea"/>
          <a:cs typeface="+mj-cs"/>
        </a:defRPr>
      </a:lvl1pPr>
      <a:lvl2pPr algn="l" defTabSz="457200" rtl="0" eaLnBrk="0" fontAlgn="base" hangingPunct="0">
        <a:spcBef>
          <a:spcPct val="0"/>
        </a:spcBef>
        <a:spcAft>
          <a:spcPct val="0"/>
        </a:spcAft>
        <a:defRPr sz="2800" b="1">
          <a:solidFill>
            <a:srgbClr val="717074"/>
          </a:solidFill>
          <a:latin typeface="Calibri" pitchFamily="34" charset="0"/>
        </a:defRPr>
      </a:lvl2pPr>
      <a:lvl3pPr algn="l" defTabSz="457200" rtl="0" eaLnBrk="0" fontAlgn="base" hangingPunct="0">
        <a:spcBef>
          <a:spcPct val="0"/>
        </a:spcBef>
        <a:spcAft>
          <a:spcPct val="0"/>
        </a:spcAft>
        <a:defRPr sz="2800" b="1">
          <a:solidFill>
            <a:srgbClr val="717074"/>
          </a:solidFill>
          <a:latin typeface="Calibri" pitchFamily="34" charset="0"/>
        </a:defRPr>
      </a:lvl3pPr>
      <a:lvl4pPr algn="l" defTabSz="457200" rtl="0" eaLnBrk="0" fontAlgn="base" hangingPunct="0">
        <a:spcBef>
          <a:spcPct val="0"/>
        </a:spcBef>
        <a:spcAft>
          <a:spcPct val="0"/>
        </a:spcAft>
        <a:defRPr sz="2800" b="1">
          <a:solidFill>
            <a:srgbClr val="717074"/>
          </a:solidFill>
          <a:latin typeface="Calibri" pitchFamily="34" charset="0"/>
        </a:defRPr>
      </a:lvl4pPr>
      <a:lvl5pPr algn="l" defTabSz="457200" rtl="0" eaLnBrk="0" fontAlgn="base" hangingPunct="0">
        <a:spcBef>
          <a:spcPct val="0"/>
        </a:spcBef>
        <a:spcAft>
          <a:spcPct val="0"/>
        </a:spcAft>
        <a:defRPr sz="2800" b="1">
          <a:solidFill>
            <a:srgbClr val="717074"/>
          </a:solidFill>
          <a:latin typeface="Calibri" pitchFamily="34" charset="0"/>
        </a:defRPr>
      </a:lvl5pPr>
      <a:lvl6pPr marL="457200" algn="l" defTabSz="457200" rtl="0" fontAlgn="base">
        <a:spcBef>
          <a:spcPct val="0"/>
        </a:spcBef>
        <a:spcAft>
          <a:spcPct val="0"/>
        </a:spcAft>
        <a:defRPr sz="2800" b="1">
          <a:solidFill>
            <a:srgbClr val="5C6F7A"/>
          </a:solidFill>
          <a:latin typeface="Calibri" pitchFamily="34" charset="0"/>
        </a:defRPr>
      </a:lvl6pPr>
      <a:lvl7pPr marL="914400" algn="l" defTabSz="457200" rtl="0" fontAlgn="base">
        <a:spcBef>
          <a:spcPct val="0"/>
        </a:spcBef>
        <a:spcAft>
          <a:spcPct val="0"/>
        </a:spcAft>
        <a:defRPr sz="2800" b="1">
          <a:solidFill>
            <a:srgbClr val="5C6F7A"/>
          </a:solidFill>
          <a:latin typeface="Calibri" pitchFamily="34" charset="0"/>
        </a:defRPr>
      </a:lvl7pPr>
      <a:lvl8pPr marL="1371600" algn="l" defTabSz="457200" rtl="0" fontAlgn="base">
        <a:spcBef>
          <a:spcPct val="0"/>
        </a:spcBef>
        <a:spcAft>
          <a:spcPct val="0"/>
        </a:spcAft>
        <a:defRPr sz="2800" b="1">
          <a:solidFill>
            <a:srgbClr val="5C6F7A"/>
          </a:solidFill>
          <a:latin typeface="Calibri" pitchFamily="34" charset="0"/>
        </a:defRPr>
      </a:lvl8pPr>
      <a:lvl9pPr marL="1828800" algn="l" defTabSz="457200" rtl="0" fontAlgn="base">
        <a:spcBef>
          <a:spcPct val="0"/>
        </a:spcBef>
        <a:spcAft>
          <a:spcPct val="0"/>
        </a:spcAft>
        <a:defRPr sz="2800" b="1">
          <a:solidFill>
            <a:srgbClr val="5C6F7A"/>
          </a:solidFill>
          <a:latin typeface="Calibri" pitchFamily="34" charset="0"/>
        </a:defRPr>
      </a:lvl9pPr>
    </p:titleStyle>
    <p:bodyStyle>
      <a:lvl1pPr marL="342900" indent="-342900" algn="l" defTabSz="457200" rtl="0" eaLnBrk="0" fontAlgn="base" hangingPunct="0">
        <a:spcBef>
          <a:spcPct val="20000"/>
        </a:spcBef>
        <a:spcAft>
          <a:spcPct val="0"/>
        </a:spcAft>
        <a:buClr>
          <a:srgbClr val="F37421"/>
        </a:buClr>
        <a:buFont typeface="Arial" panose="020B0604020202020204" pitchFamily="34" charset="0"/>
        <a:buChar char="•"/>
        <a:defRPr sz="28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Clr>
          <a:srgbClr val="F37421"/>
        </a:buClr>
        <a:buFont typeface="Arial" panose="020B0604020202020204" pitchFamily="34" charset="0"/>
        <a:buChar char="–"/>
        <a:defRPr sz="26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Clr>
          <a:srgbClr val="F37421"/>
        </a:buClr>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Clr>
          <a:srgbClr val="F37421"/>
        </a:buClr>
        <a:buFont typeface="Arial" panose="020B0604020202020204" pitchFamily="34" charset="0"/>
        <a:buChar char="–"/>
        <a:defRPr sz="22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Clr>
          <a:srgbClr val="F37421"/>
        </a:buClr>
        <a:buFont typeface="Arial" panose="020B0604020202020204" pitchFamily="34" charset="0"/>
        <a:buChar char="•"/>
        <a:defRPr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nvSpPr>
        <p:spPr>
          <a:xfrm>
            <a:off x="1216025" y="2584450"/>
            <a:ext cx="7646988" cy="1468438"/>
          </a:xfrm>
          <a:prstGeom prst="rect">
            <a:avLst/>
          </a:prstGeom>
        </p:spPr>
        <p:txBody>
          <a:bodyPr anchor="b"/>
          <a:lstStyle>
            <a:lvl1pPr algn="l" defTabSz="457200" rtl="0" eaLnBrk="1" latinLnBrk="0" hangingPunct="1">
              <a:spcBef>
                <a:spcPct val="0"/>
              </a:spcBef>
              <a:buNone/>
              <a:defRPr sz="3200" b="1" kern="1200" cap="none">
                <a:solidFill>
                  <a:schemeClr val="accent2"/>
                </a:solidFill>
                <a:latin typeface="+mj-lt"/>
                <a:ea typeface="+mj-ea"/>
                <a:cs typeface="+mj-cs"/>
              </a:defRPr>
            </a:lvl1pPr>
          </a:lstStyle>
          <a:p>
            <a:pPr fontAlgn="auto">
              <a:spcAft>
                <a:spcPts val="0"/>
              </a:spcAft>
              <a:defRPr/>
            </a:pPr>
            <a:endParaRPr lang="en-US" sz="2900" cap="all" dirty="0">
              <a:solidFill>
                <a:schemeClr val="bg1"/>
              </a:solidFill>
              <a:cs typeface="Calibri"/>
            </a:endParaRPr>
          </a:p>
        </p:txBody>
      </p:sp>
      <p:sp>
        <p:nvSpPr>
          <p:cNvPr id="8196" name="TextBox 9"/>
          <p:cNvSpPr txBox="1">
            <a:spLocks noChangeArrowheads="1"/>
          </p:cNvSpPr>
          <p:nvPr/>
        </p:nvSpPr>
        <p:spPr bwMode="auto">
          <a:xfrm>
            <a:off x="228600" y="1664911"/>
            <a:ext cx="8915400" cy="122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800">
                <a:solidFill>
                  <a:schemeClr val="bg1"/>
                </a:solidFill>
                <a:latin typeface="Calibri" panose="020F0502020204030204" pitchFamily="34" charset="0"/>
              </a:defRPr>
            </a:lvl1pPr>
            <a:lvl2pPr marL="742950" indent="-285750">
              <a:spcBef>
                <a:spcPct val="20000"/>
              </a:spcBef>
              <a:buFont typeface="Arial" panose="020B0604020202020204" pitchFamily="34" charset="0"/>
              <a:buChar char="–"/>
              <a:defRPr sz="2600">
                <a:solidFill>
                  <a:schemeClr val="bg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bg1"/>
                </a:solidFill>
                <a:latin typeface="Calibri" panose="020F0502020204030204" pitchFamily="34" charset="0"/>
              </a:defRPr>
            </a:lvl3pPr>
            <a:lvl4pPr marL="1600200" indent="-228600">
              <a:spcBef>
                <a:spcPct val="20000"/>
              </a:spcBef>
              <a:buFont typeface="Arial" panose="020B0604020202020204" pitchFamily="34" charset="0"/>
              <a:buChar char="–"/>
              <a:defRPr sz="2200">
                <a:solidFill>
                  <a:schemeClr val="bg1"/>
                </a:solidFill>
                <a:latin typeface="Calibri" panose="020F0502020204030204" pitchFamily="34" charset="0"/>
              </a:defRPr>
            </a:lvl4pPr>
            <a:lvl5pPr marL="2057400" indent="-228600">
              <a:spcBef>
                <a:spcPct val="20000"/>
              </a:spcBef>
              <a:buFont typeface="Arial" panose="020B0604020202020204" pitchFamily="34" charset="0"/>
              <a:buChar char="•"/>
              <a:defRPr>
                <a:solidFill>
                  <a:schemeClr val="bg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bg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bg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bg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bg1"/>
                </a:solidFill>
                <a:latin typeface="Calibri" panose="020F0502020204030204" pitchFamily="34" charset="0"/>
              </a:defRPr>
            </a:lvl9pPr>
          </a:lstStyle>
          <a:p>
            <a:pPr>
              <a:lnSpc>
                <a:spcPts val="4375"/>
              </a:lnSpc>
              <a:spcBef>
                <a:spcPct val="0"/>
              </a:spcBef>
              <a:buFontTx/>
              <a:buNone/>
            </a:pPr>
            <a:r>
              <a:rPr lang="en-US" altLang="en-US" sz="4400" dirty="0">
                <a:ea typeface="Calibri" panose="020F0502020204030204" pitchFamily="34" charset="0"/>
                <a:cs typeface="Calibri" panose="020F0502020204030204" pitchFamily="34" charset="0"/>
              </a:rPr>
              <a:t>DIGITAL HEALTH FOR FAMILY PLANNING SYSTEM STRENGTHENING</a:t>
            </a:r>
          </a:p>
        </p:txBody>
      </p:sp>
      <p:sp>
        <p:nvSpPr>
          <p:cNvPr id="11" name="TextBox 10"/>
          <p:cNvSpPr txBox="1"/>
          <p:nvPr/>
        </p:nvSpPr>
        <p:spPr>
          <a:xfrm>
            <a:off x="288925" y="4443889"/>
            <a:ext cx="7893050" cy="415498"/>
          </a:xfrm>
          <a:prstGeom prst="rect">
            <a:avLst/>
          </a:prstGeom>
          <a:noFill/>
        </p:spPr>
        <p:txBody>
          <a:bodyPr>
            <a:spAutoFit/>
          </a:bodyPr>
          <a:lstStyle/>
          <a:p>
            <a:pPr>
              <a:defRPr/>
            </a:pPr>
            <a:r>
              <a:rPr lang="en-US" sz="2100" b="1" spc="150" dirty="0">
                <a:solidFill>
                  <a:schemeClr val="bg1"/>
                </a:solidFill>
                <a:latin typeface="Calibri"/>
                <a:cs typeface="Calibri"/>
              </a:rPr>
              <a:t>NICOLE IPPOLITI, TECHNICAL OFFICER, FHI 360 </a:t>
            </a:r>
          </a:p>
        </p:txBody>
      </p:sp>
      <p:sp>
        <p:nvSpPr>
          <p:cNvPr id="12" name="Text Placeholder 2"/>
          <p:cNvSpPr txBox="1">
            <a:spLocks/>
          </p:cNvSpPr>
          <p:nvPr/>
        </p:nvSpPr>
        <p:spPr>
          <a:xfrm>
            <a:off x="7366000" y="469900"/>
            <a:ext cx="1320800" cy="609600"/>
          </a:xfrm>
          <a:prstGeom prst="rect">
            <a:avLst/>
          </a:prstGeom>
        </p:spPr>
        <p:txBody>
          <a:bodyPr>
            <a:normAutofit/>
          </a:bodyPr>
          <a:lstStyle/>
          <a:p>
            <a:pPr marL="342900" indent="-342900" algn="ctr" eaLnBrk="1" fontAlgn="auto" hangingPunct="1">
              <a:lnSpc>
                <a:spcPts val="1600"/>
              </a:lnSpc>
              <a:spcBef>
                <a:spcPts val="0"/>
              </a:spcBef>
              <a:spcAft>
                <a:spcPts val="0"/>
              </a:spcAft>
              <a:defRPr/>
            </a:pPr>
            <a:r>
              <a:rPr lang="en-US" sz="1500" b="1" spc="150" dirty="0">
                <a:solidFill>
                  <a:schemeClr val="bg1"/>
                </a:solidFill>
                <a:latin typeface="Calibri"/>
                <a:cs typeface="Calibri"/>
              </a:rPr>
              <a:t>December</a:t>
            </a:r>
          </a:p>
          <a:p>
            <a:pPr marL="342900" indent="-342900" algn="ctr" eaLnBrk="1" fontAlgn="auto" hangingPunct="1">
              <a:lnSpc>
                <a:spcPts val="1600"/>
              </a:lnSpc>
              <a:spcBef>
                <a:spcPts val="0"/>
              </a:spcBef>
              <a:spcAft>
                <a:spcPts val="0"/>
              </a:spcAft>
              <a:defRPr/>
            </a:pPr>
            <a:r>
              <a:rPr lang="en-US" sz="1500" b="1" spc="150" dirty="0">
                <a:solidFill>
                  <a:schemeClr val="bg1"/>
                </a:solidFill>
                <a:latin typeface="Calibri"/>
                <a:cs typeface="Calibri"/>
              </a:rPr>
              <a:t>2016</a:t>
            </a:r>
          </a:p>
        </p:txBody>
      </p:sp>
      <p:cxnSp>
        <p:nvCxnSpPr>
          <p:cNvPr id="13" name="Straight Connector 12"/>
          <p:cNvCxnSpPr/>
          <p:nvPr/>
        </p:nvCxnSpPr>
        <p:spPr>
          <a:xfrm>
            <a:off x="377825" y="4214635"/>
            <a:ext cx="749300" cy="1587"/>
          </a:xfrm>
          <a:prstGeom prst="line">
            <a:avLst/>
          </a:prstGeom>
          <a:ln w="76200" cap="flat" cmpd="sng" algn="ctr">
            <a:solidFill>
              <a:srgbClr val="53535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SEARCH TERMS </a:t>
            </a:r>
          </a:p>
        </p:txBody>
      </p:sp>
      <p:sp>
        <p:nvSpPr>
          <p:cNvPr id="3" name="Content Placeholder 2"/>
          <p:cNvSpPr>
            <a:spLocks noGrp="1"/>
          </p:cNvSpPr>
          <p:nvPr>
            <p:ph idx="1"/>
          </p:nvPr>
        </p:nvSpPr>
        <p:spPr/>
        <p:txBody>
          <a:bodyPr/>
          <a:lstStyle/>
          <a:p>
            <a:r>
              <a:rPr lang="en-US" sz="2000" dirty="0"/>
              <a:t>In January 2016, we ran </a:t>
            </a:r>
            <a:r>
              <a:rPr lang="en-US" sz="2000" dirty="0" err="1"/>
              <a:t>mHealth</a:t>
            </a:r>
            <a:r>
              <a:rPr lang="en-US" sz="2000" dirty="0"/>
              <a:t> AND ("family planning" OR contraception), restricted to 2013-2016 in </a:t>
            </a:r>
            <a:r>
              <a:rPr lang="en-US" sz="2000" dirty="0" err="1"/>
              <a:t>Pubmed</a:t>
            </a:r>
            <a:r>
              <a:rPr lang="en-US" sz="2000" dirty="0"/>
              <a:t> and </a:t>
            </a:r>
            <a:r>
              <a:rPr lang="en-US" sz="2000" dirty="0" err="1"/>
              <a:t>mHealth</a:t>
            </a:r>
            <a:r>
              <a:rPr lang="en-US" sz="2000" dirty="0"/>
              <a:t> Evidence.  </a:t>
            </a:r>
          </a:p>
          <a:p>
            <a:r>
              <a:rPr lang="en-US" sz="2000" dirty="0"/>
              <a:t>In April 2016, we reran the search in </a:t>
            </a:r>
            <a:r>
              <a:rPr lang="en-US" sz="2000" dirty="0" err="1"/>
              <a:t>Pubmed</a:t>
            </a:r>
            <a:r>
              <a:rPr lang="en-US" sz="2000" dirty="0"/>
              <a:t> and </a:t>
            </a:r>
            <a:r>
              <a:rPr lang="en-US" sz="2000" dirty="0" err="1"/>
              <a:t>mHealth</a:t>
            </a:r>
            <a:r>
              <a:rPr lang="en-US" sz="2000" dirty="0"/>
              <a:t> Evidence using the following key terms: “digital health” AND (“family planning” OR contraception) from 2013-2016. </a:t>
            </a:r>
          </a:p>
          <a:p>
            <a:r>
              <a:rPr lang="en-US" sz="2000" dirty="0"/>
              <a:t>We also reviewed other grey literature sources that we know of, including the </a:t>
            </a:r>
            <a:r>
              <a:rPr lang="en-US" sz="2000" dirty="0" err="1"/>
              <a:t>mHealth</a:t>
            </a:r>
            <a:r>
              <a:rPr lang="en-US" sz="2000" dirty="0"/>
              <a:t> compendium.</a:t>
            </a:r>
          </a:p>
          <a:p>
            <a:r>
              <a:rPr lang="en-US" sz="2000" dirty="0"/>
              <a:t>Our inclusion criteria is “peer-reviewed articles and grey literature that highlight the use of digital health technology to advance family planning in LMICs from 2013-2016.” </a:t>
            </a:r>
          </a:p>
          <a:p>
            <a:r>
              <a:rPr lang="en-US" sz="2000" dirty="0"/>
              <a:t>In September, we ran an additional search using each health system domain and “digital health” AND (“family planning” OR contraception) AND “cost” AND “scale” OR “efficiency.”</a:t>
            </a:r>
          </a:p>
        </p:txBody>
      </p:sp>
      <p:sp>
        <p:nvSpPr>
          <p:cNvPr id="4" name="Slide Number Placeholder 3"/>
          <p:cNvSpPr>
            <a:spLocks noGrp="1"/>
          </p:cNvSpPr>
          <p:nvPr>
            <p:ph type="sldNum" sz="quarter" idx="10"/>
          </p:nvPr>
        </p:nvSpPr>
        <p:spPr/>
        <p:txBody>
          <a:bodyPr/>
          <a:lstStyle/>
          <a:p>
            <a:pPr>
              <a:defRPr/>
            </a:pPr>
            <a:fld id="{4C0A3798-3E55-40AD-888C-464D28038119}" type="slidenum">
              <a:rPr lang="en-US" smtClean="0"/>
              <a:pPr>
                <a:defRPr/>
              </a:pPr>
              <a:t>10</a:t>
            </a:fld>
            <a:endParaRPr lang="en-US" dirty="0"/>
          </a:p>
        </p:txBody>
      </p:sp>
    </p:spTree>
    <p:extLst>
      <p:ext uri="{BB962C8B-B14F-4D97-AF65-F5344CB8AC3E}">
        <p14:creationId xmlns:p14="http://schemas.microsoft.com/office/powerpoint/2010/main" val="770705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IMPACT PRACTICE BRIEFS</a:t>
            </a:r>
          </a:p>
        </p:txBody>
      </p:sp>
      <p:sp>
        <p:nvSpPr>
          <p:cNvPr id="4" name="Slide Number Placeholder 3"/>
          <p:cNvSpPr>
            <a:spLocks noGrp="1"/>
          </p:cNvSpPr>
          <p:nvPr>
            <p:ph type="sldNum" sz="quarter" idx="10"/>
          </p:nvPr>
        </p:nvSpPr>
        <p:spPr/>
        <p:txBody>
          <a:bodyPr/>
          <a:lstStyle/>
          <a:p>
            <a:pPr>
              <a:defRPr/>
            </a:pPr>
            <a:fld id="{4C0A3798-3E55-40AD-888C-464D28038119}" type="slidenum">
              <a:rPr lang="en-US" smtClean="0"/>
              <a:pPr>
                <a:defRPr/>
              </a:pPr>
              <a:t>2</a:t>
            </a:fld>
            <a:endParaRPr lang="en-US" dirty="0"/>
          </a:p>
        </p:txBody>
      </p:sp>
      <p:sp>
        <p:nvSpPr>
          <p:cNvPr id="6" name="AutoShape 2" descr="Image result for HIP briefs for family plann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4" name="Picture 10" descr="Image result for HIP briefs for family plann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992188"/>
            <a:ext cx="9144000" cy="5697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7147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0"/>
            <a:ext cx="8229600" cy="992188"/>
          </a:xfrm>
        </p:spPr>
        <p:txBody>
          <a:bodyPr/>
          <a:lstStyle/>
          <a:p>
            <a:r>
              <a:rPr lang="en-US" altLang="en-US" dirty="0"/>
              <a:t>HIGH IMPACT PRACTICE DEFINITION</a:t>
            </a:r>
          </a:p>
        </p:txBody>
      </p:sp>
      <p:sp>
        <p:nvSpPr>
          <p:cNvPr id="10244"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spcBef>
                <a:spcPct val="20000"/>
              </a:spcBef>
              <a:buClr>
                <a:srgbClr val="F37421"/>
              </a:buClr>
              <a:buFont typeface="Arial" panose="020B0604020202020204" pitchFamily="34" charset="0"/>
              <a:buChar char="•"/>
              <a:defRPr sz="2800">
                <a:solidFill>
                  <a:schemeClr val="tx1"/>
                </a:solidFill>
                <a:latin typeface="Calibri" panose="020F0502020204030204" pitchFamily="34" charset="0"/>
              </a:defRPr>
            </a:lvl1pPr>
            <a:lvl2pPr marL="742950" indent="-285750">
              <a:spcBef>
                <a:spcPct val="20000"/>
              </a:spcBef>
              <a:buClr>
                <a:srgbClr val="F37421"/>
              </a:buClr>
              <a:buFont typeface="Arial" panose="020B0604020202020204" pitchFamily="34" charset="0"/>
              <a:buChar char="–"/>
              <a:defRPr sz="2600">
                <a:solidFill>
                  <a:schemeClr val="tx1"/>
                </a:solidFill>
                <a:latin typeface="Calibri" panose="020F0502020204030204" pitchFamily="34" charset="0"/>
              </a:defRPr>
            </a:lvl2pPr>
            <a:lvl3pPr marL="1143000" indent="-228600">
              <a:spcBef>
                <a:spcPct val="20000"/>
              </a:spcBef>
              <a:buClr>
                <a:srgbClr val="F37421"/>
              </a:buClr>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Clr>
                <a:srgbClr val="F37421"/>
              </a:buClr>
              <a:buFont typeface="Arial" panose="020B0604020202020204" pitchFamily="34" charset="0"/>
              <a:buChar char="–"/>
              <a:defRPr sz="2200">
                <a:solidFill>
                  <a:schemeClr val="tx1"/>
                </a:solidFill>
                <a:latin typeface="Calibri" panose="020F0502020204030204" pitchFamily="34" charset="0"/>
              </a:defRPr>
            </a:lvl4pPr>
            <a:lvl5pPr marL="2057400" indent="-228600">
              <a:spcBef>
                <a:spcPct val="20000"/>
              </a:spcBef>
              <a:buClr>
                <a:srgbClr val="F37421"/>
              </a:buClr>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Clr>
                <a:srgbClr val="F37421"/>
              </a:buClr>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Clr>
                <a:srgbClr val="F37421"/>
              </a:buClr>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Clr>
                <a:srgbClr val="F37421"/>
              </a:buClr>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Clr>
                <a:srgbClr val="F37421"/>
              </a:buClr>
              <a:buFont typeface="Arial" panose="020B0604020202020204" pitchFamily="34" charset="0"/>
              <a:buChar char="•"/>
              <a:defRPr>
                <a:solidFill>
                  <a:schemeClr val="tx1"/>
                </a:solidFill>
                <a:latin typeface="Calibri" panose="020F0502020204030204" pitchFamily="34" charset="0"/>
              </a:defRPr>
            </a:lvl9pPr>
          </a:lstStyle>
          <a:p>
            <a:pPr>
              <a:spcBef>
                <a:spcPct val="0"/>
              </a:spcBef>
              <a:buClrTx/>
              <a:buFontTx/>
              <a:buNone/>
            </a:pPr>
            <a:fld id="{2967BAEC-CB90-45B9-8EB0-8D90EAE7AFCF}" type="slidenum">
              <a:rPr lang="en-US" altLang="en-US" sz="1200" smtClean="0">
                <a:solidFill>
                  <a:schemeClr val="bg1"/>
                </a:solidFill>
              </a:rPr>
              <a:pPr>
                <a:spcBef>
                  <a:spcPct val="0"/>
                </a:spcBef>
                <a:buClrTx/>
                <a:buFontTx/>
                <a:buNone/>
              </a:pPr>
              <a:t>3</a:t>
            </a:fld>
            <a:endParaRPr lang="en-US" altLang="en-US" sz="1200">
              <a:solidFill>
                <a:schemeClr val="bg1"/>
              </a:solidFill>
            </a:endParaRPr>
          </a:p>
        </p:txBody>
      </p:sp>
      <p:sp>
        <p:nvSpPr>
          <p:cNvPr id="10245" name=" 3"/>
          <p:cNvSpPr>
            <a:spLocks noGrp="1"/>
          </p:cNvSpPr>
          <p:nvPr/>
        </p:nvSpPr>
        <p:spPr bwMode="auto">
          <a:xfrm>
            <a:off x="457200" y="1101725"/>
            <a:ext cx="8229600" cy="502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37421"/>
              </a:buClr>
              <a:buFont typeface="Arial" panose="020B0604020202020204" pitchFamily="34" charset="0"/>
              <a:buChar char="•"/>
              <a:defRPr sz="2800">
                <a:solidFill>
                  <a:schemeClr val="tx1"/>
                </a:solidFill>
                <a:latin typeface="Calibri" panose="020F0502020204030204" pitchFamily="34" charset="0"/>
              </a:defRPr>
            </a:lvl1pPr>
            <a:lvl2pPr marL="742950" indent="-285750">
              <a:spcBef>
                <a:spcPct val="20000"/>
              </a:spcBef>
              <a:buClr>
                <a:srgbClr val="F37421"/>
              </a:buClr>
              <a:buFont typeface="Arial" panose="020B0604020202020204" pitchFamily="34" charset="0"/>
              <a:buChar char="–"/>
              <a:defRPr sz="2600">
                <a:solidFill>
                  <a:schemeClr val="tx1"/>
                </a:solidFill>
                <a:latin typeface="Calibri" panose="020F0502020204030204" pitchFamily="34" charset="0"/>
              </a:defRPr>
            </a:lvl2pPr>
            <a:lvl3pPr marL="1143000" indent="-228600">
              <a:spcBef>
                <a:spcPct val="20000"/>
              </a:spcBef>
              <a:buClr>
                <a:srgbClr val="F37421"/>
              </a:buClr>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Clr>
                <a:srgbClr val="F37421"/>
              </a:buClr>
              <a:buFont typeface="Arial" panose="020B0604020202020204" pitchFamily="34" charset="0"/>
              <a:buChar char="–"/>
              <a:defRPr sz="2200">
                <a:solidFill>
                  <a:schemeClr val="tx1"/>
                </a:solidFill>
                <a:latin typeface="Calibri" panose="020F0502020204030204" pitchFamily="34" charset="0"/>
              </a:defRPr>
            </a:lvl4pPr>
            <a:lvl5pPr marL="2057400" indent="-228600">
              <a:spcBef>
                <a:spcPct val="20000"/>
              </a:spcBef>
              <a:buClr>
                <a:srgbClr val="F37421"/>
              </a:buClr>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Clr>
                <a:srgbClr val="F37421"/>
              </a:buClr>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Clr>
                <a:srgbClr val="F37421"/>
              </a:buClr>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Clr>
                <a:srgbClr val="F37421"/>
              </a:buClr>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Clr>
                <a:srgbClr val="F37421"/>
              </a:buClr>
              <a:buFont typeface="Arial" panose="020B0604020202020204" pitchFamily="34" charset="0"/>
              <a:buChar char="•"/>
              <a:defRPr>
                <a:solidFill>
                  <a:schemeClr val="tx1"/>
                </a:solidFill>
                <a:latin typeface="Calibri" panose="020F0502020204030204" pitchFamily="34" charset="0"/>
              </a:defRPr>
            </a:lvl9pPr>
          </a:lstStyle>
          <a:p>
            <a:pPr>
              <a:spcBef>
                <a:spcPct val="0"/>
              </a:spcBef>
              <a:buClrTx/>
              <a:buFontTx/>
              <a:buNone/>
            </a:pPr>
            <a:endParaRPr lang="en-US" altLang="en-US" sz="1800">
              <a:latin typeface="Arial" panose="020B0604020202020204" pitchFamily="34" charset="0"/>
            </a:endParaRPr>
          </a:p>
        </p:txBody>
      </p:sp>
      <p:sp>
        <p:nvSpPr>
          <p:cNvPr id="2" name="TextBox 1"/>
          <p:cNvSpPr txBox="1"/>
          <p:nvPr/>
        </p:nvSpPr>
        <p:spPr>
          <a:xfrm>
            <a:off x="171450" y="5257602"/>
            <a:ext cx="7851775" cy="461665"/>
          </a:xfrm>
          <a:prstGeom prst="rect">
            <a:avLst/>
          </a:prstGeom>
          <a:noFill/>
        </p:spPr>
        <p:txBody>
          <a:bodyPr wrap="square" rtlCol="0">
            <a:spAutoFit/>
          </a:bodyPr>
          <a:lstStyle/>
          <a:p>
            <a:r>
              <a:rPr lang="en-US" sz="1200" dirty="0">
                <a:latin typeface="Calibri" panose="020F0502020204030204" pitchFamily="34" charset="0"/>
              </a:rPr>
              <a:t>ⁱ</a:t>
            </a:r>
            <a:r>
              <a:rPr lang="en-US" sz="1200" dirty="0"/>
              <a:t>Adapted from: </a:t>
            </a:r>
            <a:r>
              <a:rPr lang="en-US" sz="1200" dirty="0" err="1"/>
              <a:t>Labrique</a:t>
            </a:r>
            <a:r>
              <a:rPr lang="en-US" sz="1200" dirty="0"/>
              <a:t> AB, et al.. </a:t>
            </a:r>
            <a:r>
              <a:rPr lang="en-US" sz="1200" dirty="0" err="1"/>
              <a:t>mHealth</a:t>
            </a:r>
            <a:r>
              <a:rPr lang="en-US" sz="1200" dirty="0"/>
              <a:t> innovations as health system strengthening tools: 12 common applications and a visual framework. Global Health: Science and Practice. 2013</a:t>
            </a:r>
          </a:p>
        </p:txBody>
      </p:sp>
      <p:sp>
        <p:nvSpPr>
          <p:cNvPr id="5" name="Rectangle 4"/>
          <p:cNvSpPr/>
          <p:nvPr/>
        </p:nvSpPr>
        <p:spPr>
          <a:xfrm>
            <a:off x="788670" y="1699231"/>
            <a:ext cx="7234555" cy="515362"/>
          </a:xfrm>
          <a:prstGeom prst="rect">
            <a:avLst/>
          </a:prstGeom>
          <a:solidFill>
            <a:schemeClr val="accent3"/>
          </a:solidFill>
          <a:ln w="19050">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t>Digital Health for Family Planning: Health Systems Strengthening</a:t>
            </a:r>
          </a:p>
        </p:txBody>
      </p:sp>
      <p:sp>
        <p:nvSpPr>
          <p:cNvPr id="10" name="Rectangle 9"/>
          <p:cNvSpPr/>
          <p:nvPr/>
        </p:nvSpPr>
        <p:spPr>
          <a:xfrm>
            <a:off x="788670" y="2214593"/>
            <a:ext cx="7234555" cy="1305242"/>
          </a:xfrm>
          <a:prstGeom prst="rect">
            <a:avLst/>
          </a:prstGeom>
          <a:noFill/>
          <a:ln w="19050">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indent="0">
              <a:buNone/>
            </a:pPr>
            <a:r>
              <a:rPr lang="en-US" sz="2000" b="1" dirty="0">
                <a:solidFill>
                  <a:schemeClr val="tx1"/>
                </a:solidFill>
              </a:rPr>
              <a:t>Digital applications (including </a:t>
            </a:r>
            <a:r>
              <a:rPr lang="en-US" sz="2000" b="1" dirty="0" err="1">
                <a:solidFill>
                  <a:schemeClr val="tx1"/>
                </a:solidFill>
              </a:rPr>
              <a:t>mHealth</a:t>
            </a:r>
            <a:r>
              <a:rPr lang="en-US" sz="2000" b="1" dirty="0">
                <a:solidFill>
                  <a:schemeClr val="tx1"/>
                </a:solidFill>
              </a:rPr>
              <a:t>, eHealth, and Information Communication Technology) which support the delivery of family planning commodities, services, systems-level information, and counselling.ⁱ </a:t>
            </a:r>
            <a:endParaRPr lang="en-US" altLang="en-US" sz="2000" b="1"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0010"/>
            <a:ext cx="5678488" cy="992188"/>
          </a:xfrm>
        </p:spPr>
        <p:txBody>
          <a:bodyPr/>
          <a:lstStyle/>
          <a:p>
            <a:r>
              <a:rPr lang="en-US" dirty="0"/>
              <a:t>THEORY OF CHANGE </a:t>
            </a:r>
          </a:p>
        </p:txBody>
      </p:sp>
      <p:sp>
        <p:nvSpPr>
          <p:cNvPr id="7" name="Freeform 6"/>
          <p:cNvSpPr/>
          <p:nvPr/>
        </p:nvSpPr>
        <p:spPr>
          <a:xfrm>
            <a:off x="1695458" y="3671094"/>
            <a:ext cx="549188" cy="2092943"/>
          </a:xfrm>
          <a:custGeom>
            <a:avLst/>
            <a:gdLst>
              <a:gd name="connsiteX0" fmla="*/ 0 w 549188"/>
              <a:gd name="connsiteY0" fmla="*/ 0 h 2092943"/>
              <a:gd name="connsiteX1" fmla="*/ 274594 w 549188"/>
              <a:gd name="connsiteY1" fmla="*/ 0 h 2092943"/>
              <a:gd name="connsiteX2" fmla="*/ 274594 w 549188"/>
              <a:gd name="connsiteY2" fmla="*/ 2092943 h 2092943"/>
              <a:gd name="connsiteX3" fmla="*/ 549188 w 549188"/>
              <a:gd name="connsiteY3" fmla="*/ 2092943 h 2092943"/>
            </a:gdLst>
            <a:ahLst/>
            <a:cxnLst>
              <a:cxn ang="0">
                <a:pos x="connsiteX0" y="connsiteY0"/>
              </a:cxn>
              <a:cxn ang="0">
                <a:pos x="connsiteX1" y="connsiteY1"/>
              </a:cxn>
              <a:cxn ang="0">
                <a:pos x="connsiteX2" y="connsiteY2"/>
              </a:cxn>
              <a:cxn ang="0">
                <a:pos x="connsiteX3" y="connsiteY3"/>
              </a:cxn>
            </a:cxnLst>
            <a:rect l="l" t="t" r="r" b="b"/>
            <a:pathLst>
              <a:path w="549188" h="2092943">
                <a:moveTo>
                  <a:pt x="0" y="0"/>
                </a:moveTo>
                <a:lnTo>
                  <a:pt x="274594" y="0"/>
                </a:lnTo>
                <a:lnTo>
                  <a:pt x="274594" y="2092943"/>
                </a:lnTo>
                <a:lnTo>
                  <a:pt x="549188" y="2092943"/>
                </a:lnTo>
              </a:path>
            </a:pathLst>
          </a:custGeom>
          <a:noFill/>
          <a:sp3d z="-40000" prstMaterial="matte"/>
        </p:spPr>
        <p:style>
          <a:lnRef idx="2">
            <a:schemeClr val="accent1">
              <a:tint val="90000"/>
              <a:hueOff val="0"/>
              <a:satOff val="0"/>
              <a:lumOff val="0"/>
              <a:alphaOff val="0"/>
            </a:schemeClr>
          </a:lnRef>
          <a:fillRef idx="0">
            <a:scrgbClr r="0" g="0" b="0"/>
          </a:fillRef>
          <a:effectRef idx="0">
            <a:schemeClr val="accent1">
              <a:tint val="90000"/>
              <a:hueOff val="0"/>
              <a:satOff val="0"/>
              <a:lumOff val="0"/>
              <a:alphaOff val="0"/>
            </a:schemeClr>
          </a:effectRef>
          <a:fontRef idx="minor">
            <a:schemeClr val="tx1">
              <a:hueOff val="0"/>
              <a:satOff val="0"/>
              <a:lumOff val="0"/>
              <a:alphaOff val="0"/>
            </a:schemeClr>
          </a:fontRef>
        </p:style>
        <p:txBody>
          <a:bodyPr spcFirstLastPara="0" vert="horz" wrap="square" lIns="233199" tIns="992376" rIns="233200" bIns="992378" numCol="1" spcCol="1270" anchor="ctr" anchorCtr="0">
            <a:noAutofit/>
          </a:bodyPr>
          <a:lstStyle/>
          <a:p>
            <a:pPr marL="0" lvl="0" indent="0" algn="ctr" defTabSz="311150">
              <a:lnSpc>
                <a:spcPct val="90000"/>
              </a:lnSpc>
              <a:spcBef>
                <a:spcPct val="0"/>
              </a:spcBef>
              <a:spcAft>
                <a:spcPct val="35000"/>
              </a:spcAft>
              <a:buNone/>
            </a:pPr>
            <a:endParaRPr lang="en-US" sz="700" kern="1200"/>
          </a:p>
        </p:txBody>
      </p:sp>
      <p:sp>
        <p:nvSpPr>
          <p:cNvPr id="8" name="Freeform 7"/>
          <p:cNvSpPr/>
          <p:nvPr/>
        </p:nvSpPr>
        <p:spPr>
          <a:xfrm>
            <a:off x="4990588" y="4671845"/>
            <a:ext cx="549188" cy="91440"/>
          </a:xfrm>
          <a:custGeom>
            <a:avLst/>
            <a:gdLst>
              <a:gd name="connsiteX0" fmla="*/ 0 w 549188"/>
              <a:gd name="connsiteY0" fmla="*/ 45720 h 91440"/>
              <a:gd name="connsiteX1" fmla="*/ 549188 w 549188"/>
              <a:gd name="connsiteY1" fmla="*/ 45720 h 91440"/>
            </a:gdLst>
            <a:ahLst/>
            <a:cxnLst>
              <a:cxn ang="0">
                <a:pos x="connsiteX0" y="connsiteY0"/>
              </a:cxn>
              <a:cxn ang="0">
                <a:pos x="connsiteX1" y="connsiteY1"/>
              </a:cxn>
            </a:cxnLst>
            <a:rect l="l" t="t" r="r" b="b"/>
            <a:pathLst>
              <a:path w="549188" h="91440">
                <a:moveTo>
                  <a:pt x="0" y="45720"/>
                </a:moveTo>
                <a:lnTo>
                  <a:pt x="549188" y="45720"/>
                </a:lnTo>
              </a:path>
            </a:pathLst>
          </a:custGeom>
          <a:noFill/>
          <a:scene3d>
            <a:camera prst="orthographicFront"/>
            <a:lightRig rig="chilly" dir="t"/>
          </a:scene3d>
          <a:sp3d z="-40000" prstMaterial="matte"/>
        </p:spPr>
        <p:style>
          <a:lnRef idx="2">
            <a:schemeClr val="accent1">
              <a:tint val="70000"/>
              <a:hueOff val="0"/>
              <a:satOff val="0"/>
              <a:lumOff val="0"/>
              <a:alphaOff val="0"/>
            </a:schemeClr>
          </a:lnRef>
          <a:fillRef idx="0">
            <a:scrgbClr r="0" g="0" b="0"/>
          </a:fillRef>
          <a:effectRef idx="0">
            <a:schemeClr val="accent1">
              <a:tint val="70000"/>
              <a:hueOff val="0"/>
              <a:satOff val="0"/>
              <a:lumOff val="0"/>
              <a:alphaOff val="0"/>
            </a:schemeClr>
          </a:effectRef>
          <a:fontRef idx="minor">
            <a:schemeClr val="tx1">
              <a:hueOff val="0"/>
              <a:satOff val="0"/>
              <a:lumOff val="0"/>
              <a:alphaOff val="0"/>
            </a:schemeClr>
          </a:fontRef>
        </p:style>
        <p:txBody>
          <a:bodyPr spcFirstLastPara="0" vert="horz" wrap="square" lIns="273565" tIns="31990" rIns="273564" bIns="31991" numCol="1" spcCol="1270" anchor="ctr" anchorCtr="0">
            <a:noAutofit/>
          </a:bodyPr>
          <a:lstStyle/>
          <a:p>
            <a:pPr marL="0" lvl="0" indent="0" algn="ctr" defTabSz="222250">
              <a:lnSpc>
                <a:spcPct val="90000"/>
              </a:lnSpc>
              <a:spcBef>
                <a:spcPct val="0"/>
              </a:spcBef>
              <a:spcAft>
                <a:spcPct val="35000"/>
              </a:spcAft>
              <a:buNone/>
            </a:pPr>
            <a:endParaRPr lang="en-US" sz="500" kern="1200"/>
          </a:p>
        </p:txBody>
      </p:sp>
      <p:sp>
        <p:nvSpPr>
          <p:cNvPr id="9" name="Freeform 8"/>
          <p:cNvSpPr/>
          <p:nvPr/>
        </p:nvSpPr>
        <p:spPr>
          <a:xfrm>
            <a:off x="1695458" y="3671094"/>
            <a:ext cx="549188" cy="1046471"/>
          </a:xfrm>
          <a:custGeom>
            <a:avLst/>
            <a:gdLst>
              <a:gd name="connsiteX0" fmla="*/ 0 w 549188"/>
              <a:gd name="connsiteY0" fmla="*/ 0 h 1046471"/>
              <a:gd name="connsiteX1" fmla="*/ 274594 w 549188"/>
              <a:gd name="connsiteY1" fmla="*/ 0 h 1046471"/>
              <a:gd name="connsiteX2" fmla="*/ 274594 w 549188"/>
              <a:gd name="connsiteY2" fmla="*/ 1046471 h 1046471"/>
              <a:gd name="connsiteX3" fmla="*/ 549188 w 549188"/>
              <a:gd name="connsiteY3" fmla="*/ 1046471 h 1046471"/>
            </a:gdLst>
            <a:ahLst/>
            <a:cxnLst>
              <a:cxn ang="0">
                <a:pos x="connsiteX0" y="connsiteY0"/>
              </a:cxn>
              <a:cxn ang="0">
                <a:pos x="connsiteX1" y="connsiteY1"/>
              </a:cxn>
              <a:cxn ang="0">
                <a:pos x="connsiteX2" y="connsiteY2"/>
              </a:cxn>
              <a:cxn ang="0">
                <a:pos x="connsiteX3" y="connsiteY3"/>
              </a:cxn>
            </a:cxnLst>
            <a:rect l="l" t="t" r="r" b="b"/>
            <a:pathLst>
              <a:path w="549188" h="1046471">
                <a:moveTo>
                  <a:pt x="0" y="0"/>
                </a:moveTo>
                <a:lnTo>
                  <a:pt x="274594" y="0"/>
                </a:lnTo>
                <a:lnTo>
                  <a:pt x="274594" y="1046471"/>
                </a:lnTo>
                <a:lnTo>
                  <a:pt x="549188" y="1046471"/>
                </a:lnTo>
              </a:path>
            </a:pathLst>
          </a:custGeom>
          <a:noFill/>
          <a:sp3d z="-40000" prstMaterial="matte"/>
        </p:spPr>
        <p:style>
          <a:lnRef idx="2">
            <a:schemeClr val="accent1">
              <a:tint val="90000"/>
              <a:hueOff val="0"/>
              <a:satOff val="0"/>
              <a:lumOff val="0"/>
              <a:alphaOff val="0"/>
            </a:schemeClr>
          </a:lnRef>
          <a:fillRef idx="0">
            <a:scrgbClr r="0" g="0" b="0"/>
          </a:fillRef>
          <a:effectRef idx="0">
            <a:schemeClr val="accent1">
              <a:tint val="90000"/>
              <a:hueOff val="0"/>
              <a:satOff val="0"/>
              <a:lumOff val="0"/>
              <a:alphaOff val="0"/>
            </a:schemeClr>
          </a:effectRef>
          <a:fontRef idx="minor">
            <a:schemeClr val="tx1">
              <a:hueOff val="0"/>
              <a:satOff val="0"/>
              <a:lumOff val="0"/>
              <a:alphaOff val="0"/>
            </a:schemeClr>
          </a:fontRef>
        </p:style>
        <p:txBody>
          <a:bodyPr spcFirstLastPara="0" vert="horz" wrap="square" lIns="257749" tIns="493690" rIns="257748" bIns="493690" numCol="1" spcCol="1270" anchor="ctr" anchorCtr="0">
            <a:noAutofit/>
          </a:bodyPr>
          <a:lstStyle/>
          <a:p>
            <a:pPr marL="0" lvl="0" indent="0" algn="ctr" defTabSz="222250">
              <a:lnSpc>
                <a:spcPct val="90000"/>
              </a:lnSpc>
              <a:spcBef>
                <a:spcPct val="0"/>
              </a:spcBef>
              <a:spcAft>
                <a:spcPct val="35000"/>
              </a:spcAft>
              <a:buNone/>
            </a:pPr>
            <a:endParaRPr lang="en-US" sz="500" kern="1200"/>
          </a:p>
        </p:txBody>
      </p:sp>
      <p:sp>
        <p:nvSpPr>
          <p:cNvPr id="10" name="Freeform 9"/>
          <p:cNvSpPr/>
          <p:nvPr/>
        </p:nvSpPr>
        <p:spPr>
          <a:xfrm>
            <a:off x="4990588" y="3625374"/>
            <a:ext cx="549188" cy="91440"/>
          </a:xfrm>
          <a:custGeom>
            <a:avLst/>
            <a:gdLst>
              <a:gd name="connsiteX0" fmla="*/ 0 w 549188"/>
              <a:gd name="connsiteY0" fmla="*/ 45720 h 91440"/>
              <a:gd name="connsiteX1" fmla="*/ 549188 w 549188"/>
              <a:gd name="connsiteY1" fmla="*/ 45720 h 91440"/>
            </a:gdLst>
            <a:ahLst/>
            <a:cxnLst>
              <a:cxn ang="0">
                <a:pos x="connsiteX0" y="connsiteY0"/>
              </a:cxn>
              <a:cxn ang="0">
                <a:pos x="connsiteX1" y="connsiteY1"/>
              </a:cxn>
            </a:cxnLst>
            <a:rect l="l" t="t" r="r" b="b"/>
            <a:pathLst>
              <a:path w="549188" h="91440">
                <a:moveTo>
                  <a:pt x="0" y="45720"/>
                </a:moveTo>
                <a:lnTo>
                  <a:pt x="549188" y="45720"/>
                </a:lnTo>
              </a:path>
            </a:pathLst>
          </a:custGeom>
          <a:noFill/>
          <a:scene3d>
            <a:camera prst="orthographicFront"/>
            <a:lightRig rig="chilly" dir="t"/>
          </a:scene3d>
          <a:sp3d z="-40000" prstMaterial="matte"/>
        </p:spPr>
        <p:style>
          <a:lnRef idx="2">
            <a:schemeClr val="accent1">
              <a:tint val="70000"/>
              <a:hueOff val="0"/>
              <a:satOff val="0"/>
              <a:lumOff val="0"/>
              <a:alphaOff val="0"/>
            </a:schemeClr>
          </a:lnRef>
          <a:fillRef idx="0">
            <a:scrgbClr r="0" g="0" b="0"/>
          </a:fillRef>
          <a:effectRef idx="0">
            <a:schemeClr val="accent1">
              <a:tint val="70000"/>
              <a:hueOff val="0"/>
              <a:satOff val="0"/>
              <a:lumOff val="0"/>
              <a:alphaOff val="0"/>
            </a:schemeClr>
          </a:effectRef>
          <a:fontRef idx="minor">
            <a:schemeClr val="tx1">
              <a:hueOff val="0"/>
              <a:satOff val="0"/>
              <a:lumOff val="0"/>
              <a:alphaOff val="0"/>
            </a:schemeClr>
          </a:fontRef>
        </p:style>
        <p:txBody>
          <a:bodyPr spcFirstLastPara="0" vert="horz" wrap="square" lIns="273565" tIns="31990" rIns="273564" bIns="31991" numCol="1" spcCol="1270" anchor="ctr" anchorCtr="0">
            <a:noAutofit/>
          </a:bodyPr>
          <a:lstStyle/>
          <a:p>
            <a:pPr marL="0" lvl="0" indent="0" algn="ctr" defTabSz="222250">
              <a:lnSpc>
                <a:spcPct val="90000"/>
              </a:lnSpc>
              <a:spcBef>
                <a:spcPct val="0"/>
              </a:spcBef>
              <a:spcAft>
                <a:spcPct val="35000"/>
              </a:spcAft>
              <a:buNone/>
            </a:pPr>
            <a:endParaRPr lang="en-US" sz="500" kern="1200"/>
          </a:p>
        </p:txBody>
      </p:sp>
      <p:sp>
        <p:nvSpPr>
          <p:cNvPr id="11" name="Freeform 10"/>
          <p:cNvSpPr/>
          <p:nvPr/>
        </p:nvSpPr>
        <p:spPr>
          <a:xfrm>
            <a:off x="1695458" y="3625374"/>
            <a:ext cx="549188" cy="91440"/>
          </a:xfrm>
          <a:custGeom>
            <a:avLst/>
            <a:gdLst>
              <a:gd name="connsiteX0" fmla="*/ 0 w 549188"/>
              <a:gd name="connsiteY0" fmla="*/ 45720 h 91440"/>
              <a:gd name="connsiteX1" fmla="*/ 549188 w 549188"/>
              <a:gd name="connsiteY1" fmla="*/ 45720 h 91440"/>
            </a:gdLst>
            <a:ahLst/>
            <a:cxnLst>
              <a:cxn ang="0">
                <a:pos x="connsiteX0" y="connsiteY0"/>
              </a:cxn>
              <a:cxn ang="0">
                <a:pos x="connsiteX1" y="connsiteY1"/>
              </a:cxn>
            </a:cxnLst>
            <a:rect l="l" t="t" r="r" b="b"/>
            <a:pathLst>
              <a:path w="549188" h="91440">
                <a:moveTo>
                  <a:pt x="0" y="45720"/>
                </a:moveTo>
                <a:lnTo>
                  <a:pt x="549188" y="45720"/>
                </a:lnTo>
              </a:path>
            </a:pathLst>
          </a:custGeom>
          <a:noFill/>
          <a:sp3d z="-40000" prstMaterial="matte"/>
        </p:spPr>
        <p:style>
          <a:lnRef idx="2">
            <a:schemeClr val="accent1">
              <a:tint val="90000"/>
              <a:hueOff val="0"/>
              <a:satOff val="0"/>
              <a:lumOff val="0"/>
              <a:alphaOff val="0"/>
            </a:schemeClr>
          </a:lnRef>
          <a:fillRef idx="0">
            <a:scrgbClr r="0" g="0" b="0"/>
          </a:fillRef>
          <a:effectRef idx="0">
            <a:schemeClr val="accent1">
              <a:tint val="90000"/>
              <a:hueOff val="0"/>
              <a:satOff val="0"/>
              <a:lumOff val="0"/>
              <a:alphaOff val="0"/>
            </a:schemeClr>
          </a:effectRef>
          <a:fontRef idx="minor">
            <a:schemeClr val="tx1">
              <a:hueOff val="0"/>
              <a:satOff val="0"/>
              <a:lumOff val="0"/>
              <a:alphaOff val="0"/>
            </a:schemeClr>
          </a:fontRef>
        </p:style>
        <p:txBody>
          <a:bodyPr spcFirstLastPara="0" vert="horz" wrap="square" lIns="273565" tIns="31990" rIns="273564" bIns="31991" numCol="1" spcCol="1270" anchor="ctr" anchorCtr="0">
            <a:noAutofit/>
          </a:bodyPr>
          <a:lstStyle/>
          <a:p>
            <a:pPr marL="0" lvl="0" indent="0" algn="ctr" defTabSz="222250">
              <a:lnSpc>
                <a:spcPct val="90000"/>
              </a:lnSpc>
              <a:spcBef>
                <a:spcPct val="0"/>
              </a:spcBef>
              <a:spcAft>
                <a:spcPct val="35000"/>
              </a:spcAft>
              <a:buNone/>
            </a:pPr>
            <a:endParaRPr lang="en-US" sz="500" kern="1200"/>
          </a:p>
        </p:txBody>
      </p:sp>
      <p:sp>
        <p:nvSpPr>
          <p:cNvPr id="12" name="Freeform 11"/>
          <p:cNvSpPr/>
          <p:nvPr/>
        </p:nvSpPr>
        <p:spPr>
          <a:xfrm>
            <a:off x="4990588" y="2578902"/>
            <a:ext cx="549188" cy="91440"/>
          </a:xfrm>
          <a:custGeom>
            <a:avLst/>
            <a:gdLst>
              <a:gd name="connsiteX0" fmla="*/ 0 w 549188"/>
              <a:gd name="connsiteY0" fmla="*/ 45720 h 91440"/>
              <a:gd name="connsiteX1" fmla="*/ 549188 w 549188"/>
              <a:gd name="connsiteY1" fmla="*/ 45720 h 91440"/>
            </a:gdLst>
            <a:ahLst/>
            <a:cxnLst>
              <a:cxn ang="0">
                <a:pos x="connsiteX0" y="connsiteY0"/>
              </a:cxn>
              <a:cxn ang="0">
                <a:pos x="connsiteX1" y="connsiteY1"/>
              </a:cxn>
            </a:cxnLst>
            <a:rect l="l" t="t" r="r" b="b"/>
            <a:pathLst>
              <a:path w="549188" h="91440">
                <a:moveTo>
                  <a:pt x="0" y="45720"/>
                </a:moveTo>
                <a:lnTo>
                  <a:pt x="549188" y="45720"/>
                </a:lnTo>
              </a:path>
            </a:pathLst>
          </a:custGeom>
          <a:noFill/>
          <a:scene3d>
            <a:camera prst="orthographicFront"/>
            <a:lightRig rig="chilly" dir="t"/>
          </a:scene3d>
          <a:sp3d z="-40000" prstMaterial="matte"/>
        </p:spPr>
        <p:style>
          <a:lnRef idx="2">
            <a:schemeClr val="accent1">
              <a:tint val="70000"/>
              <a:hueOff val="0"/>
              <a:satOff val="0"/>
              <a:lumOff val="0"/>
              <a:alphaOff val="0"/>
            </a:schemeClr>
          </a:lnRef>
          <a:fillRef idx="0">
            <a:scrgbClr r="0" g="0" b="0"/>
          </a:fillRef>
          <a:effectRef idx="0">
            <a:schemeClr val="accent1">
              <a:tint val="70000"/>
              <a:hueOff val="0"/>
              <a:satOff val="0"/>
              <a:lumOff val="0"/>
              <a:alphaOff val="0"/>
            </a:schemeClr>
          </a:effectRef>
          <a:fontRef idx="minor">
            <a:schemeClr val="tx1">
              <a:hueOff val="0"/>
              <a:satOff val="0"/>
              <a:lumOff val="0"/>
              <a:alphaOff val="0"/>
            </a:schemeClr>
          </a:fontRef>
        </p:style>
        <p:txBody>
          <a:bodyPr spcFirstLastPara="0" vert="horz" wrap="square" lIns="273565" tIns="31990" rIns="273564" bIns="31991" numCol="1" spcCol="1270" anchor="ctr" anchorCtr="0">
            <a:noAutofit/>
          </a:bodyPr>
          <a:lstStyle/>
          <a:p>
            <a:pPr marL="0" lvl="0" indent="0" algn="ctr" defTabSz="222250">
              <a:lnSpc>
                <a:spcPct val="90000"/>
              </a:lnSpc>
              <a:spcBef>
                <a:spcPct val="0"/>
              </a:spcBef>
              <a:spcAft>
                <a:spcPct val="35000"/>
              </a:spcAft>
              <a:buNone/>
            </a:pPr>
            <a:endParaRPr lang="en-US" sz="500" kern="1200"/>
          </a:p>
        </p:txBody>
      </p:sp>
      <p:sp>
        <p:nvSpPr>
          <p:cNvPr id="13" name="Freeform 12"/>
          <p:cNvSpPr/>
          <p:nvPr/>
        </p:nvSpPr>
        <p:spPr>
          <a:xfrm>
            <a:off x="1695458" y="2624622"/>
            <a:ext cx="549188" cy="1046471"/>
          </a:xfrm>
          <a:custGeom>
            <a:avLst/>
            <a:gdLst>
              <a:gd name="connsiteX0" fmla="*/ 0 w 549188"/>
              <a:gd name="connsiteY0" fmla="*/ 1046471 h 1046471"/>
              <a:gd name="connsiteX1" fmla="*/ 274594 w 549188"/>
              <a:gd name="connsiteY1" fmla="*/ 1046471 h 1046471"/>
              <a:gd name="connsiteX2" fmla="*/ 274594 w 549188"/>
              <a:gd name="connsiteY2" fmla="*/ 0 h 1046471"/>
              <a:gd name="connsiteX3" fmla="*/ 549188 w 549188"/>
              <a:gd name="connsiteY3" fmla="*/ 0 h 1046471"/>
            </a:gdLst>
            <a:ahLst/>
            <a:cxnLst>
              <a:cxn ang="0">
                <a:pos x="connsiteX0" y="connsiteY0"/>
              </a:cxn>
              <a:cxn ang="0">
                <a:pos x="connsiteX1" y="connsiteY1"/>
              </a:cxn>
              <a:cxn ang="0">
                <a:pos x="connsiteX2" y="connsiteY2"/>
              </a:cxn>
              <a:cxn ang="0">
                <a:pos x="connsiteX3" y="connsiteY3"/>
              </a:cxn>
            </a:cxnLst>
            <a:rect l="l" t="t" r="r" b="b"/>
            <a:pathLst>
              <a:path w="549188" h="1046471">
                <a:moveTo>
                  <a:pt x="0" y="1046471"/>
                </a:moveTo>
                <a:lnTo>
                  <a:pt x="274594" y="1046471"/>
                </a:lnTo>
                <a:lnTo>
                  <a:pt x="274594" y="0"/>
                </a:lnTo>
                <a:lnTo>
                  <a:pt x="549188" y="0"/>
                </a:lnTo>
              </a:path>
            </a:pathLst>
          </a:custGeom>
          <a:noFill/>
          <a:sp3d z="-40000" prstMaterial="matte"/>
        </p:spPr>
        <p:style>
          <a:lnRef idx="2">
            <a:schemeClr val="accent1">
              <a:tint val="90000"/>
              <a:hueOff val="0"/>
              <a:satOff val="0"/>
              <a:lumOff val="0"/>
              <a:alphaOff val="0"/>
            </a:schemeClr>
          </a:lnRef>
          <a:fillRef idx="0">
            <a:scrgbClr r="0" g="0" b="0"/>
          </a:fillRef>
          <a:effectRef idx="0">
            <a:schemeClr val="accent1">
              <a:tint val="90000"/>
              <a:hueOff val="0"/>
              <a:satOff val="0"/>
              <a:lumOff val="0"/>
              <a:alphaOff val="0"/>
            </a:schemeClr>
          </a:effectRef>
          <a:fontRef idx="minor">
            <a:schemeClr val="tx1">
              <a:hueOff val="0"/>
              <a:satOff val="0"/>
              <a:lumOff val="0"/>
              <a:alphaOff val="0"/>
            </a:schemeClr>
          </a:fontRef>
        </p:style>
        <p:txBody>
          <a:bodyPr spcFirstLastPara="0" vert="horz" wrap="square" lIns="257749" tIns="493690" rIns="257748" bIns="493690" numCol="1" spcCol="1270" anchor="ctr" anchorCtr="0">
            <a:noAutofit/>
          </a:bodyPr>
          <a:lstStyle/>
          <a:p>
            <a:pPr marL="0" lvl="0" indent="0" algn="ctr" defTabSz="222250">
              <a:lnSpc>
                <a:spcPct val="90000"/>
              </a:lnSpc>
              <a:spcBef>
                <a:spcPct val="0"/>
              </a:spcBef>
              <a:spcAft>
                <a:spcPct val="35000"/>
              </a:spcAft>
              <a:buNone/>
            </a:pPr>
            <a:endParaRPr lang="en-US" sz="500" kern="1200"/>
          </a:p>
        </p:txBody>
      </p:sp>
      <p:sp>
        <p:nvSpPr>
          <p:cNvPr id="14" name="Freeform 13"/>
          <p:cNvSpPr/>
          <p:nvPr/>
        </p:nvSpPr>
        <p:spPr>
          <a:xfrm>
            <a:off x="4990588" y="1532430"/>
            <a:ext cx="549188" cy="91440"/>
          </a:xfrm>
          <a:custGeom>
            <a:avLst/>
            <a:gdLst>
              <a:gd name="connsiteX0" fmla="*/ 0 w 549188"/>
              <a:gd name="connsiteY0" fmla="*/ 45720 h 91440"/>
              <a:gd name="connsiteX1" fmla="*/ 549188 w 549188"/>
              <a:gd name="connsiteY1" fmla="*/ 45720 h 91440"/>
            </a:gdLst>
            <a:ahLst/>
            <a:cxnLst>
              <a:cxn ang="0">
                <a:pos x="connsiteX0" y="connsiteY0"/>
              </a:cxn>
              <a:cxn ang="0">
                <a:pos x="connsiteX1" y="connsiteY1"/>
              </a:cxn>
            </a:cxnLst>
            <a:rect l="l" t="t" r="r" b="b"/>
            <a:pathLst>
              <a:path w="549188" h="91440">
                <a:moveTo>
                  <a:pt x="0" y="45720"/>
                </a:moveTo>
                <a:lnTo>
                  <a:pt x="549188" y="45720"/>
                </a:lnTo>
              </a:path>
            </a:pathLst>
          </a:custGeom>
          <a:noFill/>
          <a:scene3d>
            <a:camera prst="orthographicFront"/>
            <a:lightRig rig="chilly" dir="t"/>
          </a:scene3d>
          <a:sp3d z="-40000" prstMaterial="matte"/>
        </p:spPr>
        <p:style>
          <a:lnRef idx="2">
            <a:schemeClr val="accent1">
              <a:tint val="70000"/>
              <a:hueOff val="0"/>
              <a:satOff val="0"/>
              <a:lumOff val="0"/>
              <a:alphaOff val="0"/>
            </a:schemeClr>
          </a:lnRef>
          <a:fillRef idx="0">
            <a:scrgbClr r="0" g="0" b="0"/>
          </a:fillRef>
          <a:effectRef idx="0">
            <a:schemeClr val="accent1">
              <a:tint val="70000"/>
              <a:hueOff val="0"/>
              <a:satOff val="0"/>
              <a:lumOff val="0"/>
              <a:alphaOff val="0"/>
            </a:schemeClr>
          </a:effectRef>
          <a:fontRef idx="minor">
            <a:schemeClr val="tx1">
              <a:hueOff val="0"/>
              <a:satOff val="0"/>
              <a:lumOff val="0"/>
              <a:alphaOff val="0"/>
            </a:schemeClr>
          </a:fontRef>
        </p:style>
        <p:txBody>
          <a:bodyPr spcFirstLastPara="0" vert="horz" wrap="square" lIns="273565" tIns="31990" rIns="273564" bIns="31991" numCol="1" spcCol="1270" anchor="ctr" anchorCtr="0">
            <a:noAutofit/>
          </a:bodyPr>
          <a:lstStyle/>
          <a:p>
            <a:pPr marL="0" lvl="0" indent="0" algn="ctr" defTabSz="222250">
              <a:lnSpc>
                <a:spcPct val="90000"/>
              </a:lnSpc>
              <a:spcBef>
                <a:spcPct val="0"/>
              </a:spcBef>
              <a:spcAft>
                <a:spcPct val="35000"/>
              </a:spcAft>
              <a:buNone/>
            </a:pPr>
            <a:endParaRPr lang="en-US" sz="500" kern="1200"/>
          </a:p>
        </p:txBody>
      </p:sp>
      <p:sp>
        <p:nvSpPr>
          <p:cNvPr id="15" name="Freeform 14"/>
          <p:cNvSpPr/>
          <p:nvPr/>
        </p:nvSpPr>
        <p:spPr>
          <a:xfrm>
            <a:off x="1695458" y="1578150"/>
            <a:ext cx="549188" cy="2092943"/>
          </a:xfrm>
          <a:custGeom>
            <a:avLst/>
            <a:gdLst>
              <a:gd name="connsiteX0" fmla="*/ 0 w 549188"/>
              <a:gd name="connsiteY0" fmla="*/ 2092943 h 2092943"/>
              <a:gd name="connsiteX1" fmla="*/ 274594 w 549188"/>
              <a:gd name="connsiteY1" fmla="*/ 2092943 h 2092943"/>
              <a:gd name="connsiteX2" fmla="*/ 274594 w 549188"/>
              <a:gd name="connsiteY2" fmla="*/ 0 h 2092943"/>
              <a:gd name="connsiteX3" fmla="*/ 549188 w 549188"/>
              <a:gd name="connsiteY3" fmla="*/ 0 h 2092943"/>
            </a:gdLst>
            <a:ahLst/>
            <a:cxnLst>
              <a:cxn ang="0">
                <a:pos x="connsiteX0" y="connsiteY0"/>
              </a:cxn>
              <a:cxn ang="0">
                <a:pos x="connsiteX1" y="connsiteY1"/>
              </a:cxn>
              <a:cxn ang="0">
                <a:pos x="connsiteX2" y="connsiteY2"/>
              </a:cxn>
              <a:cxn ang="0">
                <a:pos x="connsiteX3" y="connsiteY3"/>
              </a:cxn>
            </a:cxnLst>
            <a:rect l="l" t="t" r="r" b="b"/>
            <a:pathLst>
              <a:path w="549188" h="2092943">
                <a:moveTo>
                  <a:pt x="0" y="2092943"/>
                </a:moveTo>
                <a:lnTo>
                  <a:pt x="274594" y="2092943"/>
                </a:lnTo>
                <a:lnTo>
                  <a:pt x="274594" y="0"/>
                </a:lnTo>
                <a:lnTo>
                  <a:pt x="549188" y="0"/>
                </a:lnTo>
              </a:path>
            </a:pathLst>
          </a:custGeom>
          <a:noFill/>
          <a:sp3d z="-40000" prstMaterial="matte"/>
        </p:spPr>
        <p:style>
          <a:lnRef idx="2">
            <a:schemeClr val="accent1">
              <a:tint val="90000"/>
              <a:hueOff val="0"/>
              <a:satOff val="0"/>
              <a:lumOff val="0"/>
              <a:alphaOff val="0"/>
            </a:schemeClr>
          </a:lnRef>
          <a:fillRef idx="0">
            <a:scrgbClr r="0" g="0" b="0"/>
          </a:fillRef>
          <a:effectRef idx="0">
            <a:schemeClr val="accent1">
              <a:tint val="90000"/>
              <a:hueOff val="0"/>
              <a:satOff val="0"/>
              <a:lumOff val="0"/>
              <a:alphaOff val="0"/>
            </a:schemeClr>
          </a:effectRef>
          <a:fontRef idx="minor">
            <a:schemeClr val="tx1">
              <a:hueOff val="0"/>
              <a:satOff val="0"/>
              <a:lumOff val="0"/>
              <a:alphaOff val="0"/>
            </a:schemeClr>
          </a:fontRef>
        </p:style>
        <p:txBody>
          <a:bodyPr spcFirstLastPara="0" vert="horz" wrap="square" lIns="233199" tIns="992377" rIns="233200" bIns="992377" numCol="1" spcCol="1270" anchor="ctr" anchorCtr="0">
            <a:noAutofit/>
          </a:bodyPr>
          <a:lstStyle/>
          <a:p>
            <a:pPr marL="0" lvl="0" indent="0" algn="ctr" defTabSz="311150">
              <a:lnSpc>
                <a:spcPct val="90000"/>
              </a:lnSpc>
              <a:spcBef>
                <a:spcPct val="0"/>
              </a:spcBef>
              <a:spcAft>
                <a:spcPct val="35000"/>
              </a:spcAft>
              <a:buNone/>
            </a:pPr>
            <a:endParaRPr lang="en-US" sz="700" kern="1200"/>
          </a:p>
        </p:txBody>
      </p:sp>
      <p:sp>
        <p:nvSpPr>
          <p:cNvPr id="16" name="Freeform 15"/>
          <p:cNvSpPr/>
          <p:nvPr/>
        </p:nvSpPr>
        <p:spPr>
          <a:xfrm rot="16200000">
            <a:off x="-926228" y="3252505"/>
            <a:ext cx="4406196" cy="837177"/>
          </a:xfrm>
          <a:custGeom>
            <a:avLst/>
            <a:gdLst>
              <a:gd name="connsiteX0" fmla="*/ 0 w 4406196"/>
              <a:gd name="connsiteY0" fmla="*/ 0 h 837177"/>
              <a:gd name="connsiteX1" fmla="*/ 4406196 w 4406196"/>
              <a:gd name="connsiteY1" fmla="*/ 0 h 837177"/>
              <a:gd name="connsiteX2" fmla="*/ 4406196 w 4406196"/>
              <a:gd name="connsiteY2" fmla="*/ 837177 h 837177"/>
              <a:gd name="connsiteX3" fmla="*/ 0 w 4406196"/>
              <a:gd name="connsiteY3" fmla="*/ 837177 h 837177"/>
              <a:gd name="connsiteX4" fmla="*/ 0 w 4406196"/>
              <a:gd name="connsiteY4" fmla="*/ 0 h 83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6196" h="837177">
                <a:moveTo>
                  <a:pt x="0" y="0"/>
                </a:moveTo>
                <a:lnTo>
                  <a:pt x="4406196" y="0"/>
                </a:lnTo>
                <a:lnTo>
                  <a:pt x="4406196" y="837177"/>
                </a:lnTo>
                <a:lnTo>
                  <a:pt x="0" y="837177"/>
                </a:lnTo>
                <a:lnTo>
                  <a:pt x="0" y="0"/>
                </a:lnTo>
                <a:close/>
              </a:path>
            </a:pathLst>
          </a:custGeom>
          <a:solidFill>
            <a:schemeClr val="accent3"/>
          </a:solidFill>
          <a:effectLst/>
        </p:spPr>
        <p:style>
          <a:lnRef idx="0">
            <a:schemeClr val="lt1">
              <a:hueOff val="0"/>
              <a:satOff val="0"/>
              <a:lumOff val="0"/>
              <a:alphaOff val="0"/>
            </a:schemeClr>
          </a:lnRef>
          <a:fillRef idx="1">
            <a:schemeClr val="accent1">
              <a:alpha val="80000"/>
              <a:hueOff val="0"/>
              <a:satOff val="0"/>
              <a:lumOff val="0"/>
              <a:alphaOff val="0"/>
            </a:schemeClr>
          </a:fillRef>
          <a:effectRef idx="0">
            <a:schemeClr val="accent1">
              <a:alpha val="80000"/>
              <a:hueOff val="0"/>
              <a:satOff val="0"/>
              <a:lumOff val="0"/>
              <a:alphaOff val="0"/>
            </a:schemeClr>
          </a:effectRef>
          <a:fontRef idx="minor">
            <a:schemeClr val="lt1"/>
          </a:fontRef>
        </p:style>
        <p:txBody>
          <a:bodyPr spcFirstLastPara="0" vert="horz" wrap="square" lIns="17779" tIns="17779"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dirty="0"/>
              <a:t>Family Planning Health System </a:t>
            </a:r>
          </a:p>
        </p:txBody>
      </p:sp>
      <p:sp>
        <p:nvSpPr>
          <p:cNvPr id="17" name="Freeform 16"/>
          <p:cNvSpPr/>
          <p:nvPr/>
        </p:nvSpPr>
        <p:spPr>
          <a:xfrm>
            <a:off x="2244646" y="1159561"/>
            <a:ext cx="2745941" cy="837177"/>
          </a:xfrm>
          <a:custGeom>
            <a:avLst/>
            <a:gdLst>
              <a:gd name="connsiteX0" fmla="*/ 0 w 2745941"/>
              <a:gd name="connsiteY0" fmla="*/ 0 h 837177"/>
              <a:gd name="connsiteX1" fmla="*/ 2745941 w 2745941"/>
              <a:gd name="connsiteY1" fmla="*/ 0 h 837177"/>
              <a:gd name="connsiteX2" fmla="*/ 2745941 w 2745941"/>
              <a:gd name="connsiteY2" fmla="*/ 837177 h 837177"/>
              <a:gd name="connsiteX3" fmla="*/ 0 w 2745941"/>
              <a:gd name="connsiteY3" fmla="*/ 837177 h 837177"/>
              <a:gd name="connsiteX4" fmla="*/ 0 w 2745941"/>
              <a:gd name="connsiteY4" fmla="*/ 0 h 83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5941" h="837177">
                <a:moveTo>
                  <a:pt x="0" y="0"/>
                </a:moveTo>
                <a:lnTo>
                  <a:pt x="2745941" y="0"/>
                </a:lnTo>
                <a:lnTo>
                  <a:pt x="2745941" y="837177"/>
                </a:lnTo>
                <a:lnTo>
                  <a:pt x="0" y="837177"/>
                </a:lnTo>
                <a:lnTo>
                  <a:pt x="0" y="0"/>
                </a:lnTo>
                <a:close/>
              </a:path>
            </a:pathLst>
          </a:custGeom>
          <a:solidFill>
            <a:schemeClr val="accent3"/>
          </a:solidFill>
          <a:effectLst/>
        </p:spPr>
        <p:style>
          <a:lnRef idx="0">
            <a:schemeClr val="lt1">
              <a:hueOff val="0"/>
              <a:satOff val="0"/>
              <a:lumOff val="0"/>
              <a:alphaOff val="0"/>
            </a:schemeClr>
          </a:lnRef>
          <a:fillRef idx="1">
            <a:schemeClr val="accent1">
              <a:alpha val="70000"/>
              <a:hueOff val="0"/>
              <a:satOff val="0"/>
              <a:lumOff val="0"/>
              <a:alphaOff val="0"/>
            </a:schemeClr>
          </a:fillRef>
          <a:effectRef idx="0">
            <a:schemeClr val="accent1">
              <a:alpha val="70000"/>
              <a:hueOff val="0"/>
              <a:satOff val="0"/>
              <a:lumOff val="0"/>
              <a:alphaOff val="0"/>
            </a:schemeClr>
          </a:effectRef>
          <a:fontRef idx="minor">
            <a:schemeClr val="lt1"/>
          </a:fontRef>
        </p:style>
        <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Supply Management </a:t>
            </a:r>
          </a:p>
        </p:txBody>
      </p:sp>
      <p:sp>
        <p:nvSpPr>
          <p:cNvPr id="18" name="Freeform 17"/>
          <p:cNvSpPr/>
          <p:nvPr/>
        </p:nvSpPr>
        <p:spPr>
          <a:xfrm>
            <a:off x="5539777" y="1159561"/>
            <a:ext cx="2745941" cy="837177"/>
          </a:xfrm>
          <a:custGeom>
            <a:avLst/>
            <a:gdLst>
              <a:gd name="connsiteX0" fmla="*/ 0 w 2745941"/>
              <a:gd name="connsiteY0" fmla="*/ 0 h 837177"/>
              <a:gd name="connsiteX1" fmla="*/ 2745941 w 2745941"/>
              <a:gd name="connsiteY1" fmla="*/ 0 h 837177"/>
              <a:gd name="connsiteX2" fmla="*/ 2745941 w 2745941"/>
              <a:gd name="connsiteY2" fmla="*/ 837177 h 837177"/>
              <a:gd name="connsiteX3" fmla="*/ 0 w 2745941"/>
              <a:gd name="connsiteY3" fmla="*/ 837177 h 837177"/>
              <a:gd name="connsiteX4" fmla="*/ 0 w 2745941"/>
              <a:gd name="connsiteY4" fmla="*/ 0 h 83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5941" h="837177">
                <a:moveTo>
                  <a:pt x="0" y="0"/>
                </a:moveTo>
                <a:lnTo>
                  <a:pt x="2745941" y="0"/>
                </a:lnTo>
                <a:lnTo>
                  <a:pt x="2745941" y="837177"/>
                </a:lnTo>
                <a:lnTo>
                  <a:pt x="0" y="837177"/>
                </a:lnTo>
                <a:lnTo>
                  <a:pt x="0" y="0"/>
                </a:lnTo>
                <a:close/>
              </a:path>
            </a:pathLst>
          </a:custGeom>
          <a:solidFill>
            <a:schemeClr val="accent3"/>
          </a:solidFill>
          <a:effectLst/>
        </p:spPr>
        <p:style>
          <a:lnRef idx="0">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lt1"/>
          </a:fontRef>
        </p:style>
        <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Reduced stock outs of FP commodities </a:t>
            </a:r>
          </a:p>
        </p:txBody>
      </p:sp>
      <p:sp>
        <p:nvSpPr>
          <p:cNvPr id="19" name="Freeform 18"/>
          <p:cNvSpPr/>
          <p:nvPr/>
        </p:nvSpPr>
        <p:spPr>
          <a:xfrm>
            <a:off x="2244646" y="2206033"/>
            <a:ext cx="2745941" cy="837177"/>
          </a:xfrm>
          <a:custGeom>
            <a:avLst/>
            <a:gdLst>
              <a:gd name="connsiteX0" fmla="*/ 0 w 2745941"/>
              <a:gd name="connsiteY0" fmla="*/ 0 h 837177"/>
              <a:gd name="connsiteX1" fmla="*/ 2745941 w 2745941"/>
              <a:gd name="connsiteY1" fmla="*/ 0 h 837177"/>
              <a:gd name="connsiteX2" fmla="*/ 2745941 w 2745941"/>
              <a:gd name="connsiteY2" fmla="*/ 837177 h 837177"/>
              <a:gd name="connsiteX3" fmla="*/ 0 w 2745941"/>
              <a:gd name="connsiteY3" fmla="*/ 837177 h 837177"/>
              <a:gd name="connsiteX4" fmla="*/ 0 w 2745941"/>
              <a:gd name="connsiteY4" fmla="*/ 0 h 83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5941" h="837177">
                <a:moveTo>
                  <a:pt x="0" y="0"/>
                </a:moveTo>
                <a:lnTo>
                  <a:pt x="2745941" y="0"/>
                </a:lnTo>
                <a:lnTo>
                  <a:pt x="2745941" y="837177"/>
                </a:lnTo>
                <a:lnTo>
                  <a:pt x="0" y="837177"/>
                </a:lnTo>
                <a:lnTo>
                  <a:pt x="0" y="0"/>
                </a:lnTo>
                <a:close/>
              </a:path>
            </a:pathLst>
          </a:custGeom>
          <a:solidFill>
            <a:schemeClr val="accent3"/>
          </a:solidFill>
          <a:effectLst/>
        </p:spPr>
        <p:style>
          <a:lnRef idx="0">
            <a:schemeClr val="lt1">
              <a:hueOff val="0"/>
              <a:satOff val="0"/>
              <a:lumOff val="0"/>
              <a:alphaOff val="0"/>
            </a:schemeClr>
          </a:lnRef>
          <a:fillRef idx="1">
            <a:schemeClr val="accent1">
              <a:alpha val="70000"/>
              <a:hueOff val="0"/>
              <a:satOff val="0"/>
              <a:lumOff val="0"/>
              <a:alphaOff val="0"/>
            </a:schemeClr>
          </a:fillRef>
          <a:effectRef idx="0">
            <a:schemeClr val="accent1">
              <a:alpha val="70000"/>
              <a:hueOff val="0"/>
              <a:satOff val="0"/>
              <a:lumOff val="0"/>
              <a:alphaOff val="0"/>
            </a:schemeClr>
          </a:effectRef>
          <a:fontRef idx="minor">
            <a:schemeClr val="lt1"/>
          </a:fontRef>
        </p:style>
        <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Workforce Development &amp; Performance Support</a:t>
            </a:r>
          </a:p>
        </p:txBody>
      </p:sp>
      <p:sp>
        <p:nvSpPr>
          <p:cNvPr id="20" name="Freeform 19"/>
          <p:cNvSpPr/>
          <p:nvPr/>
        </p:nvSpPr>
        <p:spPr>
          <a:xfrm>
            <a:off x="5539777" y="2206033"/>
            <a:ext cx="2745941" cy="837177"/>
          </a:xfrm>
          <a:custGeom>
            <a:avLst/>
            <a:gdLst>
              <a:gd name="connsiteX0" fmla="*/ 0 w 2745941"/>
              <a:gd name="connsiteY0" fmla="*/ 0 h 837177"/>
              <a:gd name="connsiteX1" fmla="*/ 2745941 w 2745941"/>
              <a:gd name="connsiteY1" fmla="*/ 0 h 837177"/>
              <a:gd name="connsiteX2" fmla="*/ 2745941 w 2745941"/>
              <a:gd name="connsiteY2" fmla="*/ 837177 h 837177"/>
              <a:gd name="connsiteX3" fmla="*/ 0 w 2745941"/>
              <a:gd name="connsiteY3" fmla="*/ 837177 h 837177"/>
              <a:gd name="connsiteX4" fmla="*/ 0 w 2745941"/>
              <a:gd name="connsiteY4" fmla="*/ 0 h 83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5941" h="837177">
                <a:moveTo>
                  <a:pt x="0" y="0"/>
                </a:moveTo>
                <a:lnTo>
                  <a:pt x="2745941" y="0"/>
                </a:lnTo>
                <a:lnTo>
                  <a:pt x="2745941" y="837177"/>
                </a:lnTo>
                <a:lnTo>
                  <a:pt x="0" y="837177"/>
                </a:lnTo>
                <a:lnTo>
                  <a:pt x="0" y="0"/>
                </a:lnTo>
                <a:close/>
              </a:path>
            </a:pathLst>
          </a:custGeom>
          <a:solidFill>
            <a:schemeClr val="accent3"/>
          </a:solidFill>
          <a:effectLst/>
        </p:spPr>
        <p:style>
          <a:lnRef idx="0">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lt1"/>
          </a:fontRef>
        </p:style>
        <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 Time and resource efficiencies when training service providers </a:t>
            </a:r>
          </a:p>
        </p:txBody>
      </p:sp>
      <p:sp>
        <p:nvSpPr>
          <p:cNvPr id="21" name="Freeform 20"/>
          <p:cNvSpPr/>
          <p:nvPr/>
        </p:nvSpPr>
        <p:spPr>
          <a:xfrm>
            <a:off x="2244646" y="3252505"/>
            <a:ext cx="2745941" cy="837177"/>
          </a:xfrm>
          <a:custGeom>
            <a:avLst/>
            <a:gdLst>
              <a:gd name="connsiteX0" fmla="*/ 0 w 2745941"/>
              <a:gd name="connsiteY0" fmla="*/ 0 h 837177"/>
              <a:gd name="connsiteX1" fmla="*/ 2745941 w 2745941"/>
              <a:gd name="connsiteY1" fmla="*/ 0 h 837177"/>
              <a:gd name="connsiteX2" fmla="*/ 2745941 w 2745941"/>
              <a:gd name="connsiteY2" fmla="*/ 837177 h 837177"/>
              <a:gd name="connsiteX3" fmla="*/ 0 w 2745941"/>
              <a:gd name="connsiteY3" fmla="*/ 837177 h 837177"/>
              <a:gd name="connsiteX4" fmla="*/ 0 w 2745941"/>
              <a:gd name="connsiteY4" fmla="*/ 0 h 83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5941" h="837177">
                <a:moveTo>
                  <a:pt x="0" y="0"/>
                </a:moveTo>
                <a:lnTo>
                  <a:pt x="2745941" y="0"/>
                </a:lnTo>
                <a:lnTo>
                  <a:pt x="2745941" y="837177"/>
                </a:lnTo>
                <a:lnTo>
                  <a:pt x="0" y="837177"/>
                </a:lnTo>
                <a:lnTo>
                  <a:pt x="0" y="0"/>
                </a:lnTo>
                <a:close/>
              </a:path>
            </a:pathLst>
          </a:custGeom>
          <a:solidFill>
            <a:schemeClr val="accent3"/>
          </a:solidFill>
          <a:effectLst/>
        </p:spPr>
        <p:style>
          <a:lnRef idx="0">
            <a:schemeClr val="lt1">
              <a:hueOff val="0"/>
              <a:satOff val="0"/>
              <a:lumOff val="0"/>
              <a:alphaOff val="0"/>
            </a:schemeClr>
          </a:lnRef>
          <a:fillRef idx="1">
            <a:schemeClr val="accent1">
              <a:alpha val="70000"/>
              <a:hueOff val="0"/>
              <a:satOff val="0"/>
              <a:lumOff val="0"/>
              <a:alphaOff val="0"/>
            </a:schemeClr>
          </a:fillRef>
          <a:effectRef idx="0">
            <a:schemeClr val="accent1">
              <a:alpha val="70000"/>
              <a:hueOff val="0"/>
              <a:satOff val="0"/>
              <a:lumOff val="0"/>
              <a:alphaOff val="0"/>
            </a:schemeClr>
          </a:effectRef>
          <a:fontRef idx="minor">
            <a:schemeClr val="lt1"/>
          </a:fontRef>
        </p:style>
        <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Service Delivery</a:t>
            </a:r>
          </a:p>
        </p:txBody>
      </p:sp>
      <p:sp>
        <p:nvSpPr>
          <p:cNvPr id="22" name="Freeform 21"/>
          <p:cNvSpPr/>
          <p:nvPr/>
        </p:nvSpPr>
        <p:spPr>
          <a:xfrm>
            <a:off x="5539777" y="3252505"/>
            <a:ext cx="2745941" cy="837177"/>
          </a:xfrm>
          <a:custGeom>
            <a:avLst/>
            <a:gdLst>
              <a:gd name="connsiteX0" fmla="*/ 0 w 2745941"/>
              <a:gd name="connsiteY0" fmla="*/ 0 h 837177"/>
              <a:gd name="connsiteX1" fmla="*/ 2745941 w 2745941"/>
              <a:gd name="connsiteY1" fmla="*/ 0 h 837177"/>
              <a:gd name="connsiteX2" fmla="*/ 2745941 w 2745941"/>
              <a:gd name="connsiteY2" fmla="*/ 837177 h 837177"/>
              <a:gd name="connsiteX3" fmla="*/ 0 w 2745941"/>
              <a:gd name="connsiteY3" fmla="*/ 837177 h 837177"/>
              <a:gd name="connsiteX4" fmla="*/ 0 w 2745941"/>
              <a:gd name="connsiteY4" fmla="*/ 0 h 83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5941" h="837177">
                <a:moveTo>
                  <a:pt x="0" y="0"/>
                </a:moveTo>
                <a:lnTo>
                  <a:pt x="2745941" y="0"/>
                </a:lnTo>
                <a:lnTo>
                  <a:pt x="2745941" y="837177"/>
                </a:lnTo>
                <a:lnTo>
                  <a:pt x="0" y="837177"/>
                </a:lnTo>
                <a:lnTo>
                  <a:pt x="0" y="0"/>
                </a:lnTo>
                <a:close/>
              </a:path>
            </a:pathLst>
          </a:custGeom>
          <a:solidFill>
            <a:schemeClr val="accent3"/>
          </a:solidFill>
          <a:effectLst/>
        </p:spPr>
        <p:style>
          <a:lnRef idx="0">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lt1"/>
          </a:fontRef>
        </p:style>
        <p:txBody>
          <a:bodyPr spcFirstLastPara="0" vert="horz" wrap="square" lIns="12065" tIns="12065" rIns="12065" bIns="12065" numCol="1" spcCol="1270" anchor="ctr" anchorCtr="0">
            <a:noAutofit/>
          </a:bodyPr>
          <a:lstStyle/>
          <a:p>
            <a:pPr lvl="0" algn="ctr" defTabSz="844550">
              <a:lnSpc>
                <a:spcPct val="90000"/>
              </a:lnSpc>
              <a:spcAft>
                <a:spcPct val="35000"/>
              </a:spcAft>
            </a:pPr>
            <a:r>
              <a:rPr lang="en-US" dirty="0"/>
              <a:t>Point-of-care decision support tools to ensure quality of care </a:t>
            </a:r>
            <a:endParaRPr lang="en-US" sz="1900" kern="1200" dirty="0"/>
          </a:p>
        </p:txBody>
      </p:sp>
      <p:sp>
        <p:nvSpPr>
          <p:cNvPr id="23" name="Freeform 22"/>
          <p:cNvSpPr/>
          <p:nvPr/>
        </p:nvSpPr>
        <p:spPr>
          <a:xfrm>
            <a:off x="2244646" y="4298977"/>
            <a:ext cx="2745941" cy="837177"/>
          </a:xfrm>
          <a:custGeom>
            <a:avLst/>
            <a:gdLst>
              <a:gd name="connsiteX0" fmla="*/ 0 w 2745941"/>
              <a:gd name="connsiteY0" fmla="*/ 0 h 837177"/>
              <a:gd name="connsiteX1" fmla="*/ 2745941 w 2745941"/>
              <a:gd name="connsiteY1" fmla="*/ 0 h 837177"/>
              <a:gd name="connsiteX2" fmla="*/ 2745941 w 2745941"/>
              <a:gd name="connsiteY2" fmla="*/ 837177 h 837177"/>
              <a:gd name="connsiteX3" fmla="*/ 0 w 2745941"/>
              <a:gd name="connsiteY3" fmla="*/ 837177 h 837177"/>
              <a:gd name="connsiteX4" fmla="*/ 0 w 2745941"/>
              <a:gd name="connsiteY4" fmla="*/ 0 h 83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5941" h="837177">
                <a:moveTo>
                  <a:pt x="0" y="0"/>
                </a:moveTo>
                <a:lnTo>
                  <a:pt x="2745941" y="0"/>
                </a:lnTo>
                <a:lnTo>
                  <a:pt x="2745941" y="837177"/>
                </a:lnTo>
                <a:lnTo>
                  <a:pt x="0" y="837177"/>
                </a:lnTo>
                <a:lnTo>
                  <a:pt x="0" y="0"/>
                </a:lnTo>
                <a:close/>
              </a:path>
            </a:pathLst>
          </a:custGeom>
          <a:solidFill>
            <a:schemeClr val="accent3"/>
          </a:solidFill>
          <a:effectLst/>
        </p:spPr>
        <p:style>
          <a:lnRef idx="0">
            <a:schemeClr val="lt1">
              <a:hueOff val="0"/>
              <a:satOff val="0"/>
              <a:lumOff val="0"/>
              <a:alphaOff val="0"/>
            </a:schemeClr>
          </a:lnRef>
          <a:fillRef idx="1">
            <a:schemeClr val="accent1">
              <a:alpha val="70000"/>
              <a:hueOff val="0"/>
              <a:satOff val="0"/>
              <a:lumOff val="0"/>
              <a:alphaOff val="0"/>
            </a:schemeClr>
          </a:fillRef>
          <a:effectRef idx="0">
            <a:schemeClr val="accent1">
              <a:alpha val="70000"/>
              <a:hueOff val="0"/>
              <a:satOff val="0"/>
              <a:lumOff val="0"/>
              <a:alphaOff val="0"/>
            </a:schemeClr>
          </a:effectRef>
          <a:fontRef idx="minor">
            <a:schemeClr val="lt1"/>
          </a:fontRef>
        </p:style>
        <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Information Systems</a:t>
            </a:r>
          </a:p>
        </p:txBody>
      </p:sp>
      <p:sp>
        <p:nvSpPr>
          <p:cNvPr id="24" name="Freeform 23"/>
          <p:cNvSpPr/>
          <p:nvPr/>
        </p:nvSpPr>
        <p:spPr>
          <a:xfrm>
            <a:off x="5539777" y="4298977"/>
            <a:ext cx="2745941" cy="837177"/>
          </a:xfrm>
          <a:custGeom>
            <a:avLst/>
            <a:gdLst>
              <a:gd name="connsiteX0" fmla="*/ 0 w 2745941"/>
              <a:gd name="connsiteY0" fmla="*/ 0 h 837177"/>
              <a:gd name="connsiteX1" fmla="*/ 2745941 w 2745941"/>
              <a:gd name="connsiteY1" fmla="*/ 0 h 837177"/>
              <a:gd name="connsiteX2" fmla="*/ 2745941 w 2745941"/>
              <a:gd name="connsiteY2" fmla="*/ 837177 h 837177"/>
              <a:gd name="connsiteX3" fmla="*/ 0 w 2745941"/>
              <a:gd name="connsiteY3" fmla="*/ 837177 h 837177"/>
              <a:gd name="connsiteX4" fmla="*/ 0 w 2745941"/>
              <a:gd name="connsiteY4" fmla="*/ 0 h 83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5941" h="837177">
                <a:moveTo>
                  <a:pt x="0" y="0"/>
                </a:moveTo>
                <a:lnTo>
                  <a:pt x="2745941" y="0"/>
                </a:lnTo>
                <a:lnTo>
                  <a:pt x="2745941" y="837177"/>
                </a:lnTo>
                <a:lnTo>
                  <a:pt x="0" y="837177"/>
                </a:lnTo>
                <a:lnTo>
                  <a:pt x="0" y="0"/>
                </a:lnTo>
                <a:close/>
              </a:path>
            </a:pathLst>
          </a:custGeom>
          <a:solidFill>
            <a:schemeClr val="accent3"/>
          </a:solidFill>
          <a:effectLst/>
        </p:spPr>
        <p:style>
          <a:lnRef idx="0">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lt1"/>
          </a:fontRef>
        </p:style>
        <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Improved monitoring and data collection on FP indicators </a:t>
            </a:r>
          </a:p>
        </p:txBody>
      </p:sp>
      <p:sp>
        <p:nvSpPr>
          <p:cNvPr id="25" name="Freeform 24"/>
          <p:cNvSpPr/>
          <p:nvPr/>
        </p:nvSpPr>
        <p:spPr>
          <a:xfrm>
            <a:off x="2244646" y="5345448"/>
            <a:ext cx="2745941" cy="837177"/>
          </a:xfrm>
          <a:custGeom>
            <a:avLst/>
            <a:gdLst>
              <a:gd name="connsiteX0" fmla="*/ 0 w 2745941"/>
              <a:gd name="connsiteY0" fmla="*/ 0 h 837177"/>
              <a:gd name="connsiteX1" fmla="*/ 2745941 w 2745941"/>
              <a:gd name="connsiteY1" fmla="*/ 0 h 837177"/>
              <a:gd name="connsiteX2" fmla="*/ 2745941 w 2745941"/>
              <a:gd name="connsiteY2" fmla="*/ 837177 h 837177"/>
              <a:gd name="connsiteX3" fmla="*/ 0 w 2745941"/>
              <a:gd name="connsiteY3" fmla="*/ 837177 h 837177"/>
              <a:gd name="connsiteX4" fmla="*/ 0 w 2745941"/>
              <a:gd name="connsiteY4" fmla="*/ 0 h 83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5941" h="837177">
                <a:moveTo>
                  <a:pt x="0" y="0"/>
                </a:moveTo>
                <a:lnTo>
                  <a:pt x="2745941" y="0"/>
                </a:lnTo>
                <a:lnTo>
                  <a:pt x="2745941" y="837177"/>
                </a:lnTo>
                <a:lnTo>
                  <a:pt x="0" y="837177"/>
                </a:lnTo>
                <a:lnTo>
                  <a:pt x="0" y="0"/>
                </a:lnTo>
                <a:close/>
              </a:path>
            </a:pathLst>
          </a:custGeom>
          <a:solidFill>
            <a:schemeClr val="accent3"/>
          </a:solidFill>
          <a:effectLst/>
        </p:spPr>
        <p:style>
          <a:lnRef idx="0">
            <a:schemeClr val="lt1">
              <a:hueOff val="0"/>
              <a:satOff val="0"/>
              <a:lumOff val="0"/>
              <a:alphaOff val="0"/>
            </a:schemeClr>
          </a:lnRef>
          <a:fillRef idx="1">
            <a:schemeClr val="accent1">
              <a:alpha val="70000"/>
              <a:hueOff val="0"/>
              <a:satOff val="0"/>
              <a:lumOff val="0"/>
              <a:alphaOff val="0"/>
            </a:schemeClr>
          </a:fillRef>
          <a:effectRef idx="0">
            <a:schemeClr val="accent1">
              <a:alpha val="70000"/>
              <a:hueOff val="0"/>
              <a:satOff val="0"/>
              <a:lumOff val="0"/>
              <a:alphaOff val="0"/>
            </a:schemeClr>
          </a:effectRef>
          <a:fontRef idx="minor">
            <a:schemeClr val="lt1"/>
          </a:fontRef>
        </p:style>
        <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Financial Transactions &amp; Incentives</a:t>
            </a:r>
          </a:p>
        </p:txBody>
      </p:sp>
      <p:sp>
        <p:nvSpPr>
          <p:cNvPr id="4" name="Slide Number Placeholder 3"/>
          <p:cNvSpPr>
            <a:spLocks noGrp="1"/>
          </p:cNvSpPr>
          <p:nvPr>
            <p:ph type="sldNum" sz="quarter" idx="10"/>
          </p:nvPr>
        </p:nvSpPr>
        <p:spPr>
          <a:xfrm>
            <a:off x="8308975" y="6998335"/>
            <a:ext cx="492125" cy="179388"/>
          </a:xfrm>
        </p:spPr>
        <p:txBody>
          <a:bodyPr/>
          <a:lstStyle/>
          <a:p>
            <a:pPr>
              <a:defRPr/>
            </a:pPr>
            <a:fld id="{4C0A3798-3E55-40AD-888C-464D28038119}" type="slidenum">
              <a:rPr lang="en-US" smtClean="0"/>
              <a:pPr>
                <a:defRPr/>
              </a:pPr>
              <a:t>4</a:t>
            </a:fld>
            <a:endParaRPr lang="en-US" dirty="0"/>
          </a:p>
        </p:txBody>
      </p:sp>
      <p:sp>
        <p:nvSpPr>
          <p:cNvPr id="26" name="Freeform 25"/>
          <p:cNvSpPr/>
          <p:nvPr/>
        </p:nvSpPr>
        <p:spPr>
          <a:xfrm>
            <a:off x="5005828" y="5692925"/>
            <a:ext cx="549188" cy="91440"/>
          </a:xfrm>
          <a:custGeom>
            <a:avLst/>
            <a:gdLst>
              <a:gd name="connsiteX0" fmla="*/ 0 w 549188"/>
              <a:gd name="connsiteY0" fmla="*/ 45720 h 91440"/>
              <a:gd name="connsiteX1" fmla="*/ 549188 w 549188"/>
              <a:gd name="connsiteY1" fmla="*/ 45720 h 91440"/>
            </a:gdLst>
            <a:ahLst/>
            <a:cxnLst>
              <a:cxn ang="0">
                <a:pos x="connsiteX0" y="connsiteY0"/>
              </a:cxn>
              <a:cxn ang="0">
                <a:pos x="connsiteX1" y="connsiteY1"/>
              </a:cxn>
            </a:cxnLst>
            <a:rect l="l" t="t" r="r" b="b"/>
            <a:pathLst>
              <a:path w="549188" h="91440">
                <a:moveTo>
                  <a:pt x="0" y="45720"/>
                </a:moveTo>
                <a:lnTo>
                  <a:pt x="549188" y="45720"/>
                </a:lnTo>
              </a:path>
            </a:pathLst>
          </a:custGeom>
          <a:noFill/>
          <a:scene3d>
            <a:camera prst="orthographicFront"/>
            <a:lightRig rig="chilly" dir="t"/>
          </a:scene3d>
          <a:sp3d z="-40000" prstMaterial="matte"/>
        </p:spPr>
        <p:style>
          <a:lnRef idx="2">
            <a:schemeClr val="accent1">
              <a:tint val="70000"/>
              <a:hueOff val="0"/>
              <a:satOff val="0"/>
              <a:lumOff val="0"/>
              <a:alphaOff val="0"/>
            </a:schemeClr>
          </a:lnRef>
          <a:fillRef idx="0">
            <a:scrgbClr r="0" g="0" b="0"/>
          </a:fillRef>
          <a:effectRef idx="0">
            <a:schemeClr val="accent1">
              <a:tint val="70000"/>
              <a:hueOff val="0"/>
              <a:satOff val="0"/>
              <a:lumOff val="0"/>
              <a:alphaOff val="0"/>
            </a:schemeClr>
          </a:effectRef>
          <a:fontRef idx="minor">
            <a:schemeClr val="tx1">
              <a:hueOff val="0"/>
              <a:satOff val="0"/>
              <a:lumOff val="0"/>
              <a:alphaOff val="0"/>
            </a:schemeClr>
          </a:fontRef>
        </p:style>
        <p:txBody>
          <a:bodyPr spcFirstLastPara="0" vert="horz" wrap="square" lIns="273565" tIns="31990" rIns="273564" bIns="31991" numCol="1" spcCol="1270" anchor="ctr" anchorCtr="0">
            <a:noAutofit/>
          </a:bodyPr>
          <a:lstStyle/>
          <a:p>
            <a:pPr marL="0" lvl="0" indent="0" algn="ctr" defTabSz="222250">
              <a:lnSpc>
                <a:spcPct val="90000"/>
              </a:lnSpc>
              <a:spcBef>
                <a:spcPct val="0"/>
              </a:spcBef>
              <a:spcAft>
                <a:spcPct val="35000"/>
              </a:spcAft>
              <a:buNone/>
            </a:pPr>
            <a:endParaRPr lang="en-US" sz="500" kern="1200"/>
          </a:p>
        </p:txBody>
      </p:sp>
      <p:sp>
        <p:nvSpPr>
          <p:cNvPr id="27" name="Freeform 26"/>
          <p:cNvSpPr/>
          <p:nvPr/>
        </p:nvSpPr>
        <p:spPr>
          <a:xfrm>
            <a:off x="5566447" y="5342917"/>
            <a:ext cx="2745941" cy="837177"/>
          </a:xfrm>
          <a:custGeom>
            <a:avLst/>
            <a:gdLst>
              <a:gd name="connsiteX0" fmla="*/ 0 w 2745941"/>
              <a:gd name="connsiteY0" fmla="*/ 0 h 837177"/>
              <a:gd name="connsiteX1" fmla="*/ 2745941 w 2745941"/>
              <a:gd name="connsiteY1" fmla="*/ 0 h 837177"/>
              <a:gd name="connsiteX2" fmla="*/ 2745941 w 2745941"/>
              <a:gd name="connsiteY2" fmla="*/ 837177 h 837177"/>
              <a:gd name="connsiteX3" fmla="*/ 0 w 2745941"/>
              <a:gd name="connsiteY3" fmla="*/ 837177 h 837177"/>
              <a:gd name="connsiteX4" fmla="*/ 0 w 2745941"/>
              <a:gd name="connsiteY4" fmla="*/ 0 h 83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5941" h="837177">
                <a:moveTo>
                  <a:pt x="0" y="0"/>
                </a:moveTo>
                <a:lnTo>
                  <a:pt x="2745941" y="0"/>
                </a:lnTo>
                <a:lnTo>
                  <a:pt x="2745941" y="837177"/>
                </a:lnTo>
                <a:lnTo>
                  <a:pt x="0" y="837177"/>
                </a:lnTo>
                <a:lnTo>
                  <a:pt x="0" y="0"/>
                </a:lnTo>
                <a:close/>
              </a:path>
            </a:pathLst>
          </a:custGeom>
          <a:solidFill>
            <a:schemeClr val="accent3"/>
          </a:solidFill>
          <a:effectLst/>
        </p:spPr>
        <p:style>
          <a:lnRef idx="0">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lt1"/>
          </a:fontRef>
        </p:style>
        <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Improved economic efficiency, accountability, and transparency</a:t>
            </a:r>
          </a:p>
        </p:txBody>
      </p:sp>
    </p:spTree>
    <p:extLst>
      <p:ext uri="{BB962C8B-B14F-4D97-AF65-F5344CB8AC3E}">
        <p14:creationId xmlns:p14="http://schemas.microsoft.com/office/powerpoint/2010/main" val="2110377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SUPPLY MANAGEMENT </a:t>
            </a:r>
          </a:p>
        </p:txBody>
      </p:sp>
      <p:sp>
        <p:nvSpPr>
          <p:cNvPr id="4" name="Slide Number Placeholder 3"/>
          <p:cNvSpPr>
            <a:spLocks noGrp="1"/>
          </p:cNvSpPr>
          <p:nvPr>
            <p:ph type="sldNum" sz="quarter" idx="10"/>
          </p:nvPr>
        </p:nvSpPr>
        <p:spPr/>
        <p:txBody>
          <a:bodyPr/>
          <a:lstStyle/>
          <a:p>
            <a:pPr>
              <a:defRPr/>
            </a:pPr>
            <a:fld id="{4C0A3798-3E55-40AD-888C-464D28038119}" type="slidenum">
              <a:rPr lang="en-US" smtClean="0"/>
              <a:pPr>
                <a:defRPr/>
              </a:pPr>
              <a:t>5</a:t>
            </a:fld>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567668619"/>
              </p:ext>
            </p:extLst>
          </p:nvPr>
        </p:nvGraphicFramePr>
        <p:xfrm>
          <a:off x="-2" y="1339745"/>
          <a:ext cx="9144002" cy="5349980"/>
        </p:xfrm>
        <a:graphic>
          <a:graphicData uri="http://schemas.openxmlformats.org/drawingml/2006/table">
            <a:tbl>
              <a:tblPr firstRow="1" bandRow="1">
                <a:tableStyleId>{F2DE63D5-997A-4646-A377-4702673A728D}</a:tableStyleId>
              </a:tblPr>
              <a:tblGrid>
                <a:gridCol w="1338574">
                  <a:extLst>
                    <a:ext uri="{9D8B030D-6E8A-4147-A177-3AD203B41FA5}">
                      <a16:colId xmlns:a16="http://schemas.microsoft.com/office/drawing/2014/main" val="663469850"/>
                    </a:ext>
                  </a:extLst>
                </a:gridCol>
                <a:gridCol w="1915189">
                  <a:extLst>
                    <a:ext uri="{9D8B030D-6E8A-4147-A177-3AD203B41FA5}">
                      <a16:colId xmlns:a16="http://schemas.microsoft.com/office/drawing/2014/main" val="1384625275"/>
                    </a:ext>
                  </a:extLst>
                </a:gridCol>
                <a:gridCol w="2965455">
                  <a:extLst>
                    <a:ext uri="{9D8B030D-6E8A-4147-A177-3AD203B41FA5}">
                      <a16:colId xmlns:a16="http://schemas.microsoft.com/office/drawing/2014/main" val="2425328061"/>
                    </a:ext>
                  </a:extLst>
                </a:gridCol>
                <a:gridCol w="2924784">
                  <a:extLst>
                    <a:ext uri="{9D8B030D-6E8A-4147-A177-3AD203B41FA5}">
                      <a16:colId xmlns:a16="http://schemas.microsoft.com/office/drawing/2014/main" val="2322902621"/>
                    </a:ext>
                  </a:extLst>
                </a:gridCol>
              </a:tblGrid>
              <a:tr h="667081">
                <a:tc>
                  <a:txBody>
                    <a:bodyPr/>
                    <a:lstStyle/>
                    <a:p>
                      <a:r>
                        <a:rPr lang="en-US" dirty="0"/>
                        <a:t>Project </a:t>
                      </a:r>
                    </a:p>
                  </a:txBody>
                  <a:tcPr/>
                </a:tc>
                <a:tc>
                  <a:txBody>
                    <a:bodyPr/>
                    <a:lstStyle/>
                    <a:p>
                      <a:r>
                        <a:rPr lang="en-US" dirty="0"/>
                        <a:t>Country </a:t>
                      </a:r>
                    </a:p>
                  </a:txBody>
                  <a:tcPr/>
                </a:tc>
                <a:tc>
                  <a:txBody>
                    <a:bodyPr/>
                    <a:lstStyle/>
                    <a:p>
                      <a:r>
                        <a:rPr lang="en-US" dirty="0"/>
                        <a:t>Program Description</a:t>
                      </a:r>
                      <a:r>
                        <a:rPr lang="en-US" baseline="0" dirty="0"/>
                        <a:t> </a:t>
                      </a:r>
                      <a:endParaRPr lang="en-US" dirty="0"/>
                    </a:p>
                  </a:txBody>
                  <a:tcPr/>
                </a:tc>
                <a:tc>
                  <a:txBody>
                    <a:bodyPr/>
                    <a:lstStyle/>
                    <a:p>
                      <a:r>
                        <a:rPr lang="en-US" dirty="0"/>
                        <a:t>Results </a:t>
                      </a:r>
                    </a:p>
                  </a:txBody>
                  <a:tcPr/>
                </a:tc>
                <a:extLst>
                  <a:ext uri="{0D108BD9-81ED-4DB2-BD59-A6C34878D82A}">
                    <a16:rowId xmlns:a16="http://schemas.microsoft.com/office/drawing/2014/main" val="1170622490"/>
                  </a:ext>
                </a:extLst>
              </a:tr>
              <a:tr h="1943356">
                <a:tc>
                  <a:txBody>
                    <a:bodyPr/>
                    <a:lstStyle/>
                    <a:p>
                      <a:pPr marL="0" marR="0" algn="l">
                        <a:lnSpc>
                          <a:spcPct val="107000"/>
                        </a:lnSpc>
                        <a:spcBef>
                          <a:spcPts val="0"/>
                        </a:spcBef>
                        <a:spcAft>
                          <a:spcPts val="0"/>
                        </a:spcAft>
                      </a:pPr>
                      <a:r>
                        <a:rPr lang="en-US" sz="2000" kern="1200" dirty="0">
                          <a:effectLst/>
                        </a:rPr>
                        <a:t>CSTOCK, JSI</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2000" kern="1200" dirty="0">
                          <a:effectLst/>
                        </a:rPr>
                        <a:t>Malawi</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US" sz="2000" kern="1200" dirty="0">
                          <a:effectLst/>
                        </a:rPr>
                        <a:t>Allows health surveillance assistants (HSA) to use their personal phones to submit SMS with stock information. </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r>
                        <a:rPr lang="en-US" sz="2000" kern="1200" dirty="0">
                          <a:effectLst/>
                        </a:rPr>
                        <a:t>Reporting rates average above 80% in all districts, compared to 43% at baseline, with some districts reaching 100%. </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644226112"/>
                  </a:ext>
                </a:extLst>
              </a:tr>
              <a:tr h="2739543">
                <a:tc>
                  <a:txBody>
                    <a:bodyPr/>
                    <a:lstStyle/>
                    <a:p>
                      <a:pPr marL="0" marR="0" algn="l">
                        <a:lnSpc>
                          <a:spcPct val="107000"/>
                        </a:lnSpc>
                        <a:spcBef>
                          <a:spcPts val="0"/>
                        </a:spcBef>
                        <a:spcAft>
                          <a:spcPts val="0"/>
                        </a:spcAft>
                      </a:pPr>
                      <a:r>
                        <a:rPr lang="en-US" sz="2000" dirty="0" err="1">
                          <a:effectLst/>
                        </a:rPr>
                        <a:t>eLMIS</a:t>
                      </a:r>
                      <a:r>
                        <a:rPr lang="en-US" sz="2000" dirty="0">
                          <a:effectLst/>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2000" kern="1200" dirty="0">
                          <a:effectLst/>
                        </a:rPr>
                        <a:t>Bangladesh</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US" sz="2000" kern="1200" dirty="0">
                          <a:effectLst/>
                        </a:rPr>
                        <a:t>SMS alerts to push real time  data to users, producers, and their supervisors on family planning commodities and supply chain performance from all districts and sub-districts.</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r>
                        <a:rPr lang="en-US" sz="2000" kern="1200" dirty="0">
                          <a:effectLst/>
                        </a:rPr>
                        <a:t>At the facility level, stock-out</a:t>
                      </a:r>
                      <a:r>
                        <a:rPr lang="en-US" sz="2000" kern="1200" baseline="0" dirty="0">
                          <a:effectLst/>
                        </a:rPr>
                        <a:t> rates </a:t>
                      </a:r>
                      <a:r>
                        <a:rPr lang="en-US" sz="2000" kern="1200" dirty="0">
                          <a:effectLst/>
                        </a:rPr>
                        <a:t>for </a:t>
                      </a:r>
                      <a:r>
                        <a:rPr lang="en-US" sz="2000" kern="1200" dirty="0" err="1">
                          <a:effectLst/>
                        </a:rPr>
                        <a:t>implanon</a:t>
                      </a:r>
                      <a:r>
                        <a:rPr lang="en-US" sz="2000" kern="1200" dirty="0">
                          <a:effectLst/>
                        </a:rPr>
                        <a:t> went from 69% in 2009 to 1.0% in</a:t>
                      </a:r>
                      <a:r>
                        <a:rPr lang="en-US" sz="2000" kern="1200" baseline="0" dirty="0">
                          <a:effectLst/>
                        </a:rPr>
                        <a:t> </a:t>
                      </a:r>
                      <a:r>
                        <a:rPr lang="en-US" sz="2000" kern="1200" dirty="0">
                          <a:effectLst/>
                        </a:rPr>
                        <a:t>2014. </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523722335"/>
                  </a:ext>
                </a:extLst>
              </a:tr>
            </a:tbl>
          </a:graphicData>
        </a:graphic>
      </p:graphicFrame>
    </p:spTree>
    <p:extLst>
      <p:ext uri="{BB962C8B-B14F-4D97-AF65-F5344CB8AC3E}">
        <p14:creationId xmlns:p14="http://schemas.microsoft.com/office/powerpoint/2010/main" val="11253397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84"/>
            <a:ext cx="9144000" cy="1135590"/>
          </a:xfrm>
        </p:spPr>
        <p:txBody>
          <a:bodyPr/>
          <a:lstStyle/>
          <a:p>
            <a:r>
              <a:rPr lang="en-US" dirty="0"/>
              <a:t>RESULTS: WORKFORCE DEVELOPMENT &amp; PERFORMANCE SUPPORT</a:t>
            </a:r>
            <a:r>
              <a:rPr lang="en-US" dirty="0">
                <a:solidFill>
                  <a:schemeClr val="dk1"/>
                </a:solidFill>
                <a:latin typeface="Calibri" panose="020F0502020204030204" pitchFamily="34" charset="0"/>
                <a:ea typeface="Calibri" panose="020F0502020204030204" pitchFamily="34" charset="0"/>
                <a:cs typeface="Times New Roman" panose="02020603050405020304" pitchFamily="18" charset="0"/>
              </a:rPr>
              <a:t/>
            </a:r>
            <a:br>
              <a:rPr lang="en-US" dirty="0">
                <a:solidFill>
                  <a:schemeClr val="dk1"/>
                </a:solidFill>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4" name="Slide Number Placeholder 3"/>
          <p:cNvSpPr>
            <a:spLocks noGrp="1"/>
          </p:cNvSpPr>
          <p:nvPr>
            <p:ph type="sldNum" sz="quarter" idx="10"/>
          </p:nvPr>
        </p:nvSpPr>
        <p:spPr/>
        <p:txBody>
          <a:bodyPr/>
          <a:lstStyle/>
          <a:p>
            <a:pPr>
              <a:defRPr/>
            </a:pPr>
            <a:fld id="{4C0A3798-3E55-40AD-888C-464D28038119}" type="slidenum">
              <a:rPr lang="en-US" smtClean="0"/>
              <a:pPr>
                <a:defRPr/>
              </a:pPr>
              <a:t>6</a:t>
            </a:fld>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06784833"/>
              </p:ext>
            </p:extLst>
          </p:nvPr>
        </p:nvGraphicFramePr>
        <p:xfrm>
          <a:off x="0" y="1050871"/>
          <a:ext cx="9178290" cy="5638855"/>
        </p:xfrm>
        <a:graphic>
          <a:graphicData uri="http://schemas.openxmlformats.org/drawingml/2006/table">
            <a:tbl>
              <a:tblPr firstRow="1" bandRow="1">
                <a:tableStyleId>{F2DE63D5-997A-4646-A377-4702673A728D}</a:tableStyleId>
              </a:tblPr>
              <a:tblGrid>
                <a:gridCol w="2015067">
                  <a:extLst>
                    <a:ext uri="{9D8B030D-6E8A-4147-A177-3AD203B41FA5}">
                      <a16:colId xmlns:a16="http://schemas.microsoft.com/office/drawing/2014/main" val="663469850"/>
                    </a:ext>
                  </a:extLst>
                </a:gridCol>
                <a:gridCol w="1066800">
                  <a:extLst>
                    <a:ext uri="{9D8B030D-6E8A-4147-A177-3AD203B41FA5}">
                      <a16:colId xmlns:a16="http://schemas.microsoft.com/office/drawing/2014/main" val="1384625275"/>
                    </a:ext>
                  </a:extLst>
                </a:gridCol>
                <a:gridCol w="3048000">
                  <a:extLst>
                    <a:ext uri="{9D8B030D-6E8A-4147-A177-3AD203B41FA5}">
                      <a16:colId xmlns:a16="http://schemas.microsoft.com/office/drawing/2014/main" val="682312357"/>
                    </a:ext>
                  </a:extLst>
                </a:gridCol>
                <a:gridCol w="3048423">
                  <a:extLst>
                    <a:ext uri="{9D8B030D-6E8A-4147-A177-3AD203B41FA5}">
                      <a16:colId xmlns:a16="http://schemas.microsoft.com/office/drawing/2014/main" val="2322902621"/>
                    </a:ext>
                  </a:extLst>
                </a:gridCol>
              </a:tblGrid>
              <a:tr h="673700">
                <a:tc>
                  <a:txBody>
                    <a:bodyPr/>
                    <a:lstStyle/>
                    <a:p>
                      <a:pPr marL="0" algn="l" defTabSz="457200" rtl="0" eaLnBrk="1" latinLnBrk="0" hangingPunct="1"/>
                      <a:r>
                        <a:rPr lang="en-US" sz="2000" kern="1200" dirty="0">
                          <a:effectLst/>
                        </a:rPr>
                        <a:t>Project </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algn="l" defTabSz="457200" rtl="0" eaLnBrk="1" latinLnBrk="0" hangingPunct="1"/>
                      <a:r>
                        <a:rPr lang="en-US" sz="2000" kern="1200" dirty="0">
                          <a:effectLst/>
                        </a:rPr>
                        <a:t>Country </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algn="l" defTabSz="457200" rtl="0" eaLnBrk="1" latinLnBrk="0" hangingPunct="1"/>
                      <a:r>
                        <a:rPr lang="en-US" sz="2000" kern="1200" dirty="0">
                          <a:effectLst/>
                        </a:rPr>
                        <a:t>Program Description</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algn="l" defTabSz="457200" rtl="0" eaLnBrk="1" latinLnBrk="0" hangingPunct="1"/>
                      <a:r>
                        <a:rPr lang="en-US" sz="2000" kern="1200" dirty="0">
                          <a:effectLst/>
                        </a:rPr>
                        <a:t>Results </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170622490"/>
                  </a:ext>
                </a:extLst>
              </a:tr>
              <a:tr h="1336683">
                <a:tc>
                  <a:txBody>
                    <a:bodyPr/>
                    <a:lstStyle/>
                    <a:p>
                      <a:pPr marL="0" marR="0" algn="l" defTabSz="457200" rtl="0" eaLnBrk="1" latinLnBrk="0" hangingPunct="1">
                        <a:lnSpc>
                          <a:spcPct val="107000"/>
                        </a:lnSpc>
                        <a:spcBef>
                          <a:spcPts val="0"/>
                        </a:spcBef>
                        <a:spcAft>
                          <a:spcPts val="0"/>
                        </a:spcAft>
                      </a:pPr>
                      <a:r>
                        <a:rPr lang="en-US" sz="2000" kern="1200" dirty="0" err="1">
                          <a:effectLst/>
                        </a:rPr>
                        <a:t>iDEA</a:t>
                      </a:r>
                      <a:r>
                        <a:rPr lang="en-US" sz="2000" kern="1200" dirty="0">
                          <a:effectLst/>
                        </a:rPr>
                        <a:t>, The Nigerian Urban Reproductive Health Initiative</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defTabSz="457200" rtl="0" eaLnBrk="1" latinLnBrk="0" hangingPunct="1">
                        <a:lnSpc>
                          <a:spcPct val="107000"/>
                        </a:lnSpc>
                        <a:spcBef>
                          <a:spcPts val="0"/>
                        </a:spcBef>
                        <a:spcAft>
                          <a:spcPts val="0"/>
                        </a:spcAft>
                      </a:pPr>
                      <a:r>
                        <a:rPr lang="en-US" sz="2000" kern="1200" dirty="0">
                          <a:effectLst/>
                        </a:rPr>
                        <a:t>Nigeria </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defTabSz="457200" rtl="0" eaLnBrk="1" latinLnBrk="0" hangingPunct="1">
                        <a:lnSpc>
                          <a:spcPct val="107000"/>
                        </a:lnSpc>
                        <a:spcBef>
                          <a:spcPts val="0"/>
                        </a:spcBef>
                        <a:spcAft>
                          <a:spcPts val="0"/>
                        </a:spcAft>
                      </a:pPr>
                      <a:r>
                        <a:rPr lang="en-US" sz="2000" kern="1200" dirty="0">
                          <a:effectLst/>
                        </a:rPr>
                        <a:t>Entertaining</a:t>
                      </a:r>
                      <a:r>
                        <a:rPr lang="en-US" sz="2000" kern="1200" baseline="0" dirty="0">
                          <a:effectLst/>
                        </a:rPr>
                        <a:t> videos and i</a:t>
                      </a:r>
                      <a:r>
                        <a:rPr lang="en-US" sz="2000" kern="1200" dirty="0">
                          <a:effectLst/>
                        </a:rPr>
                        <a:t>nstructional</a:t>
                      </a:r>
                      <a:r>
                        <a:rPr lang="en-US" sz="2000" kern="1200" baseline="0" dirty="0">
                          <a:effectLst/>
                        </a:rPr>
                        <a:t> exercises to help midwives counsel clients without bias.</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algn="l" defTabSz="457200" rtl="0" eaLnBrk="1" latinLnBrk="0" hangingPunct="1"/>
                      <a:r>
                        <a:rPr lang="en-US" sz="2000" kern="1200" dirty="0">
                          <a:effectLst/>
                        </a:rPr>
                        <a:t>Video role play emphasized to midwives their tendency to exhibit negative bias towards clients.</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486158004"/>
                  </a:ext>
                </a:extLst>
              </a:tr>
              <a:tr h="1980933">
                <a:tc>
                  <a:txBody>
                    <a:bodyPr/>
                    <a:lstStyle/>
                    <a:p>
                      <a:pPr marL="0" marR="0" algn="l" defTabSz="457200" rtl="0" eaLnBrk="1" latinLnBrk="0" hangingPunct="1">
                        <a:lnSpc>
                          <a:spcPct val="107000"/>
                        </a:lnSpc>
                        <a:spcBef>
                          <a:spcPts val="0"/>
                        </a:spcBef>
                        <a:spcAft>
                          <a:spcPts val="0"/>
                        </a:spcAft>
                      </a:pPr>
                      <a:r>
                        <a:rPr lang="en-US" sz="2000" kern="1200" dirty="0">
                          <a:effectLst/>
                        </a:rPr>
                        <a:t>ICT Continuum of Care Services (CCS), CARE</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defTabSz="457200" rtl="0" eaLnBrk="1" latinLnBrk="0" hangingPunct="1">
                        <a:lnSpc>
                          <a:spcPct val="107000"/>
                        </a:lnSpc>
                        <a:spcBef>
                          <a:spcPts val="0"/>
                        </a:spcBef>
                        <a:spcAft>
                          <a:spcPts val="0"/>
                        </a:spcAft>
                      </a:pPr>
                      <a:r>
                        <a:rPr lang="en-US" sz="2000" kern="1200" dirty="0">
                          <a:effectLst/>
                        </a:rPr>
                        <a:t>India </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defTabSz="457200" rtl="0" eaLnBrk="1" latinLnBrk="0" hangingPunct="1">
                        <a:lnSpc>
                          <a:spcPct val="107000"/>
                        </a:lnSpc>
                        <a:spcBef>
                          <a:spcPts val="0"/>
                        </a:spcBef>
                        <a:spcAft>
                          <a:spcPts val="0"/>
                        </a:spcAft>
                      </a:pPr>
                      <a:r>
                        <a:rPr lang="en-US" sz="2000" kern="1200" dirty="0">
                          <a:effectLst/>
                        </a:rPr>
                        <a:t>Mobile tools for FLWs to increase the coverage and quality of services provided, enhance communication with beneficiaries, and facilitate supervision.</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algn="l" defTabSz="457200" rtl="0" eaLnBrk="1" latinLnBrk="0" hangingPunct="1"/>
                      <a:r>
                        <a:rPr lang="en-US" sz="2000" kern="1200" dirty="0">
                          <a:effectLst/>
                        </a:rPr>
                        <a:t>ICT features of the mobile tool helped promote permanent methods of contraception: 24% in the intervention relative to 18% in the control.</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872594309"/>
                  </a:ext>
                </a:extLst>
              </a:tr>
              <a:tr h="1647539">
                <a:tc>
                  <a:txBody>
                    <a:bodyPr/>
                    <a:lstStyle/>
                    <a:p>
                      <a:pPr marL="0" marR="0" algn="l" defTabSz="457200" rtl="0" eaLnBrk="1" latinLnBrk="0" hangingPunct="1">
                        <a:lnSpc>
                          <a:spcPct val="107000"/>
                        </a:lnSpc>
                        <a:spcBef>
                          <a:spcPts val="0"/>
                        </a:spcBef>
                        <a:spcAft>
                          <a:spcPts val="0"/>
                        </a:spcAft>
                      </a:pPr>
                      <a:r>
                        <a:rPr lang="en-US" sz="2000" kern="1200" dirty="0" err="1">
                          <a:effectLst/>
                        </a:rPr>
                        <a:t>mLEARNING</a:t>
                      </a:r>
                      <a:r>
                        <a:rPr lang="en-US" sz="2000" kern="1200" dirty="0">
                          <a:effectLst/>
                        </a:rPr>
                        <a:t>, </a:t>
                      </a:r>
                      <a:r>
                        <a:rPr lang="en-US" sz="2000" kern="1200" dirty="0" err="1">
                          <a:effectLst/>
                        </a:rPr>
                        <a:t>CapacityPlus</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defTabSz="457200" rtl="0" eaLnBrk="1" latinLnBrk="0" hangingPunct="1">
                        <a:lnSpc>
                          <a:spcPct val="107000"/>
                        </a:lnSpc>
                        <a:spcBef>
                          <a:spcPts val="0"/>
                        </a:spcBef>
                        <a:spcAft>
                          <a:spcPts val="0"/>
                        </a:spcAft>
                      </a:pPr>
                      <a:r>
                        <a:rPr lang="en-US" sz="2000" kern="1200" dirty="0">
                          <a:effectLst/>
                        </a:rPr>
                        <a:t>Senegal</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defTabSz="457200" rtl="0" eaLnBrk="1" latinLnBrk="0" hangingPunct="1">
                        <a:lnSpc>
                          <a:spcPct val="107000"/>
                        </a:lnSpc>
                        <a:spcBef>
                          <a:spcPts val="0"/>
                        </a:spcBef>
                        <a:spcAft>
                          <a:spcPts val="0"/>
                        </a:spcAft>
                      </a:pPr>
                      <a:r>
                        <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IVR and SMS refresher training on management of contraceptive side effects and misconceptions to 20 nurses and midwives</a:t>
                      </a:r>
                    </a:p>
                  </a:txBody>
                  <a:tcPr marL="68580" marR="68580" marT="0" marB="0"/>
                </a:tc>
                <a:tc>
                  <a:txBody>
                    <a:bodyPr/>
                    <a:lstStyle/>
                    <a:p>
                      <a:pPr marL="0" algn="l" defTabSz="457200" rtl="0" eaLnBrk="1" latinLnBrk="0" hangingPunct="1"/>
                      <a:r>
                        <a:rPr lang="en-US" sz="2000" kern="1200" dirty="0">
                          <a:effectLst/>
                        </a:rPr>
                        <a:t>Increase in knowledge of contraceptive side effects;</a:t>
                      </a:r>
                      <a:r>
                        <a:rPr lang="en-US" sz="2000" kern="1200" baseline="0" dirty="0">
                          <a:effectLst/>
                        </a:rPr>
                        <a:t> </a:t>
                      </a:r>
                      <a:r>
                        <a:rPr lang="en-US" sz="2000" kern="1200" dirty="0">
                          <a:effectLst/>
                        </a:rPr>
                        <a:t> remained high 10 months after intervention</a:t>
                      </a:r>
                      <a:r>
                        <a:rPr lang="en-US" sz="2000" kern="1200" baseline="0" dirty="0">
                          <a:effectLst/>
                        </a:rPr>
                        <a:t> </a:t>
                      </a:r>
                      <a:r>
                        <a:rPr lang="en-US" sz="2000" kern="1200" dirty="0">
                          <a:effectLst/>
                        </a:rPr>
                        <a:t>without any further reinforcement.</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617517113"/>
                  </a:ext>
                </a:extLst>
              </a:tr>
            </a:tbl>
          </a:graphicData>
        </a:graphic>
      </p:graphicFrame>
    </p:spTree>
    <p:extLst>
      <p:ext uri="{BB962C8B-B14F-4D97-AF65-F5344CB8AC3E}">
        <p14:creationId xmlns:p14="http://schemas.microsoft.com/office/powerpoint/2010/main" val="3011951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8531"/>
            <a:ext cx="7450667" cy="992188"/>
          </a:xfrm>
        </p:spPr>
        <p:txBody>
          <a:bodyPr/>
          <a:lstStyle/>
          <a:p>
            <a:r>
              <a:rPr lang="en-US" dirty="0"/>
              <a:t>RESULTS: SERVICE DELIVERY AND SUPPORT</a:t>
            </a:r>
          </a:p>
        </p:txBody>
      </p:sp>
      <p:sp>
        <p:nvSpPr>
          <p:cNvPr id="4" name="Slide Number Placeholder 3"/>
          <p:cNvSpPr>
            <a:spLocks noGrp="1"/>
          </p:cNvSpPr>
          <p:nvPr>
            <p:ph type="sldNum" sz="quarter" idx="10"/>
          </p:nvPr>
        </p:nvSpPr>
        <p:spPr/>
        <p:txBody>
          <a:bodyPr/>
          <a:lstStyle/>
          <a:p>
            <a:pPr>
              <a:defRPr/>
            </a:pPr>
            <a:fld id="{4C0A3798-3E55-40AD-888C-464D28038119}" type="slidenum">
              <a:rPr lang="en-US" smtClean="0"/>
              <a:pPr>
                <a:defRPr/>
              </a:pPr>
              <a:t>7</a:t>
            </a:fld>
            <a:endParaRPr lang="en-US" dirty="0"/>
          </a:p>
        </p:txBody>
      </p:sp>
      <p:graphicFrame>
        <p:nvGraphicFramePr>
          <p:cNvPr id="7" name="Content Placeholder 4"/>
          <p:cNvGraphicFramePr>
            <a:graphicFrameLocks noGrp="1"/>
          </p:cNvGraphicFramePr>
          <p:nvPr>
            <p:ph idx="1"/>
            <p:extLst>
              <p:ext uri="{D42A27DB-BD31-4B8C-83A1-F6EECF244321}">
                <p14:modId xmlns:p14="http://schemas.microsoft.com/office/powerpoint/2010/main" val="541055259"/>
              </p:ext>
            </p:extLst>
          </p:nvPr>
        </p:nvGraphicFramePr>
        <p:xfrm>
          <a:off x="20782" y="878808"/>
          <a:ext cx="9157508" cy="5810916"/>
        </p:xfrm>
        <a:graphic>
          <a:graphicData uri="http://schemas.openxmlformats.org/drawingml/2006/table">
            <a:tbl>
              <a:tblPr firstRow="1" bandRow="1">
                <a:tableStyleId>{F2DE63D5-997A-4646-A377-4702673A728D}</a:tableStyleId>
              </a:tblPr>
              <a:tblGrid>
                <a:gridCol w="1928333">
                  <a:extLst>
                    <a:ext uri="{9D8B030D-6E8A-4147-A177-3AD203B41FA5}">
                      <a16:colId xmlns:a16="http://schemas.microsoft.com/office/drawing/2014/main" val="663469850"/>
                    </a:ext>
                  </a:extLst>
                </a:gridCol>
                <a:gridCol w="1264821">
                  <a:extLst>
                    <a:ext uri="{9D8B030D-6E8A-4147-A177-3AD203B41FA5}">
                      <a16:colId xmlns:a16="http://schemas.microsoft.com/office/drawing/2014/main" val="1384625275"/>
                    </a:ext>
                  </a:extLst>
                </a:gridCol>
                <a:gridCol w="3213888">
                  <a:extLst>
                    <a:ext uri="{9D8B030D-6E8A-4147-A177-3AD203B41FA5}">
                      <a16:colId xmlns:a16="http://schemas.microsoft.com/office/drawing/2014/main" val="682312357"/>
                    </a:ext>
                  </a:extLst>
                </a:gridCol>
                <a:gridCol w="2750466">
                  <a:extLst>
                    <a:ext uri="{9D8B030D-6E8A-4147-A177-3AD203B41FA5}">
                      <a16:colId xmlns:a16="http://schemas.microsoft.com/office/drawing/2014/main" val="2322902621"/>
                    </a:ext>
                  </a:extLst>
                </a:gridCol>
              </a:tblGrid>
              <a:tr h="998768">
                <a:tc>
                  <a:txBody>
                    <a:bodyPr/>
                    <a:lstStyle/>
                    <a:p>
                      <a:r>
                        <a:rPr lang="en-US" sz="2000" dirty="0"/>
                        <a:t>Project </a:t>
                      </a:r>
                    </a:p>
                  </a:txBody>
                  <a:tcPr/>
                </a:tc>
                <a:tc>
                  <a:txBody>
                    <a:bodyPr/>
                    <a:lstStyle/>
                    <a:p>
                      <a:r>
                        <a:rPr lang="en-US" sz="2000" dirty="0"/>
                        <a:t>Country </a:t>
                      </a:r>
                    </a:p>
                  </a:txBody>
                  <a:tcPr/>
                </a:tc>
                <a:tc>
                  <a:txBody>
                    <a:bodyPr/>
                    <a:lstStyle/>
                    <a:p>
                      <a:r>
                        <a:rPr lang="en-US" sz="2000" dirty="0"/>
                        <a:t>Program Description </a:t>
                      </a:r>
                    </a:p>
                  </a:txBody>
                  <a:tcPr/>
                </a:tc>
                <a:tc>
                  <a:txBody>
                    <a:bodyPr/>
                    <a:lstStyle/>
                    <a:p>
                      <a:r>
                        <a:rPr lang="en-US" sz="2000" dirty="0"/>
                        <a:t>Results </a:t>
                      </a:r>
                    </a:p>
                  </a:txBody>
                  <a:tcPr/>
                </a:tc>
                <a:extLst>
                  <a:ext uri="{0D108BD9-81ED-4DB2-BD59-A6C34878D82A}">
                    <a16:rowId xmlns:a16="http://schemas.microsoft.com/office/drawing/2014/main" val="1170622490"/>
                  </a:ext>
                </a:extLst>
              </a:tr>
              <a:tr h="2185560">
                <a:tc>
                  <a:txBody>
                    <a:bodyPr/>
                    <a:lstStyle/>
                    <a:p>
                      <a:pPr marL="0" marR="0" algn="l">
                        <a:lnSpc>
                          <a:spcPct val="107000"/>
                        </a:lnSpc>
                        <a:spcBef>
                          <a:spcPts val="0"/>
                        </a:spcBef>
                        <a:spcAft>
                          <a:spcPts val="0"/>
                        </a:spcAft>
                      </a:pPr>
                      <a:r>
                        <a:rPr lang="en-US" sz="2000" dirty="0" err="1">
                          <a:effectLst/>
                        </a:rPr>
                        <a:t>Marietxt</a:t>
                      </a:r>
                      <a:r>
                        <a:rPr lang="en-US" sz="2000" dirty="0">
                          <a:effectLst/>
                        </a:rPr>
                        <a:t>,</a:t>
                      </a:r>
                      <a:r>
                        <a:rPr lang="en-US" sz="2000" baseline="0" dirty="0">
                          <a:effectLst/>
                        </a:rPr>
                        <a:t> MSI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2000" kern="1200">
                          <a:effectLst/>
                        </a:rPr>
                        <a:t>Uganda</a:t>
                      </a:r>
                      <a:endParaRPr lang="en-US" sz="2000"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defTabSz="457200" rtl="0" eaLnBrk="1" latinLnBrk="0" hangingPunct="1">
                        <a:lnSpc>
                          <a:spcPct val="107000"/>
                        </a:lnSpc>
                        <a:spcBef>
                          <a:spcPts val="0"/>
                        </a:spcBef>
                        <a:spcAft>
                          <a:spcPts val="0"/>
                        </a:spcAft>
                      </a:pPr>
                      <a:r>
                        <a:rPr lang="en-US" sz="2000" kern="1200" dirty="0">
                          <a:effectLst/>
                        </a:rPr>
                        <a:t>Voucher service;</a:t>
                      </a:r>
                      <a:r>
                        <a:rPr lang="en-US" sz="2000" kern="1200" baseline="0" dirty="0">
                          <a:effectLst/>
                        </a:rPr>
                        <a:t> </a:t>
                      </a:r>
                      <a:r>
                        <a:rPr lang="en-US" sz="2000" kern="1200" dirty="0">
                          <a:effectLst/>
                        </a:rPr>
                        <a:t>text based</a:t>
                      </a:r>
                      <a:r>
                        <a:rPr lang="en-US" sz="2000" kern="1200" baseline="0" dirty="0">
                          <a:effectLst/>
                        </a:rPr>
                        <a:t> FP/HIV/SRH </a:t>
                      </a:r>
                      <a:r>
                        <a:rPr lang="en-US" sz="2000" kern="1200" dirty="0">
                          <a:effectLst/>
                        </a:rPr>
                        <a:t> hotline + referrals with opt in feature; records stock disbursement to providers; </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US" sz="2000" kern="1200" dirty="0">
                          <a:effectLst/>
                        </a:rPr>
                        <a:t>In</a:t>
                      </a:r>
                      <a:r>
                        <a:rPr lang="en-US" sz="2000" kern="1200" baseline="0" dirty="0">
                          <a:effectLst/>
                        </a:rPr>
                        <a:t> year one, t</a:t>
                      </a:r>
                      <a:r>
                        <a:rPr lang="en-US" sz="2000" kern="1200" dirty="0">
                          <a:effectLst/>
                        </a:rPr>
                        <a:t>he system received 29,984 messages; 17,765 messages reported voucher sales.</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713055577"/>
                  </a:ext>
                </a:extLst>
              </a:tr>
              <a:tr h="2626588">
                <a:tc>
                  <a:txBody>
                    <a:bodyPr/>
                    <a:lstStyle/>
                    <a:p>
                      <a:pPr marL="0" marR="0" algn="l">
                        <a:lnSpc>
                          <a:spcPct val="107000"/>
                        </a:lnSpc>
                        <a:spcBef>
                          <a:spcPts val="0"/>
                        </a:spcBef>
                        <a:spcAft>
                          <a:spcPts val="0"/>
                        </a:spcAft>
                      </a:pPr>
                      <a:r>
                        <a:rPr lang="en-US" sz="2000" dirty="0" err="1">
                          <a:effectLst/>
                        </a:rPr>
                        <a:t>mHEALTH</a:t>
                      </a:r>
                      <a:r>
                        <a:rPr lang="en-US" sz="2000" dirty="0">
                          <a:effectLst/>
                        </a:rPr>
                        <a:t> for Community-Based Family Planning Services,  Pathfinder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2000" kern="1200">
                          <a:effectLst/>
                        </a:rPr>
                        <a:t>Tanzania </a:t>
                      </a:r>
                      <a:endParaRPr lang="en-US" sz="2000"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defTabSz="457200" rtl="0" eaLnBrk="1" latinLnBrk="0" hangingPunct="1">
                        <a:lnSpc>
                          <a:spcPct val="107000"/>
                        </a:lnSpc>
                        <a:spcBef>
                          <a:spcPts val="0"/>
                        </a:spcBef>
                        <a:spcAft>
                          <a:spcPts val="0"/>
                        </a:spcAft>
                      </a:pPr>
                      <a:r>
                        <a:rPr lang="en-US" sz="2000" kern="1200" dirty="0">
                          <a:solidFill>
                            <a:schemeClr val="tx1"/>
                          </a:solidFill>
                          <a:effectLst/>
                          <a:latin typeface="+mn-lt"/>
                          <a:ea typeface="+mn-ea"/>
                          <a:cs typeface="+mn-cs"/>
                        </a:rPr>
                        <a:t>App </a:t>
                      </a:r>
                      <a:r>
                        <a:rPr lang="en-US" sz="2000" kern="1200" baseline="0" dirty="0">
                          <a:solidFill>
                            <a:schemeClr val="tx1"/>
                          </a:solidFill>
                          <a:effectLst/>
                          <a:latin typeface="+mn-lt"/>
                          <a:ea typeface="+mn-ea"/>
                          <a:cs typeface="+mn-cs"/>
                        </a:rPr>
                        <a:t>for CHWs to provide </a:t>
                      </a:r>
                      <a:r>
                        <a:rPr lang="en-US" sz="2000" kern="1200" dirty="0">
                          <a:solidFill>
                            <a:schemeClr val="tx1"/>
                          </a:solidFill>
                          <a:effectLst/>
                          <a:latin typeface="+mn-lt"/>
                          <a:ea typeface="+mn-ea"/>
                          <a:cs typeface="+mn-cs"/>
                        </a:rPr>
                        <a:t>FP counseling using</a:t>
                      </a:r>
                      <a:r>
                        <a:rPr lang="en-US" sz="2000" kern="1200" baseline="0" dirty="0">
                          <a:solidFill>
                            <a:schemeClr val="tx1"/>
                          </a:solidFill>
                          <a:effectLst/>
                          <a:latin typeface="+mn-lt"/>
                          <a:ea typeface="+mn-ea"/>
                          <a:cs typeface="+mn-cs"/>
                        </a:rPr>
                        <a:t> the Balanced Counseling Strategy</a:t>
                      </a:r>
                      <a:r>
                        <a:rPr lang="en-US" sz="2000" kern="1200" dirty="0">
                          <a:solidFill>
                            <a:schemeClr val="tx1"/>
                          </a:solidFill>
                          <a:effectLst/>
                          <a:latin typeface="+mn-lt"/>
                          <a:ea typeface="+mn-ea"/>
                          <a:cs typeface="+mn-cs"/>
                        </a:rPr>
                        <a:t>,</a:t>
                      </a:r>
                      <a:r>
                        <a:rPr lang="en-US" sz="2000" kern="1200" baseline="0" dirty="0">
                          <a:solidFill>
                            <a:schemeClr val="tx1"/>
                          </a:solidFill>
                          <a:effectLst/>
                          <a:latin typeface="+mn-lt"/>
                          <a:ea typeface="+mn-ea"/>
                          <a:cs typeface="+mn-cs"/>
                        </a:rPr>
                        <a:t> sends f</a:t>
                      </a:r>
                      <a:r>
                        <a:rPr lang="en-US" sz="2000" dirty="0"/>
                        <a:t>ollow-up reminders and referral confirmations</a:t>
                      </a:r>
                      <a:r>
                        <a:rPr lang="en-US" sz="2000" baseline="0" dirty="0"/>
                        <a:t> for LARCs.</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US" sz="2000" kern="1200" dirty="0">
                          <a:effectLst/>
                        </a:rPr>
                        <a:t>A 522% increase in</a:t>
                      </a:r>
                      <a:r>
                        <a:rPr lang="en-US" sz="2000" kern="1200" baseline="0" dirty="0">
                          <a:effectLst/>
                        </a:rPr>
                        <a:t> #</a:t>
                      </a:r>
                      <a:r>
                        <a:rPr lang="en-US" sz="2000" kern="1200" dirty="0">
                          <a:effectLst/>
                        </a:rPr>
                        <a:t> of monthly registrations</a:t>
                      </a:r>
                      <a:r>
                        <a:rPr lang="en-US" sz="2000" kern="1200" baseline="0" dirty="0">
                          <a:effectLst/>
                        </a:rPr>
                        <a:t> via mobile vs. </a:t>
                      </a:r>
                      <a:r>
                        <a:rPr lang="en-US" sz="2000" kern="1200" dirty="0">
                          <a:effectLst/>
                        </a:rPr>
                        <a:t>paper.</a:t>
                      </a:r>
                      <a:r>
                        <a:rPr lang="en-US" sz="2000" kern="1200" baseline="0" dirty="0">
                          <a:effectLst/>
                        </a:rPr>
                        <a:t> A </a:t>
                      </a:r>
                      <a:r>
                        <a:rPr lang="en-US" sz="2000" kern="1200" dirty="0">
                          <a:effectLst/>
                        </a:rPr>
                        <a:t>15X increase in the</a:t>
                      </a:r>
                      <a:r>
                        <a:rPr lang="en-US" sz="2000" kern="1200" baseline="0" dirty="0">
                          <a:effectLst/>
                        </a:rPr>
                        <a:t> #</a:t>
                      </a:r>
                      <a:r>
                        <a:rPr lang="en-US" sz="2000" kern="1200" dirty="0">
                          <a:effectLst/>
                        </a:rPr>
                        <a:t> of follow-up visits.</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58177393"/>
                  </a:ext>
                </a:extLst>
              </a:tr>
            </a:tbl>
          </a:graphicData>
        </a:graphic>
      </p:graphicFrame>
    </p:spTree>
    <p:extLst>
      <p:ext uri="{BB962C8B-B14F-4D97-AF65-F5344CB8AC3E}">
        <p14:creationId xmlns:p14="http://schemas.microsoft.com/office/powerpoint/2010/main" val="3335700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4C0A3798-3E55-40AD-888C-464D28038119}" type="slidenum">
              <a:rPr lang="en-US" smtClean="0"/>
              <a:pPr>
                <a:defRPr/>
              </a:pPr>
              <a:t>8</a:t>
            </a:fld>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25780556"/>
              </p:ext>
            </p:extLst>
          </p:nvPr>
        </p:nvGraphicFramePr>
        <p:xfrm>
          <a:off x="20782" y="816462"/>
          <a:ext cx="9157508" cy="5878547"/>
        </p:xfrm>
        <a:graphic>
          <a:graphicData uri="http://schemas.openxmlformats.org/drawingml/2006/table">
            <a:tbl>
              <a:tblPr firstRow="1" bandRow="1">
                <a:tableStyleId>{F2DE63D5-997A-4646-A377-4702673A728D}</a:tableStyleId>
              </a:tblPr>
              <a:tblGrid>
                <a:gridCol w="1928333">
                  <a:extLst>
                    <a:ext uri="{9D8B030D-6E8A-4147-A177-3AD203B41FA5}">
                      <a16:colId xmlns:a16="http://schemas.microsoft.com/office/drawing/2014/main" val="663469850"/>
                    </a:ext>
                  </a:extLst>
                </a:gridCol>
                <a:gridCol w="1147376">
                  <a:extLst>
                    <a:ext uri="{9D8B030D-6E8A-4147-A177-3AD203B41FA5}">
                      <a16:colId xmlns:a16="http://schemas.microsoft.com/office/drawing/2014/main" val="1384625275"/>
                    </a:ext>
                  </a:extLst>
                </a:gridCol>
                <a:gridCol w="3574473">
                  <a:extLst>
                    <a:ext uri="{9D8B030D-6E8A-4147-A177-3AD203B41FA5}">
                      <a16:colId xmlns:a16="http://schemas.microsoft.com/office/drawing/2014/main" val="682312357"/>
                    </a:ext>
                  </a:extLst>
                </a:gridCol>
                <a:gridCol w="2507326">
                  <a:extLst>
                    <a:ext uri="{9D8B030D-6E8A-4147-A177-3AD203B41FA5}">
                      <a16:colId xmlns:a16="http://schemas.microsoft.com/office/drawing/2014/main" val="2322902621"/>
                    </a:ext>
                  </a:extLst>
                </a:gridCol>
              </a:tblGrid>
              <a:tr h="732761">
                <a:tc>
                  <a:txBody>
                    <a:bodyPr/>
                    <a:lstStyle/>
                    <a:p>
                      <a:r>
                        <a:rPr lang="en-US" sz="2000" dirty="0"/>
                        <a:t>Project </a:t>
                      </a:r>
                    </a:p>
                  </a:txBody>
                  <a:tcPr/>
                </a:tc>
                <a:tc>
                  <a:txBody>
                    <a:bodyPr/>
                    <a:lstStyle/>
                    <a:p>
                      <a:r>
                        <a:rPr lang="en-US" sz="2000" dirty="0"/>
                        <a:t>Country </a:t>
                      </a:r>
                    </a:p>
                  </a:txBody>
                  <a:tcPr/>
                </a:tc>
                <a:tc>
                  <a:txBody>
                    <a:bodyPr/>
                    <a:lstStyle/>
                    <a:p>
                      <a:r>
                        <a:rPr lang="en-US" sz="2000" dirty="0"/>
                        <a:t>Program Description </a:t>
                      </a:r>
                    </a:p>
                  </a:txBody>
                  <a:tcPr/>
                </a:tc>
                <a:tc>
                  <a:txBody>
                    <a:bodyPr/>
                    <a:lstStyle/>
                    <a:p>
                      <a:r>
                        <a:rPr lang="en-US" sz="2000" dirty="0"/>
                        <a:t>Results </a:t>
                      </a:r>
                    </a:p>
                  </a:txBody>
                  <a:tcPr/>
                </a:tc>
                <a:extLst>
                  <a:ext uri="{0D108BD9-81ED-4DB2-BD59-A6C34878D82A}">
                    <a16:rowId xmlns:a16="http://schemas.microsoft.com/office/drawing/2014/main" val="1170622490"/>
                  </a:ext>
                </a:extLst>
              </a:tr>
              <a:tr h="2179226">
                <a:tc>
                  <a:txBody>
                    <a:bodyPr/>
                    <a:lstStyle/>
                    <a:p>
                      <a:pPr marL="0" marR="0" algn="l">
                        <a:lnSpc>
                          <a:spcPct val="107000"/>
                        </a:lnSpc>
                        <a:spcBef>
                          <a:spcPts val="0"/>
                        </a:spcBef>
                        <a:spcAft>
                          <a:spcPts val="0"/>
                        </a:spcAft>
                      </a:pPr>
                      <a:r>
                        <a:rPr lang="en-US" sz="2000" dirty="0">
                          <a:effectLst/>
                        </a:rPr>
                        <a:t>Mobile Job Aid, FHI 360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2000" kern="1200" dirty="0">
                          <a:effectLst/>
                        </a:rPr>
                        <a:t>Tanzania</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defTabSz="457200" rtl="0" eaLnBrk="1" latinLnBrk="0" hangingPunct="1">
                        <a:lnSpc>
                          <a:spcPct val="107000"/>
                        </a:lnSpc>
                        <a:spcBef>
                          <a:spcPts val="0"/>
                        </a:spcBef>
                        <a:spcAft>
                          <a:spcPts val="0"/>
                        </a:spcAft>
                      </a:pPr>
                      <a:r>
                        <a:rPr lang="en-US" sz="2000" kern="1200" dirty="0">
                          <a:solidFill>
                            <a:schemeClr val="tx1"/>
                          </a:solidFill>
                          <a:effectLst/>
                          <a:latin typeface="+mn-lt"/>
                          <a:ea typeface="+mn-ea"/>
                          <a:cs typeface="+mn-cs"/>
                        </a:rPr>
                        <a:t>A text-only mobile job aid to support CHW counseling, screening, service provision and referrals</a:t>
                      </a:r>
                      <a:r>
                        <a:rPr lang="en-US" sz="2000" kern="1200" baseline="0" dirty="0">
                          <a:solidFill>
                            <a:schemeClr val="tx1"/>
                          </a:solidFill>
                          <a:effectLst/>
                          <a:latin typeface="+mn-lt"/>
                          <a:ea typeface="+mn-ea"/>
                          <a:cs typeface="+mn-cs"/>
                        </a:rPr>
                        <a:t> w/ PFP schemes and electronic Citizen Card to report on quality of care. </a:t>
                      </a:r>
                      <a:r>
                        <a:rPr lang="en-US" sz="2000" kern="1200" dirty="0">
                          <a:solidFill>
                            <a:schemeClr val="tx1"/>
                          </a:solidFill>
                          <a:effectLst/>
                          <a:latin typeface="+mn-lt"/>
                          <a:ea typeface="+mn-ea"/>
                          <a:cs typeface="+mn-cs"/>
                        </a:rPr>
                        <a:t> </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US" sz="2000" kern="1200" baseline="0" dirty="0">
                          <a:effectLst/>
                        </a:rPr>
                        <a:t>CHWs reported timelier care; better quality of information; increased method choice; and improved confidentiality and trust with clients.</a:t>
                      </a:r>
                      <a:endParaRPr lang="en-US" sz="2000" kern="1200" baseline="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082677457"/>
                  </a:ext>
                </a:extLst>
              </a:tr>
              <a:tr h="2898930">
                <a:tc>
                  <a:txBody>
                    <a:bodyPr/>
                    <a:lstStyle/>
                    <a:p>
                      <a:pPr marL="0" marR="0" algn="l">
                        <a:lnSpc>
                          <a:spcPct val="107000"/>
                        </a:lnSpc>
                        <a:spcBef>
                          <a:spcPts val="0"/>
                        </a:spcBef>
                        <a:spcAft>
                          <a:spcPts val="0"/>
                        </a:spcAft>
                      </a:pPr>
                      <a:r>
                        <a:rPr lang="en-US" sz="2000" dirty="0">
                          <a:effectLst/>
                        </a:rPr>
                        <a:t>Texting for Maternal Wellbeing, Center for Human Services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2000" kern="1200" dirty="0">
                          <a:effectLst/>
                        </a:rPr>
                        <a:t>Benin </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defTabSz="457200" rtl="0" eaLnBrk="1" latinLnBrk="0" hangingPunct="1">
                        <a:lnSpc>
                          <a:spcPct val="107000"/>
                        </a:lnSpc>
                        <a:spcBef>
                          <a:spcPts val="0"/>
                        </a:spcBef>
                        <a:spcAft>
                          <a:spcPts val="0"/>
                        </a:spcAft>
                      </a:pPr>
                      <a:r>
                        <a:rPr lang="en-US" sz="2000" kern="1200" dirty="0">
                          <a:effectLst/>
                        </a:rPr>
                        <a:t>App</a:t>
                      </a:r>
                      <a:r>
                        <a:rPr lang="en-US" sz="2000" kern="1200" baseline="0" dirty="0">
                          <a:effectLst/>
                        </a:rPr>
                        <a:t> for CHWS</a:t>
                      </a:r>
                      <a:r>
                        <a:rPr lang="en-US" sz="2000" kern="1200" dirty="0">
                          <a:effectLst/>
                        </a:rPr>
                        <a:t> to register FP clients</a:t>
                      </a:r>
                      <a:r>
                        <a:rPr lang="en-US" sz="2000" kern="1200" baseline="0" dirty="0">
                          <a:effectLst/>
                        </a:rPr>
                        <a:t> and </a:t>
                      </a:r>
                      <a:r>
                        <a:rPr lang="en-US" sz="2000" kern="1200" dirty="0">
                          <a:effectLst/>
                        </a:rPr>
                        <a:t>impart FP counseling using images and audio messages in the local language; registers FP option chosen, sends information on possible side effects by clients after the adoption of a method; records any FP products CHWs sell.</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US" sz="2000" kern="1200" baseline="0" dirty="0">
                          <a:effectLst/>
                        </a:rPr>
                        <a:t>264 clients received FP counseling via mobile app; 225 had an FP session; 68 adopted an FP method.</a:t>
                      </a:r>
                      <a:endParaRPr lang="en-US" sz="2000" kern="1200" baseline="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541320712"/>
                  </a:ext>
                </a:extLst>
              </a:tr>
            </a:tbl>
          </a:graphicData>
        </a:graphic>
      </p:graphicFrame>
      <p:sp>
        <p:nvSpPr>
          <p:cNvPr id="7" name="Title 1"/>
          <p:cNvSpPr>
            <a:spLocks noGrp="1"/>
          </p:cNvSpPr>
          <p:nvPr>
            <p:ph type="title"/>
          </p:nvPr>
        </p:nvSpPr>
        <p:spPr>
          <a:xfrm>
            <a:off x="20782" y="-118531"/>
            <a:ext cx="7450667" cy="992188"/>
          </a:xfrm>
        </p:spPr>
        <p:txBody>
          <a:bodyPr/>
          <a:lstStyle/>
          <a:p>
            <a:r>
              <a:rPr lang="en-US" dirty="0"/>
              <a:t>RESULTS: SERVICE DELIVERY AND SUPPORT cont. </a:t>
            </a:r>
          </a:p>
        </p:txBody>
      </p:sp>
    </p:spTree>
    <p:extLst>
      <p:ext uri="{BB962C8B-B14F-4D97-AF65-F5344CB8AC3E}">
        <p14:creationId xmlns:p14="http://schemas.microsoft.com/office/powerpoint/2010/main" val="6488024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6035040" cy="992188"/>
          </a:xfrm>
        </p:spPr>
        <p:txBody>
          <a:bodyPr/>
          <a:lstStyle/>
          <a:p>
            <a:r>
              <a:rPr lang="en-US" dirty="0"/>
              <a:t>LIMITATIONS AND FUTURE DIRECTIONS</a:t>
            </a:r>
          </a:p>
        </p:txBody>
      </p:sp>
      <p:sp>
        <p:nvSpPr>
          <p:cNvPr id="3" name="Content Placeholder 2"/>
          <p:cNvSpPr>
            <a:spLocks noGrp="1"/>
          </p:cNvSpPr>
          <p:nvPr>
            <p:ph idx="1"/>
          </p:nvPr>
        </p:nvSpPr>
        <p:spPr>
          <a:xfrm>
            <a:off x="457200" y="1268730"/>
            <a:ext cx="8229600" cy="3799523"/>
          </a:xfrm>
          <a:ln w="19050">
            <a:solidFill>
              <a:schemeClr val="accent3"/>
            </a:solidFill>
          </a:ln>
        </p:spPr>
        <p:txBody>
          <a:bodyPr/>
          <a:lstStyle/>
          <a:p>
            <a:r>
              <a:rPr lang="en-US" dirty="0"/>
              <a:t>Comparison of digital health innovations to non-digital</a:t>
            </a:r>
          </a:p>
          <a:p>
            <a:pPr lvl="1"/>
            <a:r>
              <a:rPr lang="en-US" dirty="0"/>
              <a:t>Cost savings </a:t>
            </a:r>
          </a:p>
          <a:p>
            <a:pPr lvl="1"/>
            <a:r>
              <a:rPr lang="en-US" dirty="0"/>
              <a:t>Resource and time efficiencies </a:t>
            </a:r>
          </a:p>
          <a:p>
            <a:r>
              <a:rPr lang="en-US" dirty="0"/>
              <a:t>Cost of digital </a:t>
            </a:r>
            <a:r>
              <a:rPr lang="en-US"/>
              <a:t>health applications   </a:t>
            </a:r>
            <a:endParaRPr lang="en-US" dirty="0"/>
          </a:p>
          <a:p>
            <a:r>
              <a:rPr lang="en-US" dirty="0"/>
              <a:t>Operations research and impact evaluations of digital health interventions which support family planning service delivery</a:t>
            </a:r>
          </a:p>
        </p:txBody>
      </p:sp>
      <p:sp>
        <p:nvSpPr>
          <p:cNvPr id="4" name="Slide Number Placeholder 3"/>
          <p:cNvSpPr>
            <a:spLocks noGrp="1"/>
          </p:cNvSpPr>
          <p:nvPr>
            <p:ph type="sldNum" sz="quarter" idx="10"/>
          </p:nvPr>
        </p:nvSpPr>
        <p:spPr/>
        <p:txBody>
          <a:bodyPr/>
          <a:lstStyle/>
          <a:p>
            <a:pPr>
              <a:defRPr/>
            </a:pPr>
            <a:fld id="{4C0A3798-3E55-40AD-888C-464D28038119}" type="slidenum">
              <a:rPr lang="en-US" smtClean="0"/>
              <a:pPr>
                <a:defRPr/>
              </a:pPr>
              <a:t>9</a:t>
            </a:fld>
            <a:endParaRPr lang="en-US" dirty="0"/>
          </a:p>
        </p:txBody>
      </p:sp>
    </p:spTree>
    <p:extLst>
      <p:ext uri="{BB962C8B-B14F-4D97-AF65-F5344CB8AC3E}">
        <p14:creationId xmlns:p14="http://schemas.microsoft.com/office/powerpoint/2010/main" val="407153717"/>
      </p:ext>
    </p:extLst>
  </p:cSld>
  <p:clrMapOvr>
    <a:masterClrMapping/>
  </p:clrMapOvr>
</p:sld>
</file>

<file path=ppt/theme/theme1.xml><?xml version="1.0" encoding="utf-8"?>
<a:theme xmlns:a="http://schemas.openxmlformats.org/drawingml/2006/main" name="FHI 360 Theme Title">
  <a:themeElements>
    <a:clrScheme name="FHI 360 Orange Palette">
      <a:dk1>
        <a:srgbClr val="000000"/>
      </a:dk1>
      <a:lt1>
        <a:srgbClr val="FFFFFF"/>
      </a:lt1>
      <a:dk2>
        <a:srgbClr val="000000"/>
      </a:dk2>
      <a:lt2>
        <a:srgbClr val="FFFFFF"/>
      </a:lt2>
      <a:accent1>
        <a:srgbClr val="F37421"/>
      </a:accent1>
      <a:accent2>
        <a:srgbClr val="ADAFA7"/>
      </a:accent2>
      <a:accent3>
        <a:srgbClr val="5C707C"/>
      </a:accent3>
      <a:accent4>
        <a:srgbClr val="3B352F"/>
      </a:accent4>
      <a:accent5>
        <a:srgbClr val="D2CCB8"/>
      </a:accent5>
      <a:accent6>
        <a:srgbClr val="717074"/>
      </a:accent6>
      <a:hlink>
        <a:srgbClr val="C2D1D3"/>
      </a:hlink>
      <a:folHlink>
        <a:srgbClr val="F37421"/>
      </a:folHlink>
    </a:clrScheme>
    <a:fontScheme name="FHI 360 fonts">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FHI 360 Theme">
  <a:themeElements>
    <a:clrScheme name="FHI 360 Orange Palette">
      <a:dk1>
        <a:srgbClr val="000000"/>
      </a:dk1>
      <a:lt1>
        <a:srgbClr val="FFFFFF"/>
      </a:lt1>
      <a:dk2>
        <a:srgbClr val="000000"/>
      </a:dk2>
      <a:lt2>
        <a:srgbClr val="FFFFFF"/>
      </a:lt2>
      <a:accent1>
        <a:srgbClr val="F37421"/>
      </a:accent1>
      <a:accent2>
        <a:srgbClr val="ADAFA7"/>
      </a:accent2>
      <a:accent3>
        <a:srgbClr val="5C707C"/>
      </a:accent3>
      <a:accent4>
        <a:srgbClr val="3B352F"/>
      </a:accent4>
      <a:accent5>
        <a:srgbClr val="D2CCB8"/>
      </a:accent5>
      <a:accent6>
        <a:srgbClr val="717074"/>
      </a:accent6>
      <a:hlink>
        <a:srgbClr val="C2D1D3"/>
      </a:hlink>
      <a:folHlink>
        <a:srgbClr val="F8981D"/>
      </a:folHlink>
    </a:clrScheme>
    <a:fontScheme name="FHI 360 fonts">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A54D3968DDC3C41AC8211EF6B5006E3" ma:contentTypeVersion="1" ma:contentTypeDescription="Create a new document." ma:contentTypeScope="" ma:versionID="c7b330efbe2a581dda1c0edb0cf85614">
  <xsd:schema xmlns:xsd="http://www.w3.org/2001/XMLSchema" xmlns:p="http://schemas.microsoft.com/office/2006/metadata/properties" xmlns:ns2="85b172ae-93a2-46db-9f62-b2f8ab1e5642" targetNamespace="http://schemas.microsoft.com/office/2006/metadata/properties" ma:root="true" ma:fieldsID="c2aa65ef3a8276e6d2a38bc40109b62d" ns2:_="">
    <xsd:import namespace="85b172ae-93a2-46db-9f62-b2f8ab1e5642"/>
    <xsd:element name="properties">
      <xsd:complexType>
        <xsd:sequence>
          <xsd:element name="documentManagement">
            <xsd:complexType>
              <xsd:all>
                <xsd:element ref="ns2:AVMDescription" minOccurs="0"/>
              </xsd:all>
            </xsd:complexType>
          </xsd:element>
        </xsd:sequence>
      </xsd:complexType>
    </xsd:element>
  </xsd:schema>
  <xsd:schema xmlns:xsd="http://www.w3.org/2001/XMLSchema" xmlns:dms="http://schemas.microsoft.com/office/2006/documentManagement/types" targetNamespace="85b172ae-93a2-46db-9f62-b2f8ab1e5642" elementFormDefault="qualified">
    <xsd:import namespace="http://schemas.microsoft.com/office/2006/documentManagement/types"/>
    <xsd:element name="AVMDescription" ma:index="8" nillable="true" ma:displayName="Description" ma:internalName="AVMDescription">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AVMDescription xmlns="85b172ae-93a2-46db-9f62-b2f8ab1e5642" xsi:nil="true"/>
  </documentManagement>
</p:properties>
</file>

<file path=customXml/itemProps1.xml><?xml version="1.0" encoding="utf-8"?>
<ds:datastoreItem xmlns:ds="http://schemas.openxmlformats.org/officeDocument/2006/customXml" ds:itemID="{27D45129-5F72-4791-900B-5B8FED38499D}">
  <ds:schemaRefs>
    <ds:schemaRef ds:uri="http://schemas.microsoft.com/office/2006/metadata/longProperties"/>
  </ds:schemaRefs>
</ds:datastoreItem>
</file>

<file path=customXml/itemProps2.xml><?xml version="1.0" encoding="utf-8"?>
<ds:datastoreItem xmlns:ds="http://schemas.openxmlformats.org/officeDocument/2006/customXml" ds:itemID="{D4ABAACC-8E54-4DBC-AAE1-FBC71E7E13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5b172ae-93a2-46db-9f62-b2f8ab1e5642"/>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0A97154-8B1A-48FA-BED1-D0A33EC550D1}">
  <ds:schemaRefs>
    <ds:schemaRef ds:uri="http://purl.org/dc/dcmitype/"/>
    <ds:schemaRef ds:uri="85b172ae-93a2-46db-9f62-b2f8ab1e5642"/>
    <ds:schemaRef ds:uri="http://purl.org/dc/terms/"/>
    <ds:schemaRef ds:uri="http://www.w3.org/XML/1998/namespace"/>
    <ds:schemaRef ds:uri="http://purl.org/dc/elements/1.1/"/>
    <ds:schemaRef ds:uri="http://schemas.microsoft.com/office/2006/documentManagement/type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45235</TotalTime>
  <Words>1796</Words>
  <Application>Microsoft Office PowerPoint</Application>
  <PresentationFormat>On-screen Show (4:3)</PresentationFormat>
  <Paragraphs>158</Paragraphs>
  <Slides>10</Slides>
  <Notes>10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Calibri</vt:lpstr>
      <vt:lpstr>Times New Roman</vt:lpstr>
      <vt:lpstr>FHI 360 Theme Title</vt:lpstr>
      <vt:lpstr>FHI 360 Theme</vt:lpstr>
      <vt:lpstr>PowerPoint Presentation</vt:lpstr>
      <vt:lpstr>HIGH IMPACT PRACTICE BRIEFS</vt:lpstr>
      <vt:lpstr>HIGH IMPACT PRACTICE DEFINITION</vt:lpstr>
      <vt:lpstr>THEORY OF CHANGE </vt:lpstr>
      <vt:lpstr>RESULTS: SUPPLY MANAGEMENT </vt:lpstr>
      <vt:lpstr>RESULTS: WORKFORCE DEVELOPMENT &amp; PERFORMANCE SUPPORT </vt:lpstr>
      <vt:lpstr>RESULTS: SERVICE DELIVERY AND SUPPORT</vt:lpstr>
      <vt:lpstr>RESULTS: SERVICE DELIVERY AND SUPPORT cont. </vt:lpstr>
      <vt:lpstr>LIMITATIONS AND FUTURE DIRECTIONS</vt:lpstr>
      <vt:lpstr>SEARCH TERMS </vt:lpstr>
    </vt:vector>
  </TitlesOfParts>
  <Company>Fathom Creative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 template, light colors, internal and external use</dc:title>
  <dc:creator>Efrat Levush</dc:creator>
  <cp:lastModifiedBy>Goetsch, Brittany</cp:lastModifiedBy>
  <cp:revision>590</cp:revision>
  <cp:lastPrinted>2016-11-28T03:36:03Z</cp:lastPrinted>
  <dcterms:created xsi:type="dcterms:W3CDTF">2011-07-01T12:16:51Z</dcterms:created>
  <dcterms:modified xsi:type="dcterms:W3CDTF">2017-03-24T15:45:09Z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Order">
    <vt:lpwstr>6500.00000000000</vt:lpwstr>
  </property>
  <property fmtid="{D5CDD505-2E9C-101B-9397-08002B2CF9AE}" pid="4" name="ContentTypeId">
    <vt:lpwstr>0x0101000A54D3968DDC3C41AC8211EF6B5006E3</vt:lpwstr>
  </property>
  <property fmtid="{D5CDD505-2E9C-101B-9397-08002B2CF9AE}" pid="5" name="_AdHocReviewCycleID">
    <vt:i4>-205191293</vt:i4>
  </property>
  <property fmtid="{D5CDD505-2E9C-101B-9397-08002B2CF9AE}" pid="6" name="_NewReviewCycle">
    <vt:lpwstr/>
  </property>
  <property fmtid="{D5CDD505-2E9C-101B-9397-08002B2CF9AE}" pid="7" name="_EmailSubject">
    <vt:lpwstr>Revised FHI 360 Powerpoint Template</vt:lpwstr>
  </property>
  <property fmtid="{D5CDD505-2E9C-101B-9397-08002B2CF9AE}" pid="8" name="_AuthorEmail">
    <vt:lpwstr>bcampbell@fhi360.org</vt:lpwstr>
  </property>
  <property fmtid="{D5CDD505-2E9C-101B-9397-08002B2CF9AE}" pid="9" name="_AuthorEmailDisplayName">
    <vt:lpwstr>Brian Campbell</vt:lpwstr>
  </property>
</Properties>
</file>