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2.xml" ContentType="application/vnd.openxmlformats-officedocument.presentationml.tags+xml"/>
  <Override PartName="/ppt/notesSlides/notesSlide7.xml" ContentType="application/vnd.openxmlformats-officedocument.presentationml.notesSlide+xml"/>
  <Override PartName="/ppt/tags/tag3.xml" ContentType="application/vnd.openxmlformats-officedocument.presentationml.tags+xml"/>
  <Override PartName="/ppt/notesSlides/notesSlide8.xml" ContentType="application/vnd.openxmlformats-officedocument.presentationml.notesSlide+xml"/>
  <Override PartName="/ppt/tags/tag4.xml" ContentType="application/vnd.openxmlformats-officedocument.presentationml.tags+xml"/>
  <Override PartName="/ppt/notesSlides/notesSlide9.xml" ContentType="application/vnd.openxmlformats-officedocument.presentationml.notesSlide+xml"/>
  <Override PartName="/ppt/tags/tag5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6.xml" ContentType="application/vnd.openxmlformats-officedocument.presentationml.tags+xml"/>
  <Override PartName="/ppt/notesSlides/notesSlide17.xml" ContentType="application/vnd.openxmlformats-officedocument.presentationml.notesSlide+xml"/>
  <Override PartName="/ppt/tags/tag7.xml" ContentType="application/vnd.openxmlformats-officedocument.presentationml.tags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50" r:id="rId5"/>
  </p:sldMasterIdLst>
  <p:notesMasterIdLst>
    <p:notesMasterId r:id="rId43"/>
  </p:notesMasterIdLst>
  <p:sldIdLst>
    <p:sldId id="256" r:id="rId6"/>
    <p:sldId id="258" r:id="rId7"/>
    <p:sldId id="297" r:id="rId8"/>
    <p:sldId id="259" r:id="rId9"/>
    <p:sldId id="261" r:id="rId10"/>
    <p:sldId id="298" r:id="rId11"/>
    <p:sldId id="285" r:id="rId12"/>
    <p:sldId id="300" r:id="rId13"/>
    <p:sldId id="322" r:id="rId14"/>
    <p:sldId id="324" r:id="rId15"/>
    <p:sldId id="304" r:id="rId16"/>
    <p:sldId id="303" r:id="rId17"/>
    <p:sldId id="305" r:id="rId18"/>
    <p:sldId id="309" r:id="rId19"/>
    <p:sldId id="315" r:id="rId20"/>
    <p:sldId id="316" r:id="rId21"/>
    <p:sldId id="317" r:id="rId22"/>
    <p:sldId id="318" r:id="rId23"/>
    <p:sldId id="310" r:id="rId24"/>
    <p:sldId id="264" r:id="rId25"/>
    <p:sldId id="265" r:id="rId26"/>
    <p:sldId id="321" r:id="rId27"/>
    <p:sldId id="269" r:id="rId28"/>
    <p:sldId id="267" r:id="rId29"/>
    <p:sldId id="280" r:id="rId30"/>
    <p:sldId id="270" r:id="rId31"/>
    <p:sldId id="273" r:id="rId32"/>
    <p:sldId id="282" r:id="rId33"/>
    <p:sldId id="284" r:id="rId34"/>
    <p:sldId id="308" r:id="rId35"/>
    <p:sldId id="306" r:id="rId36"/>
    <p:sldId id="307" r:id="rId37"/>
    <p:sldId id="312" r:id="rId38"/>
    <p:sldId id="295" r:id="rId39"/>
    <p:sldId id="314" r:id="rId40"/>
    <p:sldId id="299" r:id="rId41"/>
    <p:sldId id="293" r:id="rId42"/>
  </p:sldIdLst>
  <p:sldSz cx="9144000" cy="6858000" type="screen4x3"/>
  <p:notesSz cx="6858000" cy="9144000"/>
  <p:custDataLst>
    <p:tags r:id="rId44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66"/>
    <a:srgbClr val="66FF66"/>
    <a:srgbClr val="00FF00"/>
    <a:srgbClr val="718C3F"/>
    <a:srgbClr val="7128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374" autoAdjust="0"/>
  </p:normalViewPr>
  <p:slideViewPr>
    <p:cSldViewPr>
      <p:cViewPr varScale="1">
        <p:scale>
          <a:sx n="56" d="100"/>
          <a:sy n="56" d="100"/>
        </p:scale>
        <p:origin x="76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theme" Target="theme/theme1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viewProps" Target="viewProps.xml"/><Relationship Id="rId20" Type="http://schemas.openxmlformats.org/officeDocument/2006/relationships/slide" Target="slides/slide15.xml"/><Relationship Id="rId41" Type="http://schemas.openxmlformats.org/officeDocument/2006/relationships/slide" Target="slides/slide3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B766CB-C220-4CD7-8F90-9E7399CB8679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5AC52E32-9F84-42D3-86F6-EDA7A03C31E4}">
      <dgm:prSet phldrT="[Text]"/>
      <dgm:spPr/>
      <dgm:t>
        <a:bodyPr/>
        <a:lstStyle/>
        <a:p>
          <a:r>
            <a:rPr lang="en-US" b="1" dirty="0" smtClean="0"/>
            <a:t>Subject Matter Experts </a:t>
          </a:r>
          <a:r>
            <a:rPr lang="en-US" dirty="0" smtClean="0"/>
            <a:t>– </a:t>
          </a:r>
          <a:r>
            <a:rPr lang="en-US" i="1" dirty="0" smtClean="0"/>
            <a:t>Content experts</a:t>
          </a:r>
          <a:r>
            <a:rPr lang="en-US" dirty="0" smtClean="0"/>
            <a:t> </a:t>
          </a:r>
          <a:endParaRPr lang="en-US" dirty="0"/>
        </a:p>
      </dgm:t>
    </dgm:pt>
    <dgm:pt modelId="{596EE369-E4ED-4460-B21F-A2D3A8A801B2}" type="parTrans" cxnId="{6FCE813A-D493-4D18-B37E-2FB04741842A}">
      <dgm:prSet/>
      <dgm:spPr/>
      <dgm:t>
        <a:bodyPr/>
        <a:lstStyle/>
        <a:p>
          <a:endParaRPr lang="en-US"/>
        </a:p>
      </dgm:t>
    </dgm:pt>
    <dgm:pt modelId="{D3CA988E-6EF7-42B1-B732-9FEC77ACE923}" type="sibTrans" cxnId="{6FCE813A-D493-4D18-B37E-2FB04741842A}">
      <dgm:prSet/>
      <dgm:spPr/>
      <dgm:t>
        <a:bodyPr/>
        <a:lstStyle/>
        <a:p>
          <a:endParaRPr lang="en-US"/>
        </a:p>
      </dgm:t>
    </dgm:pt>
    <dgm:pt modelId="{AABC6A08-35F6-4E8B-8725-89B061A6A08A}">
      <dgm:prSet phldrT="[Text]"/>
      <dgm:spPr/>
      <dgm:t>
        <a:bodyPr/>
        <a:lstStyle/>
        <a:p>
          <a:r>
            <a:rPr lang="en-US" b="1" i="1" dirty="0" smtClean="0"/>
            <a:t>eLearning Expert </a:t>
          </a:r>
        </a:p>
        <a:p>
          <a:r>
            <a:rPr lang="en-US" i="1" dirty="0" smtClean="0"/>
            <a:t>“creative and  interactive learning experiences”</a:t>
          </a:r>
          <a:endParaRPr lang="en-US" i="1" dirty="0"/>
        </a:p>
      </dgm:t>
    </dgm:pt>
    <dgm:pt modelId="{D975E1D2-8BA2-4F4F-9B41-C902CD97F0CB}" type="parTrans" cxnId="{E8DF7F15-57A6-461C-A6B0-1492C6B7688E}">
      <dgm:prSet/>
      <dgm:spPr/>
      <dgm:t>
        <a:bodyPr/>
        <a:lstStyle/>
        <a:p>
          <a:endParaRPr lang="en-US"/>
        </a:p>
      </dgm:t>
    </dgm:pt>
    <dgm:pt modelId="{82E2451C-6F47-4AE9-822B-BA2B84CEFB20}" type="sibTrans" cxnId="{E8DF7F15-57A6-461C-A6B0-1492C6B7688E}">
      <dgm:prSet/>
      <dgm:spPr/>
      <dgm:t>
        <a:bodyPr/>
        <a:lstStyle/>
        <a:p>
          <a:endParaRPr lang="en-US"/>
        </a:p>
      </dgm:t>
    </dgm:pt>
    <dgm:pt modelId="{EA88FEAF-34E2-431C-A5D4-3AB86B327EDF}">
      <dgm:prSet phldrT="[Text]"/>
      <dgm:spPr/>
      <dgm:t>
        <a:bodyPr/>
        <a:lstStyle/>
        <a:p>
          <a:r>
            <a:rPr lang="en-US" b="1" dirty="0" smtClean="0"/>
            <a:t>Instructional Design </a:t>
          </a:r>
          <a:r>
            <a:rPr lang="en-US" dirty="0" smtClean="0"/>
            <a:t>– </a:t>
          </a:r>
          <a:r>
            <a:rPr lang="en-US" i="1" dirty="0" smtClean="0"/>
            <a:t>Trim to “Need to know”</a:t>
          </a:r>
          <a:endParaRPr lang="en-US" i="1" dirty="0"/>
        </a:p>
      </dgm:t>
    </dgm:pt>
    <dgm:pt modelId="{781B5237-6F4F-4041-8F15-1BEC6D110DC0}" type="parTrans" cxnId="{1A45B5B8-0D97-4773-825D-81F344F1E0BF}">
      <dgm:prSet/>
      <dgm:spPr/>
      <dgm:t>
        <a:bodyPr/>
        <a:lstStyle/>
        <a:p>
          <a:endParaRPr lang="en-US"/>
        </a:p>
      </dgm:t>
    </dgm:pt>
    <dgm:pt modelId="{1D8A7F4F-AC09-4F77-9A96-9A2DC0036150}" type="sibTrans" cxnId="{1A45B5B8-0D97-4773-825D-81F344F1E0BF}">
      <dgm:prSet/>
      <dgm:spPr/>
      <dgm:t>
        <a:bodyPr/>
        <a:lstStyle/>
        <a:p>
          <a:endParaRPr lang="en-US"/>
        </a:p>
      </dgm:t>
    </dgm:pt>
    <dgm:pt modelId="{EC138B44-6BA8-45A4-9FC2-1F894BE250BE}" type="pres">
      <dgm:prSet presAssocID="{2EB766CB-C220-4CD7-8F90-9E7399CB8679}" presName="compositeShape" presStyleCnt="0">
        <dgm:presLayoutVars>
          <dgm:chMax val="7"/>
          <dgm:dir/>
          <dgm:resizeHandles val="exact"/>
        </dgm:presLayoutVars>
      </dgm:prSet>
      <dgm:spPr/>
    </dgm:pt>
    <dgm:pt modelId="{3FAA84F1-D7EA-4D11-8BF5-0202FC70542A}" type="pres">
      <dgm:prSet presAssocID="{5AC52E32-9F84-42D3-86F6-EDA7A03C31E4}" presName="circ1" presStyleLbl="vennNode1" presStyleIdx="0" presStyleCnt="3" custScaleY="101632" custLinFactNeighborX="988" custLinFactNeighborY="12716"/>
      <dgm:spPr/>
      <dgm:t>
        <a:bodyPr/>
        <a:lstStyle/>
        <a:p>
          <a:endParaRPr lang="en-US"/>
        </a:p>
      </dgm:t>
    </dgm:pt>
    <dgm:pt modelId="{1FE1ABA0-B23C-4A6E-99A5-EDC945B0CEB4}" type="pres">
      <dgm:prSet presAssocID="{5AC52E32-9F84-42D3-86F6-EDA7A03C31E4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438D92-C921-4F27-9A85-BC9BECD59A11}" type="pres">
      <dgm:prSet presAssocID="{AABC6A08-35F6-4E8B-8725-89B061A6A08A}" presName="circ2" presStyleLbl="vennNode1" presStyleIdx="1" presStyleCnt="3" custScaleY="96135"/>
      <dgm:spPr/>
      <dgm:t>
        <a:bodyPr/>
        <a:lstStyle/>
        <a:p>
          <a:endParaRPr lang="en-US"/>
        </a:p>
      </dgm:t>
    </dgm:pt>
    <dgm:pt modelId="{F7FC660D-C349-4F26-8B26-C90A64E1302A}" type="pres">
      <dgm:prSet presAssocID="{AABC6A08-35F6-4E8B-8725-89B061A6A08A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CE482E-707A-4BF0-BFD5-58FA72F948B3}" type="pres">
      <dgm:prSet presAssocID="{EA88FEAF-34E2-431C-A5D4-3AB86B327EDF}" presName="circ3" presStyleLbl="vennNode1" presStyleIdx="2" presStyleCnt="3" custScaleY="97902"/>
      <dgm:spPr/>
      <dgm:t>
        <a:bodyPr/>
        <a:lstStyle/>
        <a:p>
          <a:endParaRPr lang="en-US"/>
        </a:p>
      </dgm:t>
    </dgm:pt>
    <dgm:pt modelId="{83468A7B-0D06-4BE2-A586-23A367D7CFC4}" type="pres">
      <dgm:prSet presAssocID="{EA88FEAF-34E2-431C-A5D4-3AB86B327EDF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597967A-82F4-6B43-B793-DF2FEFFB77B4}" type="presOf" srcId="{5AC52E32-9F84-42D3-86F6-EDA7A03C31E4}" destId="{1FE1ABA0-B23C-4A6E-99A5-EDC945B0CEB4}" srcOrd="1" destOrd="0" presId="urn:microsoft.com/office/officeart/2005/8/layout/venn1"/>
    <dgm:cxn modelId="{E8DF7F15-57A6-461C-A6B0-1492C6B7688E}" srcId="{2EB766CB-C220-4CD7-8F90-9E7399CB8679}" destId="{AABC6A08-35F6-4E8B-8725-89B061A6A08A}" srcOrd="1" destOrd="0" parTransId="{D975E1D2-8BA2-4F4F-9B41-C902CD97F0CB}" sibTransId="{82E2451C-6F47-4AE9-822B-BA2B84CEFB20}"/>
    <dgm:cxn modelId="{94BA4051-7CE2-374E-97F7-E0BF3FEB019F}" type="presOf" srcId="{EA88FEAF-34E2-431C-A5D4-3AB86B327EDF}" destId="{93CE482E-707A-4BF0-BFD5-58FA72F948B3}" srcOrd="0" destOrd="0" presId="urn:microsoft.com/office/officeart/2005/8/layout/venn1"/>
    <dgm:cxn modelId="{A2E11DC5-60EA-D74B-A032-D9F6CA9B2F67}" type="presOf" srcId="{AABC6A08-35F6-4E8B-8725-89B061A6A08A}" destId="{9A438D92-C921-4F27-9A85-BC9BECD59A11}" srcOrd="0" destOrd="0" presId="urn:microsoft.com/office/officeart/2005/8/layout/venn1"/>
    <dgm:cxn modelId="{1A45B5B8-0D97-4773-825D-81F344F1E0BF}" srcId="{2EB766CB-C220-4CD7-8F90-9E7399CB8679}" destId="{EA88FEAF-34E2-431C-A5D4-3AB86B327EDF}" srcOrd="2" destOrd="0" parTransId="{781B5237-6F4F-4041-8F15-1BEC6D110DC0}" sibTransId="{1D8A7F4F-AC09-4F77-9A96-9A2DC0036150}"/>
    <dgm:cxn modelId="{56BB2DC5-C0E3-D74D-B9BB-03698F373BF1}" type="presOf" srcId="{2EB766CB-C220-4CD7-8F90-9E7399CB8679}" destId="{EC138B44-6BA8-45A4-9FC2-1F894BE250BE}" srcOrd="0" destOrd="0" presId="urn:microsoft.com/office/officeart/2005/8/layout/venn1"/>
    <dgm:cxn modelId="{4C67D748-6473-FD41-A99F-E3B94347FA86}" type="presOf" srcId="{EA88FEAF-34E2-431C-A5D4-3AB86B327EDF}" destId="{83468A7B-0D06-4BE2-A586-23A367D7CFC4}" srcOrd="1" destOrd="0" presId="urn:microsoft.com/office/officeart/2005/8/layout/venn1"/>
    <dgm:cxn modelId="{9BF76F58-602B-E84C-A494-28389F5CAD36}" type="presOf" srcId="{AABC6A08-35F6-4E8B-8725-89B061A6A08A}" destId="{F7FC660D-C349-4F26-8B26-C90A64E1302A}" srcOrd="1" destOrd="0" presId="urn:microsoft.com/office/officeart/2005/8/layout/venn1"/>
    <dgm:cxn modelId="{AB6D4299-4576-FF4A-BDF8-FDD30863EC57}" type="presOf" srcId="{5AC52E32-9F84-42D3-86F6-EDA7A03C31E4}" destId="{3FAA84F1-D7EA-4D11-8BF5-0202FC70542A}" srcOrd="0" destOrd="0" presId="urn:microsoft.com/office/officeart/2005/8/layout/venn1"/>
    <dgm:cxn modelId="{6FCE813A-D493-4D18-B37E-2FB04741842A}" srcId="{2EB766CB-C220-4CD7-8F90-9E7399CB8679}" destId="{5AC52E32-9F84-42D3-86F6-EDA7A03C31E4}" srcOrd="0" destOrd="0" parTransId="{596EE369-E4ED-4460-B21F-A2D3A8A801B2}" sibTransId="{D3CA988E-6EF7-42B1-B732-9FEC77ACE923}"/>
    <dgm:cxn modelId="{6612DCCF-E61A-8842-99F2-6E36E7B1872A}" type="presParOf" srcId="{EC138B44-6BA8-45A4-9FC2-1F894BE250BE}" destId="{3FAA84F1-D7EA-4D11-8BF5-0202FC70542A}" srcOrd="0" destOrd="0" presId="urn:microsoft.com/office/officeart/2005/8/layout/venn1"/>
    <dgm:cxn modelId="{0A29B505-283D-CC42-88C0-109D01516B12}" type="presParOf" srcId="{EC138B44-6BA8-45A4-9FC2-1F894BE250BE}" destId="{1FE1ABA0-B23C-4A6E-99A5-EDC945B0CEB4}" srcOrd="1" destOrd="0" presId="urn:microsoft.com/office/officeart/2005/8/layout/venn1"/>
    <dgm:cxn modelId="{5A44758B-4520-C742-BA71-3FAEFB4BC6C5}" type="presParOf" srcId="{EC138B44-6BA8-45A4-9FC2-1F894BE250BE}" destId="{9A438D92-C921-4F27-9A85-BC9BECD59A11}" srcOrd="2" destOrd="0" presId="urn:microsoft.com/office/officeart/2005/8/layout/venn1"/>
    <dgm:cxn modelId="{F2EF5AA0-7300-C84F-B1CB-A5818734C4D1}" type="presParOf" srcId="{EC138B44-6BA8-45A4-9FC2-1F894BE250BE}" destId="{F7FC660D-C349-4F26-8B26-C90A64E1302A}" srcOrd="3" destOrd="0" presId="urn:microsoft.com/office/officeart/2005/8/layout/venn1"/>
    <dgm:cxn modelId="{013976C9-C5FF-044E-87A2-38C21D2D5C94}" type="presParOf" srcId="{EC138B44-6BA8-45A4-9FC2-1F894BE250BE}" destId="{93CE482E-707A-4BF0-BFD5-58FA72F948B3}" srcOrd="4" destOrd="0" presId="urn:microsoft.com/office/officeart/2005/8/layout/venn1"/>
    <dgm:cxn modelId="{0CCC52AB-642E-D241-8522-74FA648E6C0C}" type="presParOf" srcId="{EC138B44-6BA8-45A4-9FC2-1F894BE250BE}" destId="{83468A7B-0D06-4BE2-A586-23A367D7CFC4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AA84F1-D7EA-4D11-8BF5-0202FC70542A}">
      <dsp:nvSpPr>
        <dsp:cNvPr id="0" name=""/>
        <dsp:cNvSpPr/>
      </dsp:nvSpPr>
      <dsp:spPr>
        <a:xfrm>
          <a:off x="3007296" y="392386"/>
          <a:ext cx="2630670" cy="267360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/>
            <a:t>Subject Matter Experts </a:t>
          </a:r>
          <a:r>
            <a:rPr lang="en-US" sz="1500" kern="1200" dirty="0" smtClean="0"/>
            <a:t>– </a:t>
          </a:r>
          <a:r>
            <a:rPr lang="en-US" sz="1500" i="1" kern="1200" dirty="0" smtClean="0"/>
            <a:t>Content experts</a:t>
          </a:r>
          <a:r>
            <a:rPr lang="en-US" sz="1500" kern="1200" dirty="0" smtClean="0"/>
            <a:t> </a:t>
          </a:r>
          <a:endParaRPr lang="en-US" sz="1500" kern="1200" dirty="0"/>
        </a:p>
      </dsp:txBody>
      <dsp:txXfrm>
        <a:off x="3358052" y="860266"/>
        <a:ext cx="1929158" cy="1203121"/>
      </dsp:txXfrm>
    </dsp:sp>
    <dsp:sp modelId="{9A438D92-C921-4F27-9A85-BC9BECD59A11}">
      <dsp:nvSpPr>
        <dsp:cNvPr id="0" name=""/>
        <dsp:cNvSpPr/>
      </dsp:nvSpPr>
      <dsp:spPr>
        <a:xfrm>
          <a:off x="3930539" y="1774343"/>
          <a:ext cx="2630670" cy="252899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i="1" kern="1200" dirty="0" smtClean="0"/>
            <a:t>eLearning Expert 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i="1" kern="1200" dirty="0" smtClean="0"/>
            <a:t>“creative and  interactive learning experiences”</a:t>
          </a:r>
          <a:endParaRPr lang="en-US" sz="1500" i="1" kern="1200" dirty="0"/>
        </a:p>
      </dsp:txBody>
      <dsp:txXfrm>
        <a:off x="4735086" y="2427667"/>
        <a:ext cx="1578402" cy="1390947"/>
      </dsp:txXfrm>
    </dsp:sp>
    <dsp:sp modelId="{93CE482E-707A-4BF0-BFD5-58FA72F948B3}">
      <dsp:nvSpPr>
        <dsp:cNvPr id="0" name=""/>
        <dsp:cNvSpPr/>
      </dsp:nvSpPr>
      <dsp:spPr>
        <a:xfrm>
          <a:off x="2032072" y="1751101"/>
          <a:ext cx="2630670" cy="257547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/>
            <a:t>Instructional Design </a:t>
          </a:r>
          <a:r>
            <a:rPr lang="en-US" sz="1500" kern="1200" dirty="0" smtClean="0"/>
            <a:t>– </a:t>
          </a:r>
          <a:r>
            <a:rPr lang="en-US" sz="1500" i="1" kern="1200" dirty="0" smtClean="0"/>
            <a:t>Trim to “Need to know”</a:t>
          </a:r>
          <a:endParaRPr lang="en-US" sz="1500" i="1" kern="1200" dirty="0"/>
        </a:p>
      </dsp:txBody>
      <dsp:txXfrm>
        <a:off x="2279793" y="2416433"/>
        <a:ext cx="1578402" cy="14165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F6B05A71-89C1-1341-BE8F-AC1ED1CD52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0297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B05A71-89C1-1341-BE8F-AC1ED1CD522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0976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>
              <a:ea typeface="MS PGothic" charset="0"/>
            </a:endParaRP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fld id="{9CBAFCBF-D2E0-C647-9C92-9CEBDFED6C96}" type="slidenum">
              <a:rPr lang="en-US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7875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B05A71-89C1-1341-BE8F-AC1ED1CD522A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4221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B05A71-89C1-1341-BE8F-AC1ED1CD522A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5599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B05A71-89C1-1341-BE8F-AC1ED1CD522A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7867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B05A71-89C1-1341-BE8F-AC1ED1CD522A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7739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  <a:defRPr/>
            </a:pPr>
            <a:endParaRPr lang="en-US" altLang="en-US" baseline="0" dirty="0" smtClean="0"/>
          </a:p>
          <a:p>
            <a:pPr>
              <a:buFont typeface="Wingdings" panose="05000000000000000000" pitchFamily="2" charset="2"/>
              <a:buNone/>
              <a:defRPr/>
            </a:pPr>
            <a:endParaRPr lang="en-US" altLang="en-US" dirty="0" smtClean="0"/>
          </a:p>
          <a:p>
            <a:pPr>
              <a:buFont typeface="Wingdings" panose="05000000000000000000" pitchFamily="2" charset="2"/>
              <a:buChar char="§"/>
              <a:defRPr/>
            </a:pPr>
            <a:endParaRPr lang="en-US" altLang="en-US" dirty="0" smtClean="0"/>
          </a:p>
          <a:p>
            <a:pPr>
              <a:defRPr/>
            </a:pPr>
            <a:endParaRPr lang="en-US" sz="800" kern="1200" dirty="0">
              <a:solidFill>
                <a:schemeClr val="tx1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B05A71-89C1-1341-BE8F-AC1ED1CD522A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2825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B05A71-89C1-1341-BE8F-AC1ED1CD522A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2637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>
              <a:ea typeface="MS PGothic" charset="0"/>
            </a:endParaRP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fld id="{CDEB615F-0F63-0F4A-A735-8EA08B8FDB12}" type="slidenum">
              <a:rPr lang="en-US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46648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>
              <a:ea typeface="MS PGothic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fld id="{A92F67CF-BF40-CC4A-962D-3FAEA201737C}" type="slidenum">
              <a:rPr lang="en-US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1885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8BC4DE3-6DF6-45E6-A094-EB38AB947F83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7254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AE0A8-CD20-4AB8-BD3B-6CC8D2CEA7CF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85076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AE0A8-CD20-4AB8-BD3B-6CC8D2CEA7CF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13579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AE0A8-CD20-4AB8-BD3B-6CC8D2CEA7CF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9714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B05A71-89C1-1341-BE8F-AC1ED1CD522A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61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latin typeface="Helvetica" charset="0"/>
              <a:ea typeface="MS PGothic" charset="0"/>
            </a:endParaRPr>
          </a:p>
          <a:p>
            <a:endParaRPr lang="en-US" dirty="0">
              <a:ea typeface="MS PGothic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fld id="{441E58B5-7009-6643-8550-085A9C291135}" type="slidenum">
              <a:rPr lang="en-US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6651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>
              <a:ea typeface="MS PGothic" charset="0"/>
            </a:endParaRP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fld id="{D1DDA079-D18E-DA48-8C06-84291061A928}" type="slidenum">
              <a:rPr lang="en-US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7412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ea typeface="MS PGothic" charset="0"/>
            </a:endParaRPr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fld id="{C11EEC56-0D57-B549-BB86-01262C42AA6E}" type="slidenum">
              <a:rPr lang="en-US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015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7" descr="Jhpiego_External_Main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825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" descr="Jhpiego_logo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8" y="381000"/>
            <a:ext cx="2157412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773238"/>
            <a:ext cx="7924800" cy="1165225"/>
          </a:xfrm>
        </p:spPr>
        <p:txBody>
          <a:bodyPr/>
          <a:lstStyle>
            <a:lvl1pPr algn="l"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3352800"/>
            <a:ext cx="48006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936177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DF1F38-D9A6-1242-9733-6A43230DE8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585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DC8F0B-4D17-B94B-A57E-07B126932E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657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6925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6925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E09A56-630A-5549-B33B-EB026F586C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118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3D45A4-8370-E64D-96DE-8E9918F85B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345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</p:spPr>
        <p:txBody>
          <a:bodyPr lIns="91425" tIns="91425" rIns="91425" bIns="91425" anchor="t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lIns="91425" tIns="91425" rIns="91425" b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" name="Shape 19"/>
          <p:cNvSpPr txBox="1">
            <a:spLocks noGrp="1"/>
          </p:cNvSpPr>
          <p:nvPr>
            <p:ph type="sldNum" idx="10"/>
          </p:nvPr>
        </p:nvSpPr>
        <p:spPr>
          <a:xfrm>
            <a:off x="8472488" y="6218238"/>
            <a:ext cx="549275" cy="523875"/>
          </a:xfrm>
        </p:spPr>
        <p:txBody>
          <a:bodyPr lIns="91425" tIns="91425" rIns="91425" bIns="91425" anchor="ctr">
            <a:noAutofit/>
          </a:bodyPr>
          <a:lstStyle>
            <a:lvl1pPr>
              <a:spcBef>
                <a:spcPts val="0"/>
              </a:spcBef>
              <a:defRPr/>
            </a:lvl1pPr>
          </a:lstStyle>
          <a:p>
            <a:pPr>
              <a:defRPr/>
            </a:pPr>
            <a:fld id="{6C48DC65-498F-1D48-AA15-E73274DE4932}" type="slidenum">
              <a:rPr lang="en"/>
              <a:pPr>
                <a:defRPr/>
              </a:pPr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255305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A956098-7C54-4DE2-B30E-3B9D6A8DC1D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549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8" descr="Jhpiego_External_slide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304800"/>
            <a:ext cx="9140825" cy="103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38175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latin typeface="Helvetica" charset="0"/>
                <a:cs typeface="+mn-cs"/>
              </a:defRPr>
            </a:lvl1pPr>
          </a:lstStyle>
          <a:p>
            <a:pPr>
              <a:defRPr/>
            </a:pPr>
            <a:fld id="{E78D3E87-C050-9F4D-8F99-942434DB28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" name="Picture 14" descr="Jhpiego_logo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8" y="6072188"/>
            <a:ext cx="1312862" cy="55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5" r:id="rId2"/>
    <p:sldLayoutId id="2147483666" r:id="rId3"/>
    <p:sldLayoutId id="2147483667" r:id="rId4"/>
    <p:sldLayoutId id="2147483669" r:id="rId5"/>
    <p:sldLayoutId id="2147483670" r:id="rId6"/>
    <p:sldLayoutId id="2147483671" r:id="rId7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" pitchFamily="34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718C3F"/>
        </a:buClr>
        <a:buFont typeface="Wingdings" charset="0"/>
        <a:buChar char="§"/>
        <a:defRPr sz="28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718C3F"/>
        </a:buClr>
        <a:buSzPct val="85000"/>
        <a:buFont typeface="Wingdings" charset="0"/>
        <a:buChar char="§"/>
        <a:defRPr sz="24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718C3F"/>
        </a:buClr>
        <a:buFont typeface="Arial" charset="0"/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718C3F"/>
        </a:buClr>
        <a:buChar char="•"/>
        <a:defRPr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718C3F"/>
        </a:buClr>
        <a:buSzPct val="90000"/>
        <a:buChar char="•"/>
        <a:defRPr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718C3F"/>
        </a:buClr>
        <a:buSzPct val="90000"/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718C3F"/>
        </a:buClr>
        <a:buSzPct val="90000"/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718C3F"/>
        </a:buClr>
        <a:buSzPct val="90000"/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718C3F"/>
        </a:buClr>
        <a:buSzPct val="90000"/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9" descr="Jhpiego_External_slid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1625600"/>
            <a:ext cx="9140825" cy="103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716088"/>
            <a:ext cx="8229600" cy="85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380163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latin typeface="Helvetica" charset="0"/>
                <a:cs typeface="+mn-cs"/>
              </a:defRPr>
            </a:lvl1pPr>
          </a:lstStyle>
          <a:p>
            <a:pPr>
              <a:defRPr/>
            </a:pPr>
            <a:fld id="{2001AA44-0236-714E-8101-A140CAEFC2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8197" name="Picture 14" descr="Jhpiego_logo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8" y="6072188"/>
            <a:ext cx="1312862" cy="55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" pitchFamily="34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elearningindustry.com/7-tips-to-choose-images-and-graphics-for-elearning-course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9.png"/><Relationship Id="rId4" Type="http://schemas.openxmlformats.org/officeDocument/2006/relationships/hyperlink" Target="http://mohelearning.com/media/Stage/GBV_Extract%20without%20Audio/story.html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mohelearning.com/media/Stage/Audio%20Play/Audio%201.mp3" TargetMode="External"/><Relationship Id="rId3" Type="http://schemas.openxmlformats.org/officeDocument/2006/relationships/audio" Target="file:///C:\Users\lmensah\Dropbox%20(Personal)\mHealth%20Summit%202016\Stage\Audio%20Play\Audio%201.mp3" TargetMode="External"/><Relationship Id="rId7" Type="http://schemas.openxmlformats.org/officeDocument/2006/relationships/notesSlide" Target="../notesSlides/notesSlide8.xml"/><Relationship Id="rId12" Type="http://schemas.openxmlformats.org/officeDocument/2006/relationships/image" Target="../media/image12.png"/><Relationship Id="rId2" Type="http://schemas.microsoft.com/office/2007/relationships/media" Target="file:///C:\Users\lmensah\Dropbox%20(Personal)\mHealth%20Summit%202016\Stage\Audio%20Play\Audio%201.mp3" TargetMode="External"/><Relationship Id="rId1" Type="http://schemas.openxmlformats.org/officeDocument/2006/relationships/tags" Target="../tags/tag3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11.png"/><Relationship Id="rId5" Type="http://schemas.openxmlformats.org/officeDocument/2006/relationships/audio" Target="file:///C:\Users\lmensah\Dropbox%20(Personal)\mHealth%20Summit%202016\Stage\Audio%20Play\Audio%202.mp3" TargetMode="External"/><Relationship Id="rId10" Type="http://schemas.openxmlformats.org/officeDocument/2006/relationships/hyperlink" Target="http://mohelearning.com/media/Stage/Audio%20Play/Audio%202.mp3" TargetMode="External"/><Relationship Id="rId4" Type="http://schemas.microsoft.com/office/2007/relationships/media" Target="file:///C:\Users\lmensah\Dropbox%20(Personal)\mHealth%20Summit%202016\Stage\Audio%20Play\Audio%202.mp3" TargetMode="External"/><Relationship Id="rId9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5" Type="http://schemas.openxmlformats.org/officeDocument/2006/relationships/image" Target="../media/image13.png"/><Relationship Id="rId4" Type="http://schemas.openxmlformats.org/officeDocument/2006/relationships/hyperlink" Target="http://mohelearning.com/media/Stage/GBV%20-%20Education%20with%20Audio/story.html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39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6.xml"/><Relationship Id="rId6" Type="http://schemas.openxmlformats.org/officeDocument/2006/relationships/image" Target="../media/image38.jpe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7.xml"/><Relationship Id="rId5" Type="http://schemas.openxmlformats.org/officeDocument/2006/relationships/image" Target="../media/image41.png"/><Relationship Id="rId4" Type="http://schemas.openxmlformats.org/officeDocument/2006/relationships/hyperlink" Target="http://mohelearning.com/media/Stage/GBV%20-%20Assessment/story.html" TargetMode="Externa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7" Type="http://schemas.openxmlformats.org/officeDocument/2006/relationships/image" Target="../media/image47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gif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Helvetica" charset="0"/>
                <a:cs typeface="+mj-cs"/>
              </a:rPr>
              <a:t>A Journey into eLearning in</a:t>
            </a:r>
            <a:br>
              <a:rPr lang="en-US" dirty="0" smtClean="0">
                <a:latin typeface="Helvetica" charset="0"/>
                <a:cs typeface="+mj-cs"/>
              </a:rPr>
            </a:br>
            <a:r>
              <a:rPr lang="en-US" dirty="0" smtClean="0">
                <a:latin typeface="Helvetica" charset="0"/>
              </a:rPr>
              <a:t>Ethiopia, </a:t>
            </a:r>
            <a:r>
              <a:rPr lang="en-US" dirty="0" smtClean="0">
                <a:latin typeface="Helvetica" charset="0"/>
                <a:cs typeface="+mj-cs"/>
              </a:rPr>
              <a:t>Ghana</a:t>
            </a:r>
            <a:r>
              <a:rPr lang="en-US" dirty="0">
                <a:latin typeface="Helvetica" charset="0"/>
                <a:cs typeface="+mj-cs"/>
              </a:rPr>
              <a:t> </a:t>
            </a:r>
            <a:r>
              <a:rPr lang="en-US" dirty="0" smtClean="0">
                <a:latin typeface="Helvetica" charset="0"/>
                <a:cs typeface="+mj-cs"/>
              </a:rPr>
              <a:t>&amp; Zambia</a:t>
            </a:r>
            <a:endParaRPr lang="en-US" dirty="0">
              <a:latin typeface="Helvetica" charset="0"/>
              <a:cs typeface="+mj-cs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3276600"/>
            <a:ext cx="5410200" cy="1524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err="1">
                <a:latin typeface="Helvetica" charset="0"/>
                <a:cs typeface="+mn-cs"/>
              </a:rPr>
              <a:t>Meaza</a:t>
            </a:r>
            <a:r>
              <a:rPr lang="en-US" dirty="0">
                <a:latin typeface="Helvetica" charset="0"/>
                <a:cs typeface="+mn-cs"/>
              </a:rPr>
              <a:t> Raya</a:t>
            </a:r>
          </a:p>
          <a:p>
            <a:pPr eaLnBrk="1" hangingPunct="1">
              <a:buFont typeface="Wingdings" charset="0"/>
              <a:buNone/>
              <a:defRPr/>
            </a:pPr>
            <a:r>
              <a:rPr lang="en-US" dirty="0" smtClean="0">
                <a:latin typeface="Helvetica" charset="0"/>
                <a:cs typeface="+mn-cs"/>
              </a:rPr>
              <a:t>Leonard </a:t>
            </a:r>
            <a:r>
              <a:rPr lang="en-US" dirty="0" err="1" smtClean="0">
                <a:latin typeface="Helvetica" charset="0"/>
                <a:cs typeface="+mn-cs"/>
              </a:rPr>
              <a:t>Mensah</a:t>
            </a:r>
            <a:endParaRPr lang="en-US" dirty="0">
              <a:latin typeface="Helvetica" charset="0"/>
              <a:cs typeface="+mn-cs"/>
            </a:endParaRPr>
          </a:p>
          <a:p>
            <a:pPr eaLnBrk="1" hangingPunct="1">
              <a:buFont typeface="Wingdings" charset="0"/>
              <a:buNone/>
              <a:defRPr/>
            </a:pPr>
            <a:r>
              <a:rPr lang="en-US" dirty="0" smtClean="0">
                <a:latin typeface="Helvetica" charset="0"/>
                <a:cs typeface="+mn-cs"/>
              </a:rPr>
              <a:t>George </a:t>
            </a:r>
            <a:r>
              <a:rPr lang="en-US" dirty="0" err="1" smtClean="0">
                <a:latin typeface="Helvetica" charset="0"/>
                <a:cs typeface="+mn-cs"/>
              </a:rPr>
              <a:t>Muyunda</a:t>
            </a:r>
            <a:endParaRPr lang="en-US" dirty="0" smtClean="0">
              <a:latin typeface="Helvetica" charset="0"/>
              <a:cs typeface="+mn-cs"/>
            </a:endParaRPr>
          </a:p>
          <a:p>
            <a:pPr eaLnBrk="1" hangingPunct="1">
              <a:buFont typeface="Wingdings" charset="0"/>
              <a:buNone/>
              <a:defRPr/>
            </a:pPr>
            <a:r>
              <a:rPr lang="en-US" dirty="0" smtClean="0">
                <a:latin typeface="Helvetica" charset="0"/>
                <a:cs typeface="+mn-cs"/>
              </a:rPr>
              <a:t>Jodi Lis</a:t>
            </a:r>
          </a:p>
          <a:p>
            <a:pPr eaLnBrk="1" hangingPunct="1">
              <a:buFont typeface="Wingdings" charset="0"/>
              <a:buNone/>
              <a:defRPr/>
            </a:pPr>
            <a:endParaRPr lang="en-US" dirty="0">
              <a:latin typeface="Helvetica" charset="0"/>
              <a:cs typeface="+mn-cs"/>
            </a:endParaRPr>
          </a:p>
          <a:p>
            <a:pPr eaLnBrk="1" hangingPunct="1">
              <a:buFont typeface="Wingdings" charset="0"/>
              <a:buNone/>
              <a:defRPr/>
            </a:pPr>
            <a:r>
              <a:rPr lang="en-US" dirty="0" smtClean="0">
                <a:latin typeface="Helvetica" charset="0"/>
                <a:cs typeface="+mn-cs"/>
              </a:rPr>
              <a:t>December 14, 2016</a:t>
            </a:r>
            <a:endParaRPr lang="en-US" dirty="0">
              <a:latin typeface="Helvetica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…converted to eLearning content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1524000"/>
            <a:ext cx="8686800" cy="4429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792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600200"/>
            <a:ext cx="7086600" cy="533400"/>
          </a:xfrm>
          <a:ln>
            <a:noFill/>
          </a:ln>
        </p:spPr>
        <p:txBody>
          <a:bodyPr anchor="t"/>
          <a:lstStyle/>
          <a:p>
            <a:r>
              <a:rPr lang="en-US" sz="2400" dirty="0" smtClean="0"/>
              <a:t>Considerations when taking a patient’s history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2133600"/>
            <a:ext cx="8070361" cy="3976416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 bwMode="auto">
          <a:xfrm>
            <a:off x="152400" y="152400"/>
            <a:ext cx="86106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34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34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34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34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 lvl="1"/>
            <a:r>
              <a:rPr lang="en-US" dirty="0" smtClean="0"/>
              <a:t>Visual for eLearning</a:t>
            </a:r>
            <a:br>
              <a:rPr lang="en-US" dirty="0" smtClean="0"/>
            </a:br>
            <a:r>
              <a:rPr lang="en-US" sz="2800" dirty="0" smtClean="0"/>
              <a:t>Is the image suitable or not for the given context?</a:t>
            </a:r>
          </a:p>
        </p:txBody>
      </p:sp>
    </p:spTree>
    <p:extLst>
      <p:ext uri="{BB962C8B-B14F-4D97-AF65-F5344CB8AC3E}">
        <p14:creationId xmlns:p14="http://schemas.microsoft.com/office/powerpoint/2010/main" val="3100291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1295400"/>
          </a:xfrm>
        </p:spPr>
        <p:txBody>
          <a:bodyPr/>
          <a:lstStyle/>
          <a:p>
            <a:pPr marL="0" lvl="1"/>
            <a:r>
              <a:rPr lang="en-US" dirty="0" smtClean="0"/>
              <a:t>Visual for eLearning</a:t>
            </a:r>
            <a:br>
              <a:rPr lang="en-US" dirty="0" smtClean="0"/>
            </a:br>
            <a:r>
              <a:rPr lang="en-US" sz="2800" dirty="0" smtClean="0"/>
              <a:t>Is the image suitable or not for the given context?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09800"/>
            <a:ext cx="9152398" cy="38862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 bwMode="auto">
          <a:xfrm>
            <a:off x="762000" y="1600200"/>
            <a:ext cx="70866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34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34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34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34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r>
              <a:rPr lang="en-US" sz="2400" dirty="0" smtClean="0"/>
              <a:t>Breastfeeding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26466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Characteristics of a good visual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534400" cy="4343400"/>
          </a:xfrm>
        </p:spPr>
        <p:txBody>
          <a:bodyPr/>
          <a:lstStyle/>
          <a:p>
            <a:r>
              <a:rPr lang="en-US" sz="3200" dirty="0" smtClean="0"/>
              <a:t>Relevant </a:t>
            </a:r>
            <a:r>
              <a:rPr lang="en-US" sz="3200" dirty="0"/>
              <a:t>and </a:t>
            </a:r>
            <a:r>
              <a:rPr lang="en-US" sz="3200" dirty="0" smtClean="0"/>
              <a:t>on-topic</a:t>
            </a:r>
          </a:p>
          <a:p>
            <a:r>
              <a:rPr lang="en-US" sz="3200" dirty="0" smtClean="0"/>
              <a:t>Quality and not quantity</a:t>
            </a:r>
          </a:p>
          <a:p>
            <a:r>
              <a:rPr lang="en-US" sz="3200" dirty="0" smtClean="0"/>
              <a:t>Engaging vs distractive</a:t>
            </a:r>
          </a:p>
          <a:p>
            <a:r>
              <a:rPr lang="en-US" sz="3200" dirty="0" smtClean="0"/>
              <a:t>Navigation &amp; graphics user-friendly</a:t>
            </a:r>
          </a:p>
          <a:p>
            <a:r>
              <a:rPr lang="en-US" sz="3200" dirty="0" smtClean="0"/>
              <a:t>Reflect your message you want to deliver</a:t>
            </a:r>
          </a:p>
          <a:p>
            <a:r>
              <a:rPr lang="en-US" sz="3200" dirty="0" smtClean="0"/>
              <a:t>Cohesive &amp; consistent to </a:t>
            </a:r>
            <a:r>
              <a:rPr lang="en-US" sz="3200" dirty="0"/>
              <a:t>overall </a:t>
            </a:r>
            <a:r>
              <a:rPr lang="en-US" sz="3200" dirty="0" smtClean="0"/>
              <a:t>design </a:t>
            </a:r>
          </a:p>
          <a:p>
            <a:endParaRPr lang="en-US" sz="2400" b="1" dirty="0" smtClean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937605" y="6172200"/>
            <a:ext cx="72063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>
              <a:buNone/>
            </a:pPr>
            <a:r>
              <a:rPr lang="en-US" sz="1400" dirty="0" smtClean="0">
                <a:hlinkClick r:id="rId2"/>
              </a:rPr>
              <a:t>https://elearningindustry.com/7-tips-to-choose-images-and-graphics-for-elearning-course</a:t>
            </a:r>
            <a:r>
              <a:rPr lang="en-US" sz="1400" dirty="0" smtClean="0"/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41309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382000" cy="2438400"/>
          </a:xfrm>
        </p:spPr>
        <p:txBody>
          <a:bodyPr/>
          <a:lstStyle/>
          <a:p>
            <a:pPr>
              <a:defRPr/>
            </a:pPr>
            <a:r>
              <a:rPr lang="en-US" sz="4000" dirty="0" smtClean="0">
                <a:cs typeface="+mj-cs"/>
              </a:rPr>
              <a:t>Second Stop</a:t>
            </a:r>
            <a:br>
              <a:rPr lang="en-US" sz="4000" dirty="0" smtClean="0">
                <a:cs typeface="+mj-cs"/>
              </a:rPr>
            </a:br>
            <a:r>
              <a:rPr lang="en-US" sz="4000" dirty="0" smtClean="0"/>
              <a:t>What </a:t>
            </a:r>
            <a:r>
              <a:rPr lang="en-US" sz="4000" dirty="0"/>
              <a:t>will we hear</a:t>
            </a:r>
            <a:r>
              <a:rPr lang="en-US" sz="4000" dirty="0" smtClean="0"/>
              <a:t>?</a:t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>
                <a:cs typeface="+mj-cs"/>
              </a:rPr>
              <a:t>Content Development </a:t>
            </a:r>
            <a:endParaRPr lang="en-US" sz="4000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679074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elvetica" charset="0"/>
                <a:ea typeface="MS PGothic" charset="0"/>
              </a:rPr>
              <a:t>Audio Part I</a:t>
            </a:r>
            <a:endParaRPr lang="en-US" dirty="0">
              <a:latin typeface="Helvetica" charset="0"/>
              <a:ea typeface="MS PGothic" charset="0"/>
            </a:endParaRPr>
          </a:p>
        </p:txBody>
      </p:sp>
      <p:pic>
        <p:nvPicPr>
          <p:cNvPr id="7173" name="Picture 4">
            <a:hlinkClick r:id="rId4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752600"/>
            <a:ext cx="5342321" cy="4430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2449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elvetica" charset="0"/>
                <a:ea typeface="MS PGothic" charset="0"/>
              </a:rPr>
              <a:t>Audio Clarity</a:t>
            </a:r>
            <a:endParaRPr lang="en-US" dirty="0">
              <a:latin typeface="Helvetica" charset="0"/>
              <a:ea typeface="MS PGothic" charset="0"/>
            </a:endParaRPr>
          </a:p>
        </p:txBody>
      </p:sp>
      <p:sp>
        <p:nvSpPr>
          <p:cNvPr id="9221" name="TextBox 4"/>
          <p:cNvSpPr txBox="1">
            <a:spLocks noChangeArrowheads="1"/>
          </p:cNvSpPr>
          <p:nvPr/>
        </p:nvSpPr>
        <p:spPr bwMode="auto">
          <a:xfrm>
            <a:off x="1649413" y="5421313"/>
            <a:ext cx="24384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algn="ctr"/>
            <a:r>
              <a:rPr lang="en-US" b="1"/>
              <a:t>AUDIO ONE</a:t>
            </a:r>
          </a:p>
        </p:txBody>
      </p:sp>
      <p:pic>
        <p:nvPicPr>
          <p:cNvPr id="9222" name="Picture 9">
            <a:hlinkClick r:id="rId8"/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6325" y="2868613"/>
            <a:ext cx="2768600" cy="231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7">
            <a:hlinkClick r:id="rId10"/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846388"/>
            <a:ext cx="2384425" cy="235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4" name="TextBox 13"/>
          <p:cNvSpPr txBox="1">
            <a:spLocks noChangeArrowheads="1"/>
          </p:cNvSpPr>
          <p:nvPr/>
        </p:nvSpPr>
        <p:spPr bwMode="auto">
          <a:xfrm>
            <a:off x="4886325" y="5421313"/>
            <a:ext cx="24384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algn="ctr"/>
            <a:r>
              <a:rPr lang="en-US" b="1"/>
              <a:t>AUDIO TWO</a:t>
            </a:r>
          </a:p>
        </p:txBody>
      </p:sp>
      <p:pic>
        <p:nvPicPr>
          <p:cNvPr id="9" name="Audio 1.mp3">
            <a:hlinkClick r:id="" action="ppaction://media"/>
          </p:cNvPr>
          <p:cNvPicPr>
            <a:picLocks noRot="1"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5410200"/>
            <a:ext cx="388938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Audio 2.mp3">
            <a:hlinkClick r:id="" action="ppaction://media"/>
          </p:cNvPr>
          <p:cNvPicPr>
            <a:picLocks noRot="1"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link="rId4"/>
              </p:ext>
            </p:ext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5410200"/>
            <a:ext cx="31115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07345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elvetica" charset="0"/>
                <a:ea typeface="MS PGothic" charset="0"/>
              </a:rPr>
              <a:t>Audio Part II</a:t>
            </a:r>
            <a:endParaRPr lang="en-US" dirty="0">
              <a:latin typeface="Helvetica" charset="0"/>
              <a:ea typeface="MS PGothic" charset="0"/>
            </a:endParaRPr>
          </a:p>
        </p:txBody>
      </p:sp>
      <p:pic>
        <p:nvPicPr>
          <p:cNvPr id="11269" name="Picture 4">
            <a:hlinkClick r:id="rId4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905000"/>
            <a:ext cx="5053013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62264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elvetica" charset="0"/>
                <a:ea typeface="MS PGothic" charset="0"/>
              </a:rPr>
              <a:t>Tips for Recording Audio</a:t>
            </a:r>
            <a:endParaRPr lang="en-US" dirty="0">
              <a:latin typeface="Helvetica" charset="0"/>
              <a:ea typeface="MS PGothic" charset="0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6248400" cy="1676400"/>
          </a:xfrm>
        </p:spPr>
        <p:txBody>
          <a:bodyPr/>
          <a:lstStyle/>
          <a:p>
            <a:pPr marL="336550" lvl="1"/>
            <a:r>
              <a:rPr lang="en-US" sz="2800" dirty="0" smtClean="0">
                <a:latin typeface="Helvetica" charset="0"/>
                <a:ea typeface="MS PGothic" charset="0"/>
              </a:rPr>
              <a:t>Test </a:t>
            </a:r>
            <a:r>
              <a:rPr lang="en-US" sz="2800" dirty="0">
                <a:latin typeface="Helvetica" charset="0"/>
                <a:ea typeface="MS PGothic" charset="0"/>
              </a:rPr>
              <a:t>the recording </a:t>
            </a:r>
            <a:r>
              <a:rPr lang="en-US" sz="2800" dirty="0" smtClean="0">
                <a:latin typeface="Helvetica" charset="0"/>
                <a:ea typeface="MS PGothic" charset="0"/>
              </a:rPr>
              <a:t>quality</a:t>
            </a:r>
            <a:endParaRPr lang="en-US" sz="2800" dirty="0">
              <a:latin typeface="Helvetica" charset="0"/>
              <a:ea typeface="MS PGothic" charset="0"/>
            </a:endParaRPr>
          </a:p>
          <a:p>
            <a:pPr marL="336550" lvl="1"/>
            <a:r>
              <a:rPr lang="en-US" sz="2800" dirty="0" smtClean="0">
                <a:latin typeface="Helvetica" charset="0"/>
                <a:ea typeface="MS PGothic" charset="0"/>
              </a:rPr>
              <a:t>Adjust </a:t>
            </a:r>
            <a:r>
              <a:rPr lang="en-US" sz="2800" dirty="0">
                <a:latin typeface="Helvetica" charset="0"/>
                <a:ea typeface="MS PGothic" charset="0"/>
              </a:rPr>
              <a:t>your </a:t>
            </a:r>
            <a:r>
              <a:rPr lang="en-US" sz="2800" dirty="0" smtClean="0">
                <a:latin typeface="Helvetica" charset="0"/>
                <a:ea typeface="MS PGothic" charset="0"/>
              </a:rPr>
              <a:t>microphone: not too close, not too far away</a:t>
            </a:r>
          </a:p>
          <a:p>
            <a:pPr marL="336550" lvl="1"/>
            <a:endParaRPr lang="en-US" dirty="0" smtClean="0">
              <a:latin typeface="Helvetica" charset="0"/>
              <a:ea typeface="MS PGothic" charset="0"/>
            </a:endParaRPr>
          </a:p>
          <a:p>
            <a:pPr marL="336550" lvl="1"/>
            <a:endParaRPr lang="en-US" dirty="0">
              <a:latin typeface="Helvetica" charset="0"/>
              <a:ea typeface="MS PGothic" charset="0"/>
            </a:endParaRPr>
          </a:p>
        </p:txBody>
      </p:sp>
      <p:pic>
        <p:nvPicPr>
          <p:cNvPr id="2" name="Picture 1" descr="microphone_PNG7921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1600200"/>
            <a:ext cx="2403687" cy="1995566"/>
          </a:xfrm>
          <a:prstGeom prst="rect">
            <a:avLst/>
          </a:prstGeom>
        </p:spPr>
      </p:pic>
      <p:pic>
        <p:nvPicPr>
          <p:cNvPr id="3" name="Picture 2" descr="clap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3048000"/>
            <a:ext cx="1647781" cy="172583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 rot="10800000" flipV="1">
            <a:off x="2438400" y="3581400"/>
            <a:ext cx="6324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2300" lvl="1" indent="-285750">
              <a:buFont typeface="Arial"/>
              <a:buChar char="•"/>
            </a:pPr>
            <a:r>
              <a:rPr lang="en-US" sz="2800" dirty="0" smtClean="0">
                <a:latin typeface="Helvetica" charset="0"/>
                <a:ea typeface="MS PGothic" charset="0"/>
              </a:rPr>
              <a:t>Edit your outtakes.  If make a mistake, clap as a reminder.</a:t>
            </a:r>
          </a:p>
        </p:txBody>
      </p:sp>
      <p:sp>
        <p:nvSpPr>
          <p:cNvPr id="8" name="TextBox 7"/>
          <p:cNvSpPr txBox="1"/>
          <p:nvPr/>
        </p:nvSpPr>
        <p:spPr>
          <a:xfrm rot="10800000" flipV="1">
            <a:off x="0" y="5029200"/>
            <a:ext cx="68235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2300" lvl="1" indent="-285750">
              <a:buFont typeface="Arial"/>
              <a:buChar char="•"/>
            </a:pPr>
            <a:r>
              <a:rPr lang="en-US" sz="2800" dirty="0" smtClean="0">
                <a:latin typeface="Helvetica" charset="0"/>
                <a:ea typeface="MS PGothic" charset="0"/>
              </a:rPr>
              <a:t>Save it in a high quality format. Don’t let file type ruin a good recording. </a:t>
            </a:r>
          </a:p>
        </p:txBody>
      </p:sp>
      <p:pic>
        <p:nvPicPr>
          <p:cNvPr id="5" name="Picture 4" descr="Screen Shot 2016-12-11 at 8.39.32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4597" y="4706065"/>
            <a:ext cx="1562100" cy="17018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14921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458200" cy="3505200"/>
          </a:xfrm>
        </p:spPr>
        <p:txBody>
          <a:bodyPr/>
          <a:lstStyle/>
          <a:p>
            <a:pPr>
              <a:defRPr/>
            </a:pPr>
            <a:r>
              <a:rPr lang="en-US" sz="4000" dirty="0" smtClean="0">
                <a:cs typeface="+mj-cs"/>
              </a:rPr>
              <a:t>Third Stop</a:t>
            </a:r>
            <a:br>
              <a:rPr lang="en-US" sz="4000" dirty="0" smtClean="0">
                <a:cs typeface="+mj-cs"/>
              </a:rPr>
            </a:br>
            <a:r>
              <a:rPr lang="en-US" sz="4000" dirty="0" smtClean="0"/>
              <a:t>What will we do?</a:t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>
                <a:latin typeface="Helvetica"/>
                <a:cs typeface="Helvetica"/>
              </a:rPr>
              <a:t>Mobile </a:t>
            </a:r>
            <a:r>
              <a:rPr lang="en-US" sz="4000" dirty="0">
                <a:latin typeface="Helvetica"/>
                <a:cs typeface="Helvetica"/>
              </a:rPr>
              <a:t>Learning </a:t>
            </a:r>
            <a:r>
              <a:rPr lang="en-US" sz="4000" dirty="0" smtClean="0">
                <a:latin typeface="Helvetica"/>
                <a:cs typeface="Helvetica"/>
              </a:rPr>
              <a:t/>
            </a:r>
            <a:br>
              <a:rPr lang="en-US" sz="4000" dirty="0" smtClean="0">
                <a:latin typeface="Helvetica"/>
                <a:cs typeface="Helvetica"/>
              </a:rPr>
            </a:br>
            <a:r>
              <a:rPr lang="en-US" sz="4000" dirty="0" smtClean="0">
                <a:latin typeface="Helvetica"/>
                <a:cs typeface="Helvetica"/>
              </a:rPr>
              <a:t>Health </a:t>
            </a:r>
            <a:r>
              <a:rPr lang="en-US" sz="4000" dirty="0">
                <a:latin typeface="Helvetica"/>
                <a:cs typeface="Helvetica"/>
              </a:rPr>
              <a:t>Extension Workers </a:t>
            </a:r>
            <a:r>
              <a:rPr lang="en-US" sz="4000" dirty="0" smtClean="0">
                <a:latin typeface="Helvetica"/>
                <a:cs typeface="Helvetica"/>
              </a:rPr>
              <a:t/>
            </a:r>
            <a:br>
              <a:rPr lang="en-US" sz="4000" dirty="0" smtClean="0">
                <a:latin typeface="Helvetica"/>
                <a:cs typeface="Helvetica"/>
              </a:rPr>
            </a:br>
            <a:r>
              <a:rPr lang="en-US" sz="4000" dirty="0" err="1" smtClean="0">
                <a:latin typeface="Helvetica"/>
                <a:cs typeface="Helvetica"/>
              </a:rPr>
              <a:t>Tigray</a:t>
            </a:r>
            <a:r>
              <a:rPr lang="en-US" sz="4000" dirty="0">
                <a:latin typeface="Helvetica"/>
                <a:cs typeface="Helvetica"/>
              </a:rPr>
              <a:t>, Ethiopia</a:t>
            </a:r>
          </a:p>
        </p:txBody>
      </p:sp>
      <p:pic>
        <p:nvPicPr>
          <p:cNvPr id="3" name="Picture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5029200"/>
            <a:ext cx="2943054" cy="136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8143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frica map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285875"/>
            <a:ext cx="4953000" cy="5572125"/>
          </a:xfrm>
          <a:prstGeom prst="rect">
            <a:avLst/>
          </a:prstGeom>
        </p:spPr>
      </p:pic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82296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Helvetica" charset="0"/>
                <a:cs typeface="+mj-cs"/>
              </a:rPr>
              <a:t>Where are we going?</a:t>
            </a:r>
            <a:endParaRPr lang="en-US" dirty="0">
              <a:latin typeface="Helvetica" charset="0"/>
              <a:cs typeface="+mj-cs"/>
            </a:endParaRPr>
          </a:p>
        </p:txBody>
      </p:sp>
      <p:sp>
        <p:nvSpPr>
          <p:cNvPr id="11268" name="Rectangle 6"/>
          <p:cNvSpPr>
            <a:spLocks noChangeArrowheads="1"/>
          </p:cNvSpPr>
          <p:nvPr/>
        </p:nvSpPr>
        <p:spPr bwMode="auto">
          <a:xfrm>
            <a:off x="5029200" y="4572000"/>
            <a:ext cx="3200400" cy="923330"/>
          </a:xfrm>
          <a:prstGeom prst="rect">
            <a:avLst/>
          </a:prstGeom>
          <a:solidFill>
            <a:srgbClr val="CCFF6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dirty="0" smtClean="0"/>
              <a:t>Zambia</a:t>
            </a:r>
          </a:p>
          <a:p>
            <a:r>
              <a:rPr lang="en-US" dirty="0" smtClean="0"/>
              <a:t>eLearning &amp; onsite mentoring for health providers</a:t>
            </a:r>
          </a:p>
        </p:txBody>
      </p:sp>
      <p:sp>
        <p:nvSpPr>
          <p:cNvPr id="11266" name="TextBox 4"/>
          <p:cNvSpPr txBox="1">
            <a:spLocks noChangeArrowheads="1"/>
          </p:cNvSpPr>
          <p:nvPr/>
        </p:nvSpPr>
        <p:spPr bwMode="auto">
          <a:xfrm>
            <a:off x="152400" y="3505200"/>
            <a:ext cx="2971800" cy="923330"/>
          </a:xfrm>
          <a:prstGeom prst="rect">
            <a:avLst/>
          </a:prstGeom>
          <a:solidFill>
            <a:srgbClr val="CCFF6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 smtClean="0"/>
              <a:t>Ghana</a:t>
            </a:r>
          </a:p>
          <a:p>
            <a:pPr eaLnBrk="1" hangingPunct="1"/>
            <a:r>
              <a:rPr lang="en-US" sz="1800" dirty="0" smtClean="0"/>
              <a:t>eLearning in midwifery &amp; community nursing schools</a:t>
            </a:r>
            <a:endParaRPr lang="en-US" sz="1800" dirty="0"/>
          </a:p>
        </p:txBody>
      </p:sp>
      <p:sp>
        <p:nvSpPr>
          <p:cNvPr id="11267" name="Rectangle 5"/>
          <p:cNvSpPr>
            <a:spLocks noChangeArrowheads="1"/>
          </p:cNvSpPr>
          <p:nvPr/>
        </p:nvSpPr>
        <p:spPr bwMode="auto">
          <a:xfrm>
            <a:off x="5638800" y="2438400"/>
            <a:ext cx="3276600" cy="923330"/>
          </a:xfrm>
          <a:prstGeom prst="rect">
            <a:avLst/>
          </a:prstGeom>
          <a:solidFill>
            <a:srgbClr val="CCFF6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dirty="0"/>
              <a:t>Ethiopia</a:t>
            </a:r>
          </a:p>
          <a:p>
            <a:r>
              <a:rPr lang="en-US" dirty="0" err="1" smtClean="0"/>
              <a:t>mLearning</a:t>
            </a:r>
            <a:r>
              <a:rPr lang="en-US" dirty="0" smtClean="0"/>
              <a:t> course </a:t>
            </a:r>
            <a:r>
              <a:rPr lang="en-US" dirty="0"/>
              <a:t>for Health Extension </a:t>
            </a:r>
            <a:r>
              <a:rPr lang="en-US" dirty="0" smtClean="0"/>
              <a:t>Workers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30163" y="442913"/>
            <a:ext cx="8229600" cy="914400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Helvetica" charset="0"/>
                <a:cs typeface="+mj-cs"/>
              </a:rPr>
              <a:t>Health Extension Program 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25400" y="2133600"/>
            <a:ext cx="5380037" cy="3581400"/>
          </a:xfrm>
        </p:spPr>
        <p:txBody>
          <a:bodyPr/>
          <a:lstStyle/>
          <a:p>
            <a:pPr>
              <a:defRPr/>
            </a:pPr>
            <a:r>
              <a:rPr lang="en-US" sz="2400" dirty="0" smtClean="0">
                <a:latin typeface="Helvetica" charset="0"/>
                <a:cs typeface="+mn-cs"/>
              </a:rPr>
              <a:t>Over </a:t>
            </a:r>
            <a:r>
              <a:rPr lang="en-US" sz="2400" dirty="0">
                <a:latin typeface="Helvetica" charset="0"/>
                <a:cs typeface="+mn-cs"/>
              </a:rPr>
              <a:t>38,000 Health Extension Workers (HEWs) </a:t>
            </a:r>
            <a:r>
              <a:rPr lang="en-US" sz="2400" dirty="0" smtClean="0">
                <a:latin typeface="Helvetica" charset="0"/>
                <a:cs typeface="+mn-cs"/>
              </a:rPr>
              <a:t>deployed </a:t>
            </a:r>
            <a:r>
              <a:rPr lang="en-US" sz="2400" dirty="0">
                <a:latin typeface="Helvetica" charset="0"/>
                <a:cs typeface="+mn-cs"/>
              </a:rPr>
              <a:t>to over 15,000 health posts </a:t>
            </a:r>
            <a:r>
              <a:rPr lang="en-US" sz="2400" dirty="0" smtClean="0">
                <a:latin typeface="Helvetica" charset="0"/>
                <a:cs typeface="+mn-cs"/>
              </a:rPr>
              <a:t>since 2003</a:t>
            </a:r>
          </a:p>
          <a:p>
            <a:pPr marL="0" indent="0">
              <a:buNone/>
              <a:defRPr/>
            </a:pPr>
            <a:endParaRPr lang="en-US" sz="2400" dirty="0" smtClean="0">
              <a:latin typeface="Helvetica" charset="0"/>
              <a:cs typeface="+mn-cs"/>
            </a:endParaRPr>
          </a:p>
          <a:p>
            <a:pPr>
              <a:defRPr/>
            </a:pPr>
            <a:r>
              <a:rPr lang="en-US" sz="2400" dirty="0" smtClean="0">
                <a:latin typeface="Helvetica" charset="0"/>
                <a:cs typeface="+mn-cs"/>
              </a:rPr>
              <a:t>Bringing </a:t>
            </a:r>
            <a:r>
              <a:rPr lang="en-US" sz="2400" dirty="0">
                <a:latin typeface="Helvetica" charset="0"/>
                <a:cs typeface="+mn-cs"/>
              </a:rPr>
              <a:t>basic health services </a:t>
            </a:r>
            <a:r>
              <a:rPr lang="en-US" sz="2400" dirty="0" smtClean="0">
                <a:latin typeface="Helvetica" charset="0"/>
                <a:cs typeface="+mn-cs"/>
              </a:rPr>
              <a:t>to rural population: closer </a:t>
            </a:r>
            <a:r>
              <a:rPr lang="en-US" sz="2400" dirty="0">
                <a:latin typeface="Helvetica" charset="0"/>
                <a:cs typeface="+mn-cs"/>
              </a:rPr>
              <a:t>contact between health workers and </a:t>
            </a:r>
            <a:r>
              <a:rPr lang="en-US" sz="2400" dirty="0" smtClean="0">
                <a:latin typeface="Helvetica" charset="0"/>
                <a:cs typeface="+mn-cs"/>
              </a:rPr>
              <a:t>communities</a:t>
            </a:r>
            <a:endParaRPr lang="en-US" sz="2400" dirty="0">
              <a:latin typeface="Helvetica" charset="0"/>
              <a:cs typeface="+mn-cs"/>
            </a:endParaRPr>
          </a:p>
          <a:p>
            <a:pPr marL="0" indent="0">
              <a:buNone/>
              <a:defRPr/>
            </a:pPr>
            <a:endParaRPr lang="en-US" sz="2600" dirty="0">
              <a:latin typeface="Helvetica" charset="0"/>
              <a:cs typeface="+mn-cs"/>
            </a:endParaRPr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133600"/>
            <a:ext cx="3187786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152400" y="323850"/>
            <a:ext cx="8229600" cy="914400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Helvetica" charset="0"/>
                <a:cs typeface="+mj-cs"/>
              </a:rPr>
              <a:t>Project description</a:t>
            </a:r>
          </a:p>
        </p:txBody>
      </p:sp>
      <p:pic>
        <p:nvPicPr>
          <p:cNvPr id="13316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6019800"/>
            <a:ext cx="237734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6019800"/>
            <a:ext cx="1730375" cy="640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352800"/>
            <a:ext cx="2492380" cy="2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2400" y="3048000"/>
            <a:ext cx="60960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en-US" sz="2000" b="1" dirty="0" smtClean="0">
                <a:latin typeface="Helvetica" charset="0"/>
              </a:rPr>
              <a:t>Target </a:t>
            </a:r>
            <a:r>
              <a:rPr lang="en-US" sz="2000" b="1" dirty="0">
                <a:latin typeface="Helvetica" charset="0"/>
              </a:rPr>
              <a:t>population: </a:t>
            </a:r>
            <a:r>
              <a:rPr lang="en-US" sz="2000" dirty="0">
                <a:latin typeface="Helvetica" charset="0"/>
              </a:rPr>
              <a:t>157 Level Four Health Extension </a:t>
            </a:r>
            <a:r>
              <a:rPr lang="en-US" sz="2000" dirty="0" smtClean="0">
                <a:latin typeface="Helvetica" charset="0"/>
              </a:rPr>
              <a:t>Workers, Dr</a:t>
            </a:r>
            <a:r>
              <a:rPr lang="en-US" sz="2000" dirty="0">
                <a:latin typeface="Helvetica" charset="0"/>
              </a:rPr>
              <a:t>. </a:t>
            </a:r>
            <a:r>
              <a:rPr lang="en-US" sz="2000" dirty="0" err="1">
                <a:latin typeface="Helvetica" charset="0"/>
              </a:rPr>
              <a:t>Tewelde</a:t>
            </a:r>
            <a:r>
              <a:rPr lang="en-US" sz="2000" dirty="0">
                <a:latin typeface="Helvetica" charset="0"/>
              </a:rPr>
              <a:t> </a:t>
            </a:r>
            <a:r>
              <a:rPr lang="en-US" sz="2000" dirty="0" err="1">
                <a:latin typeface="Helvetica" charset="0"/>
              </a:rPr>
              <a:t>Legesse</a:t>
            </a:r>
            <a:r>
              <a:rPr lang="en-US" sz="2000" dirty="0">
                <a:latin typeface="Helvetica" charset="0"/>
              </a:rPr>
              <a:t> Health Sciences College </a:t>
            </a:r>
          </a:p>
          <a:p>
            <a:pPr>
              <a:spcBef>
                <a:spcPts val="600"/>
              </a:spcBef>
            </a:pPr>
            <a:r>
              <a:rPr lang="en-US" sz="2000" b="1" dirty="0" smtClean="0">
                <a:latin typeface="Helvetica" charset="0"/>
              </a:rPr>
              <a:t>Project </a:t>
            </a:r>
            <a:r>
              <a:rPr lang="en-US" sz="2000" b="1" dirty="0">
                <a:latin typeface="Helvetica" charset="0"/>
              </a:rPr>
              <a:t>implementation time:</a:t>
            </a:r>
            <a:r>
              <a:rPr lang="en-US" sz="2000" dirty="0">
                <a:latin typeface="Helvetica" charset="0"/>
              </a:rPr>
              <a:t> </a:t>
            </a:r>
          </a:p>
          <a:p>
            <a:pPr marL="800100" lvl="1" indent="-342900">
              <a:spcBef>
                <a:spcPts val="0"/>
              </a:spcBef>
              <a:buFont typeface="Arial"/>
              <a:buChar char="•"/>
            </a:pPr>
            <a:r>
              <a:rPr lang="en-US" sz="2000" dirty="0" smtClean="0">
                <a:latin typeface="Helvetica" charset="0"/>
              </a:rPr>
              <a:t>April - Oct</a:t>
            </a:r>
            <a:r>
              <a:rPr lang="en-US" sz="2000" dirty="0">
                <a:latin typeface="Helvetica" charset="0"/>
              </a:rPr>
              <a:t>. 2015: </a:t>
            </a:r>
            <a:r>
              <a:rPr lang="en-US" sz="2000" dirty="0" smtClean="0">
                <a:latin typeface="Helvetica" charset="0"/>
              </a:rPr>
              <a:t>U</a:t>
            </a:r>
            <a:r>
              <a:rPr lang="en-US" sz="2000" dirty="0" smtClean="0"/>
              <a:t>pgrade training at college </a:t>
            </a:r>
            <a:endParaRPr lang="en-US" sz="2000" dirty="0"/>
          </a:p>
          <a:p>
            <a:pPr marL="800100" lvl="1" indent="-342900">
              <a:spcBef>
                <a:spcPts val="0"/>
              </a:spcBef>
              <a:buFont typeface="Arial"/>
              <a:buChar char="•"/>
            </a:pPr>
            <a:r>
              <a:rPr lang="en-US" sz="2000" dirty="0"/>
              <a:t>Oct. </a:t>
            </a:r>
            <a:r>
              <a:rPr lang="en-US" sz="2000" dirty="0" smtClean="0"/>
              <a:t>2015 - Oct</a:t>
            </a:r>
            <a:r>
              <a:rPr lang="en-US" sz="2000" dirty="0"/>
              <a:t>. 2016: Follow-up </a:t>
            </a:r>
            <a:r>
              <a:rPr lang="en-US" sz="2000" dirty="0" smtClean="0"/>
              <a:t>at posts</a:t>
            </a:r>
            <a:endParaRPr lang="en-US" sz="2000" b="1" dirty="0" smtClean="0">
              <a:latin typeface="Helvetica" charset="0"/>
            </a:endParaRPr>
          </a:p>
          <a:p>
            <a:pPr marL="0" lvl="1">
              <a:spcBef>
                <a:spcPts val="600"/>
              </a:spcBef>
            </a:pPr>
            <a:r>
              <a:rPr lang="en-US" sz="2000" b="1" dirty="0" smtClean="0">
                <a:latin typeface="Helvetica" charset="0"/>
              </a:rPr>
              <a:t>Project </a:t>
            </a:r>
            <a:r>
              <a:rPr lang="en-US" sz="2000" b="1" dirty="0">
                <a:latin typeface="Helvetica" charset="0"/>
              </a:rPr>
              <a:t>area</a:t>
            </a:r>
            <a:r>
              <a:rPr lang="en-US" sz="2000" dirty="0">
                <a:latin typeface="Helvetica" charset="0"/>
              </a:rPr>
              <a:t>: Health posts located on East, South east and southern zones (sixteen </a:t>
            </a:r>
            <a:r>
              <a:rPr lang="en-US" sz="2000" dirty="0" err="1">
                <a:latin typeface="Helvetica" charset="0"/>
              </a:rPr>
              <a:t>woredas</a:t>
            </a:r>
            <a:r>
              <a:rPr lang="en-US" sz="2000" dirty="0">
                <a:latin typeface="Helvetica" charset="0"/>
              </a:rPr>
              <a:t>) of </a:t>
            </a:r>
            <a:r>
              <a:rPr lang="en-US" sz="2000" dirty="0" err="1">
                <a:latin typeface="Helvetica" charset="0"/>
              </a:rPr>
              <a:t>Tigray</a:t>
            </a:r>
            <a:r>
              <a:rPr lang="en-US" sz="2000" dirty="0">
                <a:latin typeface="Helvetica" charset="0"/>
              </a:rPr>
              <a:t> region</a:t>
            </a:r>
          </a:p>
          <a:p>
            <a:pPr marL="800100" lvl="1" indent="-342900">
              <a:spcBef>
                <a:spcPts val="0"/>
              </a:spcBef>
              <a:buFont typeface="Arial"/>
              <a:buChar char="•"/>
            </a:pPr>
            <a:endParaRPr lang="en-US" sz="20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685800" y="1371600"/>
            <a:ext cx="7696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400" b="1" dirty="0"/>
              <a:t>Objective: To improve health extension training </a:t>
            </a:r>
            <a:r>
              <a:rPr lang="en-US" altLang="en-US" sz="2400" b="1" dirty="0" smtClean="0"/>
              <a:t>&amp; </a:t>
            </a:r>
            <a:r>
              <a:rPr lang="en-US" altLang="en-US" sz="2400" b="1" dirty="0"/>
              <a:t>effectiveness </a:t>
            </a:r>
            <a:r>
              <a:rPr lang="en-US" altLang="en-US" sz="2400" dirty="0"/>
              <a:t>through continuous skill improvement, knowledge assessment and patient management process using mobile </a:t>
            </a:r>
            <a:r>
              <a:rPr lang="en-US" altLang="en-US" sz="2400" dirty="0" smtClean="0"/>
              <a:t>learning</a:t>
            </a:r>
            <a:endParaRPr lang="en-US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elvetica" charset="0"/>
              </a:rPr>
              <a:t>Platform </a:t>
            </a:r>
            <a:r>
              <a:rPr lang="en-US" dirty="0">
                <a:latin typeface="Helvetica" charset="0"/>
              </a:rPr>
              <a:t>&amp; </a:t>
            </a:r>
            <a:r>
              <a:rPr lang="en-US" dirty="0" smtClean="0">
                <a:latin typeface="Helvetica" charset="0"/>
              </a:rPr>
              <a:t>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6956" y="1600200"/>
            <a:ext cx="5791200" cy="2286000"/>
          </a:xfrm>
        </p:spPr>
        <p:txBody>
          <a:bodyPr/>
          <a:lstStyle/>
          <a:p>
            <a:endParaRPr lang="en-US" altLang="en-US" dirty="0">
              <a:solidFill>
                <a:srgbClr val="305B75"/>
              </a:solidFill>
            </a:endParaRPr>
          </a:p>
          <a:p>
            <a:endParaRPr lang="en-US" dirty="0" smtClean="0"/>
          </a:p>
        </p:txBody>
      </p:sp>
      <p:pic>
        <p:nvPicPr>
          <p:cNvPr id="5" name="Content Placeholder 21"/>
          <p:cNvPicPr>
            <a:picLocks noGrp="1"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371600"/>
            <a:ext cx="2715787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pic>
      <p:pic>
        <p:nvPicPr>
          <p:cNvPr id="6" name="Content Placeholder 7"/>
          <p:cNvPicPr>
            <a:picLocks noGrp="1"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905000"/>
            <a:ext cx="2804160" cy="4673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pic>
      <p:pic>
        <p:nvPicPr>
          <p:cNvPr id="8" name="Picture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371600"/>
            <a:ext cx="2909888" cy="484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3464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>
              <a:defRPr/>
            </a:pPr>
            <a:r>
              <a:rPr lang="en-US" dirty="0" smtClean="0">
                <a:latin typeface="Helvetica" charset="0"/>
                <a:cs typeface="+mj-cs"/>
              </a:rPr>
              <a:t>Implementation: Mobile Phones</a:t>
            </a:r>
            <a:endParaRPr lang="en-US" dirty="0">
              <a:latin typeface="Helvetica" charset="0"/>
              <a:cs typeface="+mj-cs"/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209550" y="1295400"/>
            <a:ext cx="4438650" cy="35814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  <a:defRPr/>
            </a:pPr>
            <a:r>
              <a:rPr lang="en-US" sz="2000" dirty="0" smtClean="0"/>
              <a:t>Each of 157 HEWs received own mobile  </a:t>
            </a:r>
            <a:endParaRPr lang="en-US" sz="2000" dirty="0"/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n-US" altLang="en-US" sz="2000" dirty="0" smtClean="0">
                <a:solidFill>
                  <a:srgbClr val="305B75"/>
                </a:solidFill>
              </a:rPr>
              <a:t>93.6</a:t>
            </a:r>
            <a:r>
              <a:rPr lang="en-US" altLang="en-US" sz="2000" dirty="0">
                <a:solidFill>
                  <a:srgbClr val="305B75"/>
                </a:solidFill>
              </a:rPr>
              <a:t>% of </a:t>
            </a:r>
            <a:r>
              <a:rPr lang="en-US" altLang="en-US" sz="2000" dirty="0" smtClean="0">
                <a:solidFill>
                  <a:srgbClr val="305B75"/>
                </a:solidFill>
              </a:rPr>
              <a:t>HEWs no </a:t>
            </a:r>
            <a:r>
              <a:rPr lang="en-US" altLang="en-US" sz="2000" dirty="0">
                <a:solidFill>
                  <a:srgbClr val="305B75"/>
                </a:solidFill>
              </a:rPr>
              <a:t>exposure to </a:t>
            </a:r>
            <a:r>
              <a:rPr lang="en-US" altLang="en-US" sz="2000" dirty="0" smtClean="0">
                <a:solidFill>
                  <a:srgbClr val="305B75"/>
                </a:solidFill>
              </a:rPr>
              <a:t>smart </a:t>
            </a:r>
            <a:r>
              <a:rPr lang="en-US" altLang="en-US" sz="2000" dirty="0">
                <a:solidFill>
                  <a:srgbClr val="305B75"/>
                </a:solidFill>
              </a:rPr>
              <a:t>phone or </a:t>
            </a:r>
            <a:r>
              <a:rPr lang="en-US" altLang="en-US" sz="2000" dirty="0" smtClean="0">
                <a:solidFill>
                  <a:srgbClr val="305B75"/>
                </a:solidFill>
              </a:rPr>
              <a:t>computers </a:t>
            </a:r>
            <a:r>
              <a:rPr lang="en-US" altLang="en-US" sz="2000" dirty="0">
                <a:solidFill>
                  <a:srgbClr val="305B75"/>
                </a:solidFill>
              </a:rPr>
              <a:t>before the </a:t>
            </a:r>
            <a:r>
              <a:rPr lang="en-US" altLang="en-US" sz="2000" dirty="0" smtClean="0">
                <a:solidFill>
                  <a:srgbClr val="305B75"/>
                </a:solidFill>
              </a:rPr>
              <a:t>training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n-US" altLang="en-US" sz="2000" dirty="0" smtClean="0"/>
              <a:t>Training</a:t>
            </a:r>
            <a:r>
              <a:rPr lang="en-US" altLang="en-US" sz="2000" dirty="0"/>
              <a:t> </a:t>
            </a:r>
            <a:r>
              <a:rPr lang="en-US" altLang="en-US" sz="2000" dirty="0" smtClean="0"/>
              <a:t>on </a:t>
            </a:r>
            <a:r>
              <a:rPr lang="en-US" altLang="en-US" sz="2000" dirty="0"/>
              <a:t>b</a:t>
            </a:r>
            <a:r>
              <a:rPr lang="en-US" altLang="en-US" sz="2000" dirty="0" smtClean="0"/>
              <a:t>asic </a:t>
            </a:r>
            <a:r>
              <a:rPr lang="en-US" altLang="en-US" sz="2000" dirty="0"/>
              <a:t>Android </a:t>
            </a:r>
            <a:r>
              <a:rPr lang="en-US" altLang="en-US" sz="2000" dirty="0" smtClean="0"/>
              <a:t>functions such as:</a:t>
            </a:r>
          </a:p>
          <a:p>
            <a:pPr lvl="2">
              <a:buFont typeface="Arial" panose="020B0604020202020204" pitchFamily="34" charset="0"/>
              <a:buChar char="–"/>
              <a:defRPr/>
            </a:pPr>
            <a:r>
              <a:rPr lang="en-US" altLang="en-US" dirty="0" smtClean="0"/>
              <a:t>Reinstall applications </a:t>
            </a:r>
          </a:p>
          <a:p>
            <a:pPr lvl="2">
              <a:buFont typeface="Arial" panose="020B0604020202020204" pitchFamily="34" charset="0"/>
              <a:buChar char="–"/>
              <a:defRPr/>
            </a:pPr>
            <a:r>
              <a:rPr lang="en-US" altLang="en-US" dirty="0" smtClean="0"/>
              <a:t>Restore settings</a:t>
            </a:r>
          </a:p>
          <a:p>
            <a:pPr lvl="2">
              <a:buFont typeface="Arial" panose="020B0604020202020204" pitchFamily="34" charset="0"/>
              <a:buChar char="–"/>
              <a:defRPr/>
            </a:pPr>
            <a:r>
              <a:rPr lang="en-US" altLang="en-US" dirty="0" smtClean="0"/>
              <a:t>Refresh storages </a:t>
            </a:r>
          </a:p>
        </p:txBody>
      </p:sp>
      <p:pic>
        <p:nvPicPr>
          <p:cNvPr id="5" name="Content Placeholder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29200" y="1752600"/>
            <a:ext cx="3759200" cy="28194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04800" y="5029200"/>
            <a:ext cx="8305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en-US" sz="2400" b="1" dirty="0"/>
              <a:t>100% of health extension workers fully competent within one month </a:t>
            </a:r>
            <a:r>
              <a:rPr lang="en-US" altLang="en-US" sz="2400" dirty="0"/>
              <a:t>of training and follow up </a:t>
            </a:r>
            <a:r>
              <a:rPr lang="en-US" altLang="en-US" sz="2400" dirty="0" smtClean="0"/>
              <a:t>support</a:t>
            </a:r>
            <a:endParaRPr lang="en-US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4"/>
          <p:cNvSpPr>
            <a:spLocks noGrp="1"/>
          </p:cNvSpPr>
          <p:nvPr>
            <p:ph type="title"/>
          </p:nvPr>
        </p:nvSpPr>
        <p:spPr>
          <a:xfrm>
            <a:off x="228600" y="415925"/>
            <a:ext cx="8229600" cy="9144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Helvetica" charset="0"/>
                <a:cs typeface="+mj-cs"/>
              </a:rPr>
              <a:t>Mobile Resources</a:t>
            </a:r>
            <a:endParaRPr lang="en-US" dirty="0">
              <a:latin typeface="Helvetica" charset="0"/>
              <a:cs typeface="+mj-cs"/>
            </a:endParaRPr>
          </a:p>
        </p:txBody>
      </p:sp>
      <p:sp>
        <p:nvSpPr>
          <p:cNvPr id="14339" name="Content Placeholder 5"/>
          <p:cNvSpPr>
            <a:spLocks noGrp="1"/>
          </p:cNvSpPr>
          <p:nvPr>
            <p:ph sz="half" idx="1"/>
          </p:nvPr>
        </p:nvSpPr>
        <p:spPr>
          <a:xfrm>
            <a:off x="0" y="1447800"/>
            <a:ext cx="5638800" cy="47244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  <a:defRPr/>
            </a:pPr>
            <a:r>
              <a:rPr lang="en-US" altLang="en-US" sz="2400" b="1" dirty="0">
                <a:solidFill>
                  <a:srgbClr val="305B75"/>
                </a:solidFill>
              </a:rPr>
              <a:t>Glossary</a:t>
            </a:r>
            <a:r>
              <a:rPr lang="en-US" altLang="en-US" sz="2400" dirty="0">
                <a:solidFill>
                  <a:srgbClr val="305B75"/>
                </a:solidFill>
              </a:rPr>
              <a:t>: More than 600 medical words and definitions prepared &amp; installed on mobile.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n-US" altLang="en-US" sz="2400" b="1" dirty="0" smtClean="0">
                <a:solidFill>
                  <a:srgbClr val="305B75"/>
                </a:solidFill>
              </a:rPr>
              <a:t>Resources</a:t>
            </a:r>
            <a:r>
              <a:rPr lang="en-US" altLang="en-US" sz="2400" dirty="0" smtClean="0">
                <a:solidFill>
                  <a:srgbClr val="305B75"/>
                </a:solidFill>
              </a:rPr>
              <a:t>: Additional training reference content and apps such as Pregnancy Calculator were installed on mobile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n-US" sz="2400" b="1" dirty="0" smtClean="0">
                <a:solidFill>
                  <a:srgbClr val="305B75"/>
                </a:solidFill>
              </a:rPr>
              <a:t>Tutors</a:t>
            </a:r>
            <a:r>
              <a:rPr lang="en-US" sz="2400" dirty="0" smtClean="0">
                <a:solidFill>
                  <a:srgbClr val="305B75"/>
                </a:solidFill>
              </a:rPr>
              <a:t>:  Additional tools for monitoring and assessing skills and knowledge of HEWs.</a:t>
            </a:r>
            <a:endParaRPr lang="en-US" sz="2400" dirty="0">
              <a:solidFill>
                <a:srgbClr val="305B75"/>
              </a:solidFill>
            </a:endParaRPr>
          </a:p>
        </p:txBody>
      </p:sp>
      <p:pic>
        <p:nvPicPr>
          <p:cNvPr id="7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15000" y="1447800"/>
            <a:ext cx="3068148" cy="5105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24200" y="1752600"/>
            <a:ext cx="3000375" cy="4751388"/>
          </a:xfrm>
        </p:spPr>
      </p:pic>
      <p:pic>
        <p:nvPicPr>
          <p:cNvPr id="2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7800"/>
            <a:ext cx="3124200" cy="475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074" y="1524000"/>
            <a:ext cx="3019425" cy="475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144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accent6">
                    <a:lumMod val="50000"/>
                  </a:schemeClr>
                </a:solidFill>
              </a:rPr>
              <a:t>Checklist for ANC and PNC services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4"/>
          <p:cNvSpPr>
            <a:spLocks noGrp="1"/>
          </p:cNvSpPr>
          <p:nvPr>
            <p:ph type="title"/>
          </p:nvPr>
        </p:nvSpPr>
        <p:spPr>
          <a:xfrm>
            <a:off x="76200" y="334963"/>
            <a:ext cx="8229600" cy="914400"/>
          </a:xfrm>
        </p:spPr>
        <p:txBody>
          <a:bodyPr/>
          <a:lstStyle/>
          <a:p>
            <a:pPr algn="l">
              <a:defRPr/>
            </a:pPr>
            <a:r>
              <a:rPr lang="en-US" dirty="0" smtClean="0">
                <a:latin typeface="Helvetica" charset="0"/>
                <a:cs typeface="+mj-cs"/>
              </a:rPr>
              <a:t>Back at their posts:</a:t>
            </a:r>
            <a:br>
              <a:rPr lang="en-US" dirty="0" smtClean="0">
                <a:latin typeface="Helvetica" charset="0"/>
                <a:cs typeface="+mj-cs"/>
              </a:rPr>
            </a:br>
            <a:r>
              <a:rPr lang="en-US" dirty="0" smtClean="0">
                <a:latin typeface="Helvetica" charset="0"/>
                <a:cs typeface="+mj-cs"/>
              </a:rPr>
              <a:t>Monitoring &amp; Follow-up</a:t>
            </a:r>
            <a:endParaRPr lang="en-US" dirty="0">
              <a:latin typeface="Helvetica" charset="0"/>
              <a:cs typeface="+mj-cs"/>
            </a:endParaRPr>
          </a:p>
        </p:txBody>
      </p:sp>
      <p:pic>
        <p:nvPicPr>
          <p:cNvPr id="6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57800" y="0"/>
            <a:ext cx="2743200" cy="3244298"/>
          </a:xfrm>
          <a:ln w="6350" cmpd="sng">
            <a:solidFill>
              <a:srgbClr val="4F81BD"/>
            </a:solidFill>
          </a:ln>
        </p:spPr>
      </p:pic>
      <p:pic>
        <p:nvPicPr>
          <p:cNvPr id="7" name="Picture 2" descr="Screenshot_2016-10-14-15-08-4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00200"/>
            <a:ext cx="2724090" cy="342900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Content Placeholder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282315"/>
            <a:ext cx="4931979" cy="3575685"/>
          </a:xfrm>
          <a:prstGeom prst="rect">
            <a:avLst/>
          </a:prstGeom>
          <a:noFill/>
          <a:ln w="6350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Helvetica" charset="0"/>
                <a:cs typeface="+mj-cs"/>
              </a:rPr>
              <a:t>Pre &amp; Post Competency</a:t>
            </a:r>
            <a:endParaRPr lang="en-US" dirty="0">
              <a:latin typeface="Helvetica" charset="0"/>
              <a:cs typeface="+mj-cs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152400" y="1524000"/>
            <a:ext cx="5181600" cy="46482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  <a:defRPr/>
            </a:pPr>
            <a:r>
              <a:rPr lang="en-US" altLang="en-US" sz="2400" dirty="0"/>
              <a:t>Pre implementation basic competency </a:t>
            </a:r>
            <a:endParaRPr lang="en-US" altLang="en-US" sz="2400" dirty="0" smtClean="0"/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en-US" altLang="en-US" dirty="0" smtClean="0">
                <a:solidFill>
                  <a:schemeClr val="accent1">
                    <a:lumMod val="50000"/>
                  </a:schemeClr>
                </a:solidFill>
              </a:rPr>
              <a:t>41</a:t>
            </a:r>
            <a:r>
              <a:rPr lang="en-US" altLang="en-US" dirty="0">
                <a:solidFill>
                  <a:schemeClr val="accent1">
                    <a:lumMod val="50000"/>
                  </a:schemeClr>
                </a:solidFill>
              </a:rPr>
              <a:t>% of HEWs answered less than 60% </a:t>
            </a:r>
            <a:r>
              <a:rPr lang="en-US" altLang="en-US" dirty="0" smtClean="0">
                <a:solidFill>
                  <a:schemeClr val="accent1">
                    <a:lumMod val="50000"/>
                  </a:schemeClr>
                </a:solidFill>
              </a:rPr>
              <a:t>of </a:t>
            </a:r>
            <a:r>
              <a:rPr lang="en-US" altLang="en-US" dirty="0">
                <a:solidFill>
                  <a:schemeClr val="accent1">
                    <a:lumMod val="50000"/>
                  </a:schemeClr>
                </a:solidFill>
              </a:rPr>
              <a:t>questions. </a:t>
            </a:r>
            <a:endParaRPr lang="en-US" alt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n-US" altLang="en-US" sz="2400" dirty="0" smtClean="0"/>
              <a:t>Post </a:t>
            </a:r>
            <a:r>
              <a:rPr lang="en-US" altLang="en-US" sz="2400" dirty="0"/>
              <a:t>implementation knowledge retention assessment: 10 months after deployment </a:t>
            </a:r>
            <a:r>
              <a:rPr lang="en-US" altLang="en-US" sz="2400" dirty="0" smtClean="0"/>
              <a:t>health </a:t>
            </a:r>
            <a:r>
              <a:rPr lang="en-US" altLang="en-US" sz="2400" dirty="0"/>
              <a:t>posts</a:t>
            </a:r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en-US" altLang="en-US" dirty="0" smtClean="0">
                <a:solidFill>
                  <a:schemeClr val="accent5">
                    <a:lumMod val="25000"/>
                  </a:schemeClr>
                </a:solidFill>
              </a:rPr>
              <a:t>70</a:t>
            </a:r>
            <a:r>
              <a:rPr lang="en-US" altLang="en-US" dirty="0">
                <a:solidFill>
                  <a:schemeClr val="accent5">
                    <a:lumMod val="25000"/>
                  </a:schemeClr>
                </a:solidFill>
              </a:rPr>
              <a:t>% answered more </a:t>
            </a:r>
            <a:r>
              <a:rPr lang="en-US" altLang="en-US" dirty="0" smtClean="0">
                <a:solidFill>
                  <a:schemeClr val="accent5">
                    <a:lumMod val="25000"/>
                  </a:schemeClr>
                </a:solidFill>
              </a:rPr>
              <a:t>than 75</a:t>
            </a:r>
            <a:r>
              <a:rPr lang="en-US" altLang="en-US" dirty="0">
                <a:solidFill>
                  <a:schemeClr val="accent5">
                    <a:lumMod val="25000"/>
                  </a:schemeClr>
                </a:solidFill>
              </a:rPr>
              <a:t>% of quizzes </a:t>
            </a:r>
            <a:r>
              <a:rPr lang="en-US" altLang="en-US" dirty="0" smtClean="0">
                <a:solidFill>
                  <a:schemeClr val="accent5">
                    <a:lumMod val="25000"/>
                  </a:schemeClr>
                </a:solidFill>
              </a:rPr>
              <a:t>provided</a:t>
            </a:r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en-US" altLang="en-US" dirty="0" smtClean="0">
                <a:solidFill>
                  <a:schemeClr val="accent5">
                    <a:lumMod val="25000"/>
                  </a:schemeClr>
                </a:solidFill>
              </a:rPr>
              <a:t>93</a:t>
            </a:r>
            <a:r>
              <a:rPr lang="en-US" altLang="en-US" dirty="0">
                <a:solidFill>
                  <a:schemeClr val="accent5">
                    <a:lumMod val="25000"/>
                  </a:schemeClr>
                </a:solidFill>
              </a:rPr>
              <a:t>% HEWs Passed </a:t>
            </a:r>
            <a:endParaRPr lang="en-US" altLang="en-US" dirty="0" smtClean="0">
              <a:solidFill>
                <a:schemeClr val="accent5">
                  <a:lumMod val="25000"/>
                </a:schemeClr>
              </a:solidFill>
            </a:endParaRPr>
          </a:p>
        </p:txBody>
      </p:sp>
      <p:pic>
        <p:nvPicPr>
          <p:cNvPr id="7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371600"/>
            <a:ext cx="2971800" cy="484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14288" y="390525"/>
            <a:ext cx="8229600" cy="762000"/>
          </a:xfrm>
        </p:spPr>
        <p:txBody>
          <a:bodyPr/>
          <a:lstStyle/>
          <a:p>
            <a:pPr algn="l">
              <a:defRPr/>
            </a:pPr>
            <a:r>
              <a:rPr lang="en-US" sz="3000">
                <a:latin typeface="Helvetica" charset="0"/>
                <a:cs typeface="+mj-cs"/>
              </a:rPr>
              <a:t>Some of HEW’s feedback on mobile learning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6019800" cy="4953000"/>
          </a:xfrm>
        </p:spPr>
        <p:txBody>
          <a:bodyPr/>
          <a:lstStyle/>
          <a:p>
            <a:pPr marL="63500" lvl="1" indent="0">
              <a:buFont typeface="Wingdings" charset="0"/>
              <a:buNone/>
              <a:defRPr/>
            </a:pPr>
            <a:r>
              <a:rPr lang="en-US" sz="2000" i="1" dirty="0">
                <a:solidFill>
                  <a:schemeClr val="accent4"/>
                </a:solidFill>
              </a:rPr>
              <a:t>HEW1: </a:t>
            </a:r>
            <a:r>
              <a:rPr lang="en-US" sz="2000" i="1" dirty="0" smtClean="0">
                <a:solidFill>
                  <a:schemeClr val="accent4"/>
                </a:solidFill>
              </a:rPr>
              <a:t>This </a:t>
            </a:r>
            <a:r>
              <a:rPr lang="en-US" sz="2000" i="1" dirty="0">
                <a:solidFill>
                  <a:schemeClr val="accent4"/>
                </a:solidFill>
              </a:rPr>
              <a:t>phone is always with </a:t>
            </a:r>
            <a:r>
              <a:rPr lang="en-US" sz="2000" i="1" dirty="0" smtClean="0">
                <a:solidFill>
                  <a:schemeClr val="accent4"/>
                </a:solidFill>
              </a:rPr>
              <a:t>us, </a:t>
            </a:r>
            <a:r>
              <a:rPr lang="en-US" sz="2000" i="1" dirty="0">
                <a:solidFill>
                  <a:schemeClr val="accent4"/>
                </a:solidFill>
              </a:rPr>
              <a:t>and it is hard not to look at it. </a:t>
            </a:r>
            <a:r>
              <a:rPr lang="en-US" sz="2000" i="1" dirty="0" smtClean="0">
                <a:solidFill>
                  <a:schemeClr val="accent4"/>
                </a:solidFill>
              </a:rPr>
              <a:t> </a:t>
            </a:r>
          </a:p>
          <a:p>
            <a:pPr marL="63500" lvl="1" indent="0">
              <a:buFont typeface="Wingdings" charset="0"/>
              <a:buNone/>
              <a:defRPr/>
            </a:pPr>
            <a:r>
              <a:rPr lang="en-US" sz="2000" i="1" dirty="0" smtClean="0">
                <a:solidFill>
                  <a:schemeClr val="accent4"/>
                </a:solidFill>
              </a:rPr>
              <a:t>In </a:t>
            </a:r>
            <a:r>
              <a:rPr lang="en-US" sz="2000" i="1" dirty="0">
                <a:solidFill>
                  <a:schemeClr val="accent4"/>
                </a:solidFill>
              </a:rPr>
              <a:t>our college there was shortage of text </a:t>
            </a:r>
            <a:r>
              <a:rPr lang="en-US" sz="2000" i="1" dirty="0" smtClean="0">
                <a:solidFill>
                  <a:schemeClr val="accent4"/>
                </a:solidFill>
              </a:rPr>
              <a:t>books. We </a:t>
            </a:r>
            <a:r>
              <a:rPr lang="en-US" sz="2000" i="1" dirty="0">
                <a:solidFill>
                  <a:schemeClr val="accent4"/>
                </a:solidFill>
              </a:rPr>
              <a:t>shared most of the books </a:t>
            </a:r>
            <a:r>
              <a:rPr lang="en-US" sz="2000" i="1" dirty="0" smtClean="0">
                <a:solidFill>
                  <a:schemeClr val="accent4"/>
                </a:solidFill>
              </a:rPr>
              <a:t>in </a:t>
            </a:r>
            <a:r>
              <a:rPr lang="en-US" sz="2000" i="1" dirty="0">
                <a:solidFill>
                  <a:schemeClr val="accent4"/>
                </a:solidFill>
              </a:rPr>
              <a:t>to five some of </a:t>
            </a:r>
            <a:r>
              <a:rPr lang="en-US" sz="2000" i="1" dirty="0" smtClean="0">
                <a:solidFill>
                  <a:schemeClr val="accent4"/>
                </a:solidFill>
              </a:rPr>
              <a:t>them </a:t>
            </a:r>
            <a:r>
              <a:rPr lang="en-US" sz="2000" i="1" dirty="0">
                <a:solidFill>
                  <a:schemeClr val="accent4"/>
                </a:solidFill>
              </a:rPr>
              <a:t>to more. </a:t>
            </a:r>
            <a:endParaRPr lang="en-US" sz="2000" i="1" dirty="0" smtClean="0">
              <a:solidFill>
                <a:schemeClr val="accent4"/>
              </a:solidFill>
            </a:endParaRPr>
          </a:p>
          <a:p>
            <a:pPr marL="63500" lvl="1" indent="0">
              <a:buFont typeface="Wingdings" charset="0"/>
              <a:buNone/>
              <a:defRPr/>
            </a:pPr>
            <a:r>
              <a:rPr lang="en-US" sz="2000" i="1" dirty="0" smtClean="0">
                <a:solidFill>
                  <a:schemeClr val="accent4"/>
                </a:solidFill>
              </a:rPr>
              <a:t>Videos </a:t>
            </a:r>
            <a:r>
              <a:rPr lang="en-US" sz="2000" i="1" dirty="0">
                <a:solidFill>
                  <a:schemeClr val="accent4"/>
                </a:solidFill>
              </a:rPr>
              <a:t>are very helpful to understand more what is written and improve our skills. </a:t>
            </a:r>
          </a:p>
          <a:p>
            <a:pPr marL="63500" lvl="1" indent="0">
              <a:buFont typeface="Wingdings" charset="0"/>
              <a:buNone/>
              <a:defRPr/>
            </a:pPr>
            <a:endParaRPr lang="en-US" sz="2000" i="1" dirty="0" smtClean="0">
              <a:solidFill>
                <a:schemeClr val="accent4"/>
              </a:solidFill>
            </a:endParaRPr>
          </a:p>
          <a:p>
            <a:pPr marL="63500" lvl="1" indent="0">
              <a:buFont typeface="Wingdings" charset="0"/>
              <a:buNone/>
              <a:defRPr/>
            </a:pPr>
            <a:r>
              <a:rPr lang="en-US" sz="2000" i="1" dirty="0" smtClean="0">
                <a:solidFill>
                  <a:schemeClr val="accent4"/>
                </a:solidFill>
              </a:rPr>
              <a:t>HEW </a:t>
            </a:r>
            <a:r>
              <a:rPr lang="en-US" sz="2000" i="1" dirty="0">
                <a:solidFill>
                  <a:schemeClr val="accent4"/>
                </a:solidFill>
              </a:rPr>
              <a:t>2: </a:t>
            </a:r>
            <a:r>
              <a:rPr lang="ja-JP" altLang="en-US" sz="2000" i="1" dirty="0">
                <a:solidFill>
                  <a:schemeClr val="accent4"/>
                </a:solidFill>
              </a:rPr>
              <a:t>“</a:t>
            </a:r>
            <a:r>
              <a:rPr lang="en-US" sz="2000" i="1" dirty="0">
                <a:solidFill>
                  <a:schemeClr val="accent4"/>
                </a:solidFill>
              </a:rPr>
              <a:t>In our work place we do not have much reference materials or job aids. </a:t>
            </a:r>
            <a:endParaRPr lang="en-US" sz="2000" i="1" dirty="0" smtClean="0">
              <a:solidFill>
                <a:schemeClr val="accent4"/>
              </a:solidFill>
            </a:endParaRPr>
          </a:p>
          <a:p>
            <a:pPr marL="63500" lvl="1" indent="0">
              <a:buFont typeface="Wingdings" charset="0"/>
              <a:buNone/>
              <a:defRPr/>
            </a:pPr>
            <a:r>
              <a:rPr lang="en-US" sz="2000" i="1" dirty="0" smtClean="0">
                <a:solidFill>
                  <a:schemeClr val="accent4"/>
                </a:solidFill>
              </a:rPr>
              <a:t>We </a:t>
            </a:r>
            <a:r>
              <a:rPr lang="en-US" sz="2000" i="1" dirty="0">
                <a:solidFill>
                  <a:schemeClr val="accent4"/>
                </a:solidFill>
              </a:rPr>
              <a:t>also do not have health professionals to consult to. </a:t>
            </a:r>
            <a:r>
              <a:rPr lang="en-US" sz="2000" i="1" dirty="0" smtClean="0">
                <a:solidFill>
                  <a:schemeClr val="accent4"/>
                </a:solidFill>
              </a:rPr>
              <a:t> </a:t>
            </a:r>
          </a:p>
          <a:p>
            <a:pPr marL="63500" lvl="1" indent="0">
              <a:buFont typeface="Wingdings" charset="0"/>
              <a:buNone/>
              <a:defRPr/>
            </a:pPr>
            <a:r>
              <a:rPr lang="en-US" sz="2000" i="1" dirty="0" smtClean="0">
                <a:solidFill>
                  <a:schemeClr val="accent4"/>
                </a:solidFill>
              </a:rPr>
              <a:t>But </a:t>
            </a:r>
            <a:r>
              <a:rPr lang="en-US" sz="2000" i="1" dirty="0">
                <a:solidFill>
                  <a:schemeClr val="accent4"/>
                </a:solidFill>
              </a:rPr>
              <a:t>this </a:t>
            </a:r>
            <a:r>
              <a:rPr lang="en-US" sz="2000" i="1" dirty="0" smtClean="0">
                <a:solidFill>
                  <a:schemeClr val="accent4"/>
                </a:solidFill>
              </a:rPr>
              <a:t>phone, said </a:t>
            </a:r>
            <a:r>
              <a:rPr lang="en-US" sz="2000" i="1" dirty="0">
                <a:solidFill>
                  <a:schemeClr val="accent4"/>
                </a:solidFill>
              </a:rPr>
              <a:t>in Tigrigna, </a:t>
            </a:r>
            <a:r>
              <a:rPr lang="ja-JP" altLang="en-US" sz="2000" b="1" i="1" dirty="0">
                <a:solidFill>
                  <a:schemeClr val="accent4"/>
                </a:solidFill>
              </a:rPr>
              <a:t>“</a:t>
            </a:r>
            <a:r>
              <a:rPr lang="en-US" sz="2000" b="1" i="1" dirty="0" err="1">
                <a:solidFill>
                  <a:schemeClr val="accent4"/>
                </a:solidFill>
              </a:rPr>
              <a:t>እዛ</a:t>
            </a:r>
            <a:r>
              <a:rPr lang="en-US" sz="2000" b="1" i="1" dirty="0">
                <a:solidFill>
                  <a:schemeClr val="accent4"/>
                </a:solidFill>
              </a:rPr>
              <a:t> </a:t>
            </a:r>
            <a:r>
              <a:rPr lang="en-US" sz="2000" b="1" i="1" dirty="0" err="1">
                <a:solidFill>
                  <a:schemeClr val="accent4"/>
                </a:solidFill>
              </a:rPr>
              <a:t>ስልኪስ</a:t>
            </a:r>
            <a:r>
              <a:rPr lang="en-US" sz="2000" b="1" i="1" dirty="0">
                <a:solidFill>
                  <a:schemeClr val="accent4"/>
                </a:solidFill>
              </a:rPr>
              <a:t> </a:t>
            </a:r>
            <a:r>
              <a:rPr lang="en-US" sz="2000" b="1" i="1" dirty="0" err="1">
                <a:solidFill>
                  <a:schemeClr val="accent4"/>
                </a:solidFill>
              </a:rPr>
              <a:t>ካለአይተይ</a:t>
            </a:r>
            <a:r>
              <a:rPr lang="en-US" sz="2000" b="1" i="1" dirty="0">
                <a:solidFill>
                  <a:schemeClr val="accent4"/>
                </a:solidFill>
              </a:rPr>
              <a:t> </a:t>
            </a:r>
            <a:r>
              <a:rPr lang="en-US" sz="2000" b="1" i="1" dirty="0" err="1">
                <a:solidFill>
                  <a:schemeClr val="accent4"/>
                </a:solidFill>
              </a:rPr>
              <a:t>እያ</a:t>
            </a:r>
            <a:r>
              <a:rPr lang="ja-JP" altLang="en-US" sz="2000" b="1" i="1" dirty="0">
                <a:solidFill>
                  <a:schemeClr val="accent4"/>
                </a:solidFill>
              </a:rPr>
              <a:t>’’</a:t>
            </a:r>
            <a:r>
              <a:rPr lang="en-US" sz="2000" i="1" dirty="0">
                <a:solidFill>
                  <a:schemeClr val="accent4"/>
                </a:solidFill>
              </a:rPr>
              <a:t> means </a:t>
            </a:r>
            <a:r>
              <a:rPr lang="en-US" sz="2000" i="1" dirty="0" smtClean="0">
                <a:solidFill>
                  <a:schemeClr val="accent4"/>
                </a:solidFill>
              </a:rPr>
              <a:t>“this </a:t>
            </a:r>
            <a:r>
              <a:rPr lang="en-US" sz="2000" i="1" dirty="0">
                <a:solidFill>
                  <a:schemeClr val="accent4"/>
                </a:solidFill>
              </a:rPr>
              <a:t>phone is my partner.</a:t>
            </a:r>
            <a:r>
              <a:rPr lang="ja-JP" altLang="en-US" sz="2000" i="1" dirty="0">
                <a:solidFill>
                  <a:schemeClr val="accent4"/>
                </a:solidFill>
              </a:rPr>
              <a:t>”</a:t>
            </a:r>
            <a:r>
              <a:rPr lang="en-US" sz="2000" i="1" dirty="0">
                <a:solidFill>
                  <a:schemeClr val="accent4"/>
                </a:solidFill>
              </a:rPr>
              <a:t> </a:t>
            </a:r>
            <a:r>
              <a:rPr lang="en-US" sz="2000" i="1" dirty="0" smtClean="0">
                <a:solidFill>
                  <a:schemeClr val="accent4"/>
                </a:solidFill>
              </a:rPr>
              <a:t>“ </a:t>
            </a:r>
            <a:endParaRPr lang="en-US" sz="2000" i="1" dirty="0">
              <a:solidFill>
                <a:schemeClr val="accent4"/>
              </a:solidFill>
            </a:endParaRPr>
          </a:p>
          <a:p>
            <a:pPr marL="457200" lvl="1" indent="0">
              <a:defRPr/>
            </a:pPr>
            <a:endParaRPr lang="en-US" sz="2000" dirty="0">
              <a:latin typeface="Helvetica" charset="0"/>
            </a:endParaRPr>
          </a:p>
        </p:txBody>
      </p:sp>
      <p:pic>
        <p:nvPicPr>
          <p:cNvPr id="5" name="Content Placeholder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92950" y="2362200"/>
            <a:ext cx="3451050" cy="2667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8991600" cy="914400"/>
          </a:xfrm>
        </p:spPr>
        <p:txBody>
          <a:bodyPr/>
          <a:lstStyle/>
          <a:p>
            <a:pPr algn="l">
              <a:defRPr/>
            </a:pPr>
            <a:r>
              <a:rPr lang="en-US" dirty="0" smtClean="0">
                <a:latin typeface="Helvetica" charset="0"/>
                <a:cs typeface="+mj-cs"/>
              </a:rPr>
              <a:t>Other Findings</a:t>
            </a:r>
            <a:endParaRPr lang="en-US" dirty="0">
              <a:latin typeface="Helvetica" charset="0"/>
              <a:cs typeface="+mj-cs"/>
            </a:endParaRP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5410200" cy="4648200"/>
          </a:xfrm>
        </p:spPr>
        <p:txBody>
          <a:bodyPr/>
          <a:lstStyle/>
          <a:p>
            <a:pPr>
              <a:defRPr/>
            </a:pPr>
            <a:r>
              <a:rPr lang="en-US" sz="2400" dirty="0" err="1" smtClean="0">
                <a:latin typeface="Helvetica" charset="0"/>
                <a:cs typeface="+mn-cs"/>
              </a:rPr>
              <a:t>Woreda</a:t>
            </a:r>
            <a:r>
              <a:rPr lang="en-US" sz="2400" dirty="0" smtClean="0">
                <a:latin typeface="Helvetica" charset="0"/>
                <a:cs typeface="+mn-cs"/>
              </a:rPr>
              <a:t> </a:t>
            </a:r>
            <a:r>
              <a:rPr lang="en-US" sz="2400" dirty="0">
                <a:latin typeface="Helvetica" charset="0"/>
                <a:cs typeface="+mn-cs"/>
              </a:rPr>
              <a:t>(District) </a:t>
            </a:r>
            <a:r>
              <a:rPr lang="en-US" sz="2400" dirty="0" smtClean="0">
                <a:latin typeface="Helvetica" charset="0"/>
                <a:cs typeface="+mn-cs"/>
              </a:rPr>
              <a:t>Heads conducted </a:t>
            </a:r>
            <a:r>
              <a:rPr lang="en-US" sz="2400" dirty="0">
                <a:latin typeface="Helvetica" charset="0"/>
                <a:cs typeface="+mn-cs"/>
              </a:rPr>
              <a:t>competency assessment between </a:t>
            </a:r>
            <a:r>
              <a:rPr lang="en-US" sz="2400" dirty="0" smtClean="0">
                <a:latin typeface="Helvetica" charset="0"/>
                <a:cs typeface="+mn-cs"/>
              </a:rPr>
              <a:t>HEWs and </a:t>
            </a:r>
            <a:r>
              <a:rPr lang="en-US" sz="2400" dirty="0">
                <a:latin typeface="Helvetica" charset="0"/>
                <a:cs typeface="+mn-cs"/>
              </a:rPr>
              <a:t>their supervisors</a:t>
            </a:r>
            <a:r>
              <a:rPr lang="en-US" sz="2400" dirty="0" smtClean="0">
                <a:latin typeface="Helvetica" charset="0"/>
                <a:cs typeface="+mn-cs"/>
              </a:rPr>
              <a:t>. Findings: </a:t>
            </a:r>
          </a:p>
          <a:p>
            <a:pPr lvl="1">
              <a:defRPr/>
            </a:pPr>
            <a:r>
              <a:rPr lang="en-US" dirty="0" smtClean="0">
                <a:latin typeface="Helvetica" charset="0"/>
                <a:cs typeface="+mn-cs"/>
              </a:rPr>
              <a:t>HEWs more </a:t>
            </a:r>
            <a:r>
              <a:rPr lang="en-US" dirty="0">
                <a:latin typeface="Helvetica" charset="0"/>
                <a:cs typeface="+mn-cs"/>
              </a:rPr>
              <a:t>competent than their supervisors </a:t>
            </a:r>
            <a:endParaRPr lang="en-US" dirty="0" smtClean="0">
              <a:latin typeface="Helvetica" charset="0"/>
              <a:cs typeface="+mn-cs"/>
            </a:endParaRPr>
          </a:p>
          <a:p>
            <a:pPr lvl="1">
              <a:defRPr/>
            </a:pPr>
            <a:r>
              <a:rPr lang="en-US" dirty="0" smtClean="0">
                <a:latin typeface="Helvetica" charset="0"/>
                <a:cs typeface="+mn-cs"/>
              </a:rPr>
              <a:t>One </a:t>
            </a:r>
            <a:r>
              <a:rPr lang="en-US" dirty="0">
                <a:latin typeface="Helvetica" charset="0"/>
                <a:cs typeface="+mn-cs"/>
              </a:rPr>
              <a:t>of </a:t>
            </a:r>
            <a:r>
              <a:rPr lang="en-US" dirty="0" smtClean="0">
                <a:latin typeface="Helvetica" charset="0"/>
                <a:cs typeface="+mn-cs"/>
              </a:rPr>
              <a:t>major </a:t>
            </a:r>
            <a:r>
              <a:rPr lang="en-US" dirty="0">
                <a:latin typeface="Helvetica" charset="0"/>
                <a:cs typeface="+mn-cs"/>
              </a:rPr>
              <a:t>reasons </a:t>
            </a:r>
            <a:r>
              <a:rPr lang="en-US" dirty="0" smtClean="0">
                <a:latin typeface="Helvetica" charset="0"/>
                <a:cs typeface="+mn-cs"/>
              </a:rPr>
              <a:t>was </a:t>
            </a:r>
            <a:r>
              <a:rPr lang="en-US" dirty="0">
                <a:latin typeface="Helvetica" charset="0"/>
                <a:cs typeface="+mn-cs"/>
              </a:rPr>
              <a:t>mobile learning tools. </a:t>
            </a:r>
          </a:p>
          <a:p>
            <a:pPr marL="342900" lvl="1" indent="-342900">
              <a:buSzTx/>
              <a:defRPr/>
            </a:pPr>
            <a:r>
              <a:rPr lang="en-US" dirty="0" smtClean="0">
                <a:latin typeface="Helvetica" charset="0"/>
                <a:cs typeface="+mn-cs"/>
              </a:rPr>
              <a:t>HEWs:  </a:t>
            </a:r>
            <a:r>
              <a:rPr lang="en-US" dirty="0" smtClean="0">
                <a:latin typeface="Helvetica" charset="0"/>
              </a:rPr>
              <a:t>They </a:t>
            </a:r>
            <a:r>
              <a:rPr lang="en-US" dirty="0">
                <a:latin typeface="Helvetica" charset="0"/>
              </a:rPr>
              <a:t>don’t want to remember their life before their mobile phones.</a:t>
            </a:r>
          </a:p>
          <a:p>
            <a:pPr>
              <a:buFont typeface="Wingdings" charset="0"/>
              <a:buNone/>
              <a:defRPr/>
            </a:pPr>
            <a:endParaRPr lang="en-US" sz="2400" dirty="0">
              <a:latin typeface="Helvetica" charset="0"/>
              <a:cs typeface="+mn-cs"/>
            </a:endParaRPr>
          </a:p>
        </p:txBody>
      </p:sp>
      <p:pic>
        <p:nvPicPr>
          <p:cNvPr id="3" name="Picture 2" descr="Screen Shot 2016-12-12 at 11.25.5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1447800"/>
            <a:ext cx="2520319" cy="4584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191000" y="1600200"/>
            <a:ext cx="4411025" cy="8471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TriangleInverted">
              <a:avLst/>
            </a:prstTxWarp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408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Degree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408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800600" y="3124200"/>
            <a:ext cx="4015233" cy="6947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Bottom">
              <a:avLst/>
            </a:prstTxWarp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408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Reference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408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2400" y="2362200"/>
            <a:ext cx="4343400" cy="8471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">
              <a:avLst/>
            </a:prstTxWarp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408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Simulation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408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" y="4800600"/>
            <a:ext cx="3581400" cy="7709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Bottom">
              <a:avLst/>
            </a:prstTxWarp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408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Lesson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408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800600" y="4876800"/>
            <a:ext cx="3886200" cy="7709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lantDown">
              <a:avLst/>
            </a:prstTxWarp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408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Course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408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6000" y="5867400"/>
            <a:ext cx="6248400" cy="6947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TriangleInverted">
              <a:avLst/>
            </a:prstTxWarp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408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Review/Study Aid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408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7200" y="3962400"/>
            <a:ext cx="6248400" cy="7709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Bottom">
              <a:avLst/>
            </a:prstTxWarp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408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Flipped Classroom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408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57200" y="304800"/>
            <a:ext cx="8229600" cy="914400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34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34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34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34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defRPr/>
            </a:pPr>
            <a:r>
              <a:rPr lang="en-US" dirty="0" smtClean="0">
                <a:cs typeface="+mj-cs"/>
              </a:rPr>
              <a:t>What are we doing?</a:t>
            </a:r>
            <a:endParaRPr lang="en-US" dirty="0">
              <a:cs typeface="+mj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0600" y="2667000"/>
            <a:ext cx="7315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000090"/>
                </a:solidFill>
              </a:rPr>
              <a:t>Learning and Technology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3227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/>
      <p:bldP spid="3" grpId="1"/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  <p:bldP spid="1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1600200"/>
            <a:ext cx="8229600" cy="3657600"/>
          </a:xfrm>
        </p:spPr>
        <p:txBody>
          <a:bodyPr/>
          <a:lstStyle/>
          <a:p>
            <a:pPr>
              <a:defRPr/>
            </a:pPr>
            <a:r>
              <a:rPr lang="en-US" sz="4000" dirty="0" smtClean="0"/>
              <a:t>Fourth Stop</a:t>
            </a:r>
            <a:br>
              <a:rPr lang="en-US" sz="4000" dirty="0" smtClean="0"/>
            </a:br>
            <a:r>
              <a:rPr lang="en-US" sz="4000" dirty="0" smtClean="0"/>
              <a:t>What was really good </a:t>
            </a:r>
            <a:r>
              <a:rPr lang="en-US" sz="4000" dirty="0"/>
              <a:t>&amp; 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what </a:t>
            </a:r>
            <a:r>
              <a:rPr lang="en-US" sz="4000" dirty="0"/>
              <a:t>would </a:t>
            </a:r>
            <a:r>
              <a:rPr lang="en-US" sz="4000" dirty="0" smtClean="0"/>
              <a:t>we want to do differently?</a:t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Assessment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169267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0" y="381000"/>
            <a:ext cx="9144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34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34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34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34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defRPr/>
            </a:pPr>
            <a:r>
              <a:rPr lang="en-US" dirty="0" smtClean="0">
                <a:cs typeface="+mj-cs"/>
              </a:rPr>
              <a:t>Fourth Stop: </a:t>
            </a:r>
            <a:r>
              <a:rPr lang="en-US" dirty="0"/>
              <a:t>Assessment</a:t>
            </a:r>
          </a:p>
          <a:p>
            <a:pPr>
              <a:defRPr/>
            </a:pPr>
            <a:r>
              <a:rPr lang="en-US" sz="2800" dirty="0"/>
              <a:t>What was really good &amp; </a:t>
            </a:r>
            <a:r>
              <a:rPr lang="en-US" sz="2800" dirty="0" smtClean="0"/>
              <a:t>what would want </a:t>
            </a:r>
            <a:r>
              <a:rPr lang="en-US" sz="2800" dirty="0"/>
              <a:t>to do different?</a:t>
            </a:r>
            <a:endParaRPr lang="en-US" sz="2800" dirty="0" smtClean="0">
              <a:cs typeface="+mj-cs"/>
            </a:endParaRPr>
          </a:p>
        </p:txBody>
      </p:sp>
      <p:pic>
        <p:nvPicPr>
          <p:cNvPr id="3" name="Picture 2" descr="Screen Shot 2016-12-11 at 7.15.18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6684" y="3653104"/>
            <a:ext cx="2437316" cy="3224252"/>
          </a:xfrm>
          <a:prstGeom prst="rect">
            <a:avLst/>
          </a:prstGeom>
        </p:spPr>
      </p:pic>
      <p:pic>
        <p:nvPicPr>
          <p:cNvPr id="4" name="Picture 3" descr="Screen Shot 2016-12-11 at 7.22.54 PM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2819400"/>
            <a:ext cx="3962400" cy="1429322"/>
          </a:xfrm>
          <a:prstGeom prst="rect">
            <a:avLst/>
          </a:prstGeom>
        </p:spPr>
      </p:pic>
      <p:pic>
        <p:nvPicPr>
          <p:cNvPr id="8" name="Picture 7" descr="Multiple-choice-test-choices.jpe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371600"/>
            <a:ext cx="1973581" cy="2819400"/>
          </a:xfrm>
          <a:prstGeom prst="rect">
            <a:avLst/>
          </a:prstGeom>
        </p:spPr>
      </p:pic>
      <p:pic>
        <p:nvPicPr>
          <p:cNvPr id="11" name="Picture 10" descr="Screen Shot 2016-12-11 at 7.34.12 PM.pn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4724400"/>
            <a:ext cx="3299049" cy="2006274"/>
          </a:xfrm>
          <a:prstGeom prst="rect">
            <a:avLst/>
          </a:prstGeom>
        </p:spPr>
      </p:pic>
      <p:pic>
        <p:nvPicPr>
          <p:cNvPr id="12" name="Picture 11" descr="case study.jpe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1447800"/>
            <a:ext cx="2402033" cy="137652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15870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1">
            <a:hlinkClick r:id="rId4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595158"/>
            <a:ext cx="5638800" cy="4653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76200" y="381000"/>
            <a:ext cx="90678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34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34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34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34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defRPr/>
            </a:pPr>
            <a:r>
              <a:rPr lang="en-US" dirty="0" smtClean="0">
                <a:cs typeface="+mj-cs"/>
              </a:rPr>
              <a:t>Fourth Stop: </a:t>
            </a:r>
            <a:r>
              <a:rPr lang="en-US" dirty="0" smtClean="0"/>
              <a:t>Assessment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35641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1600200"/>
            <a:ext cx="8458200" cy="2743200"/>
          </a:xfrm>
        </p:spPr>
        <p:txBody>
          <a:bodyPr/>
          <a:lstStyle/>
          <a:p>
            <a:pPr>
              <a:defRPr/>
            </a:pPr>
            <a:r>
              <a:rPr lang="en-US" sz="4000" dirty="0" smtClean="0"/>
              <a:t>Fifth Stop </a:t>
            </a:r>
            <a:br>
              <a:rPr lang="en-US" sz="4000" dirty="0" smtClean="0"/>
            </a:br>
            <a:r>
              <a:rPr lang="en-US" sz="4000" dirty="0" smtClean="0"/>
              <a:t>Where we will make our connection?</a:t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Tracking Learning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659597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0"/>
            <a:ext cx="8629650" cy="6858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Integrated Use of Data for Learning</a:t>
            </a:r>
            <a:endParaRPr lang="en-US" dirty="0">
              <a:cs typeface="+mj-cs"/>
            </a:endParaRPr>
          </a:p>
        </p:txBody>
      </p:sp>
      <p:grpSp>
        <p:nvGrpSpPr>
          <p:cNvPr id="34818" name="Group 3"/>
          <p:cNvGrpSpPr>
            <a:grpSpLocks/>
          </p:cNvGrpSpPr>
          <p:nvPr/>
        </p:nvGrpSpPr>
        <p:grpSpPr bwMode="auto">
          <a:xfrm>
            <a:off x="0" y="2438400"/>
            <a:ext cx="2459038" cy="1836738"/>
            <a:chOff x="138526" y="342120"/>
            <a:chExt cx="2459099" cy="1837091"/>
          </a:xfrm>
        </p:grpSpPr>
        <p:pic>
          <p:nvPicPr>
            <p:cNvPr id="34830" name="Picture 4" descr="tablet-computer-clipart-gg64361003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526" y="342120"/>
              <a:ext cx="2459099" cy="18370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831" name="Picture 2" descr="Screen Shot 2015-12-18 at 12.38.49 P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4479" y="667768"/>
              <a:ext cx="1855659" cy="1164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4819" name="Picture 6" descr="C:\Users\Andrea\AppData\Local\Temp\Temp1_svg_4202.zip\icon_4202\icon_420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3025" y="2659063"/>
            <a:ext cx="1577975" cy="157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0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514600"/>
            <a:ext cx="1658938" cy="166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1" name="Picture 8" descr="Screen Shot 2016-09-27 at 3.45.25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657600"/>
            <a:ext cx="1892300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2" name="Picture 9" descr="Screen Shot 2016-09-26 at 1.46.13 P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1063" y="2057400"/>
            <a:ext cx="1928812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228600" y="5257800"/>
            <a:ext cx="8686800" cy="892175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rgbClr val="000000"/>
                </a:solidFill>
              </a:rPr>
              <a:t>Correlation and analysis of diverse data sources to provide a fuller picture of learning &amp; performance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1524000" y="4419600"/>
            <a:ext cx="447675" cy="641350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3425825" y="4362450"/>
            <a:ext cx="0" cy="412750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5105400" y="4191000"/>
            <a:ext cx="0" cy="1019175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6781800" y="4876800"/>
            <a:ext cx="0" cy="315913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7924800" y="3733800"/>
            <a:ext cx="374650" cy="1355725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itle 1"/>
          <p:cNvSpPr txBox="1">
            <a:spLocks/>
          </p:cNvSpPr>
          <p:nvPr/>
        </p:nvSpPr>
        <p:spPr bwMode="auto">
          <a:xfrm>
            <a:off x="457200" y="381000"/>
            <a:ext cx="8229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91425" tIns="91425" rIns="91425" bIns="91425"/>
          <a:lstStyle>
            <a:lvl1pPr lvl="0" algn="ctr" rtl="0" eaLnBrk="0" fontAlgn="base" hangingPunct="0">
              <a:spcBef>
                <a:spcPts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+mj-lt"/>
                <a:ea typeface="ＭＳ Ｐゴシック" charset="0"/>
                <a:cs typeface="+mj-cs"/>
              </a:defRPr>
            </a:lvl1pPr>
            <a:lvl2pPr lvl="1" algn="ctr" rtl="0" eaLnBrk="0" fontAlgn="base" hangingPunct="0">
              <a:spcBef>
                <a:spcPts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34" charset="0"/>
                <a:ea typeface="ＭＳ Ｐゴシック" charset="0"/>
              </a:defRPr>
            </a:lvl2pPr>
            <a:lvl3pPr lvl="2" algn="ctr" rtl="0" eaLnBrk="0" fontAlgn="base" hangingPunct="0">
              <a:spcBef>
                <a:spcPts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34" charset="0"/>
                <a:ea typeface="ＭＳ Ｐゴシック" charset="0"/>
              </a:defRPr>
            </a:lvl3pPr>
            <a:lvl4pPr lvl="3" algn="ctr" rtl="0" eaLnBrk="0" fontAlgn="base" hangingPunct="0">
              <a:spcBef>
                <a:spcPts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34" charset="0"/>
                <a:ea typeface="ＭＳ Ｐゴシック" charset="0"/>
              </a:defRPr>
            </a:lvl4pPr>
            <a:lvl5pPr lvl="4" algn="ctr" rtl="0" eaLnBrk="0" fontAlgn="base" hangingPunct="0">
              <a:spcBef>
                <a:spcPts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34" charset="0"/>
                <a:ea typeface="ＭＳ Ｐゴシック" charset="0"/>
              </a:defRPr>
            </a:lvl5pPr>
            <a:lvl6pPr marL="457200" lvl="5" algn="ctr" rtl="0" fontAlgn="base">
              <a:spcBef>
                <a:spcPts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34" charset="0"/>
              </a:defRPr>
            </a:lvl6pPr>
            <a:lvl7pPr marL="914400" lvl="6" algn="ctr" rtl="0" fontAlgn="base">
              <a:spcBef>
                <a:spcPts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34" charset="0"/>
              </a:defRPr>
            </a:lvl7pPr>
            <a:lvl8pPr marL="1371600" lvl="7" algn="ctr" rtl="0" fontAlgn="base">
              <a:spcBef>
                <a:spcPts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34" charset="0"/>
              </a:defRPr>
            </a:lvl8pPr>
            <a:lvl9pPr marL="1828800" lvl="8" algn="ctr" rtl="0" fontAlgn="base">
              <a:spcBef>
                <a:spcPts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defRPr/>
            </a:pPr>
            <a:r>
              <a:rPr lang="en-US" dirty="0" smtClean="0"/>
              <a:t>Fifth Stop: Making the Connection</a:t>
            </a:r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How </a:t>
            </a:r>
            <a:r>
              <a:rPr lang="en-US" dirty="0"/>
              <a:t>are we going to get there?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28600" y="1447800"/>
            <a:ext cx="2590800" cy="95410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ASSESSMENT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Culture of Technology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Technology &amp; Access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609600" y="4724400"/>
            <a:ext cx="3429000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ACCREDITATION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715000" y="5644972"/>
            <a:ext cx="3200400" cy="95410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M&amp;E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W</a:t>
            </a:r>
            <a:r>
              <a:rPr lang="en-US" sz="1600" dirty="0" smtClean="0"/>
              <a:t>hich indicators? What data?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How to use data?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209800" y="5334000"/>
            <a:ext cx="3352800" cy="95410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NATIONAL SYSTEMS</a:t>
            </a:r>
          </a:p>
          <a:p>
            <a:r>
              <a:rPr lang="en-US" sz="1600" dirty="0" smtClean="0"/>
              <a:t>Link learners’ achievements to national registries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28600" y="2971800"/>
            <a:ext cx="2362200" cy="156966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TRACK LEARNING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What are learners’ experiences?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How are they doing?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6324600" y="3733800"/>
            <a:ext cx="2590800" cy="184665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CAPACITY BUILDING</a:t>
            </a:r>
          </a:p>
          <a:p>
            <a:pPr algn="ctr"/>
            <a:r>
              <a:rPr lang="en-US" dirty="0" smtClean="0"/>
              <a:t>(for faculty &amp; trainers)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Digital Literacy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ICT competencies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Coach &amp; mentor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895600" y="3048000"/>
            <a:ext cx="3200400" cy="132343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LEARNING</a:t>
            </a:r>
          </a:p>
          <a:p>
            <a:pPr algn="ctr"/>
            <a:r>
              <a:rPr lang="en-US" sz="2000" dirty="0" smtClean="0"/>
              <a:t>Gain knowledge, practice &amp; apply learning with tech</a:t>
            </a:r>
            <a:endParaRPr lang="en-US" sz="2000" dirty="0"/>
          </a:p>
        </p:txBody>
      </p:sp>
      <p:sp>
        <p:nvSpPr>
          <p:cNvPr id="20" name="TextBox 19"/>
          <p:cNvSpPr txBox="1"/>
          <p:nvPr/>
        </p:nvSpPr>
        <p:spPr>
          <a:xfrm>
            <a:off x="6477000" y="2590800"/>
            <a:ext cx="2286000" cy="95410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CONTENT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Develop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Identify Resources</a:t>
            </a:r>
            <a:endParaRPr lang="en-US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6172200" y="1447800"/>
            <a:ext cx="2886070" cy="95410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COMPETENCIES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Digital Literacy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Clinical Competencies </a:t>
            </a:r>
            <a:endParaRPr lang="en-US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3124200" y="1752600"/>
            <a:ext cx="2886070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TECHNOLOGY</a:t>
            </a:r>
          </a:p>
          <a:p>
            <a:pPr algn="ctr"/>
            <a:r>
              <a:rPr lang="en-US" sz="1600" dirty="0" smtClean="0"/>
              <a:t>Identify, deploy &amp; maintain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33226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/ Questions</a:t>
            </a:r>
            <a:endParaRPr lang="en-US" dirty="0"/>
          </a:p>
        </p:txBody>
      </p:sp>
      <p:pic>
        <p:nvPicPr>
          <p:cNvPr id="5" name="Picture 4" descr="questnose.g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1676400"/>
            <a:ext cx="4688605" cy="4322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05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Thank you</a:t>
            </a:r>
            <a:endParaRPr lang="en-US" dirty="0"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447800"/>
            <a:ext cx="8610600" cy="37338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en-US" sz="2000" b="1" dirty="0" err="1" smtClean="0">
                <a:cs typeface="+mn-cs"/>
              </a:rPr>
              <a:t>Meaza</a:t>
            </a:r>
            <a:r>
              <a:rPr lang="en-US" sz="2000" b="1" dirty="0" smtClean="0">
                <a:cs typeface="+mn-cs"/>
              </a:rPr>
              <a:t> Raya, Education and Training Officer, Ethiopia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2000" dirty="0" err="1" smtClean="0">
                <a:cs typeface="+mn-cs"/>
              </a:rPr>
              <a:t>meaza.raya@jhpiego.org</a:t>
            </a:r>
            <a:endParaRPr lang="en-US" sz="2000" dirty="0" smtClean="0">
              <a:cs typeface="+mn-cs"/>
            </a:endParaRPr>
          </a:p>
          <a:p>
            <a:pPr marL="0" indent="0">
              <a:spcBef>
                <a:spcPts val="0"/>
              </a:spcBef>
              <a:buNone/>
              <a:defRPr/>
            </a:pPr>
            <a:endParaRPr lang="en-US" sz="2000" dirty="0">
              <a:cs typeface="+mn-cs"/>
            </a:endParaRP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2000" b="1" dirty="0" smtClean="0">
                <a:cs typeface="+mn-cs"/>
              </a:rPr>
              <a:t>George </a:t>
            </a:r>
            <a:r>
              <a:rPr lang="en-US" sz="2000" b="1" dirty="0" err="1" smtClean="0">
                <a:cs typeface="+mn-cs"/>
              </a:rPr>
              <a:t>Muyunda</a:t>
            </a:r>
            <a:r>
              <a:rPr lang="en-US" sz="2000" b="1" dirty="0" smtClean="0">
                <a:cs typeface="+mn-cs"/>
              </a:rPr>
              <a:t>, Strategic Information Technical Advisor, Zambia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2000" dirty="0" err="1" smtClean="0">
                <a:cs typeface="+mn-cs"/>
              </a:rPr>
              <a:t>george.muyanda@jhpiego.org</a:t>
            </a:r>
            <a:endParaRPr lang="en-US" sz="2000" dirty="0" smtClean="0">
              <a:cs typeface="+mn-cs"/>
            </a:endParaRPr>
          </a:p>
          <a:p>
            <a:pPr marL="0" indent="0">
              <a:spcBef>
                <a:spcPts val="0"/>
              </a:spcBef>
              <a:buNone/>
              <a:defRPr/>
            </a:pPr>
            <a:endParaRPr lang="en-US" sz="2000" b="1" dirty="0" smtClean="0">
              <a:cs typeface="+mn-cs"/>
            </a:endParaRP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2000" b="1" dirty="0" smtClean="0">
                <a:cs typeface="+mn-cs"/>
              </a:rPr>
              <a:t>Leonard </a:t>
            </a:r>
            <a:r>
              <a:rPr lang="en-US" sz="2000" b="1" dirty="0" err="1" smtClean="0">
                <a:cs typeface="+mn-cs"/>
              </a:rPr>
              <a:t>Mensah</a:t>
            </a:r>
            <a:r>
              <a:rPr lang="en-US" sz="2000" b="1" dirty="0" smtClean="0">
                <a:cs typeface="+mn-cs"/>
              </a:rPr>
              <a:t>, ICT4D Officer, Ghana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2000" dirty="0" err="1" smtClean="0">
                <a:cs typeface="+mn-cs"/>
              </a:rPr>
              <a:t>leonard.mensah@jhpiego.org</a:t>
            </a:r>
            <a:endParaRPr lang="en-US" sz="2000" dirty="0" smtClean="0">
              <a:cs typeface="+mn-cs"/>
            </a:endParaRPr>
          </a:p>
          <a:p>
            <a:pPr marL="0" indent="0">
              <a:spcBef>
                <a:spcPts val="0"/>
              </a:spcBef>
              <a:buNone/>
              <a:defRPr/>
            </a:pPr>
            <a:endParaRPr lang="en-US" sz="2000" b="1" dirty="0" smtClean="0">
              <a:cs typeface="+mn-cs"/>
            </a:endParaRP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2000" b="1" dirty="0" smtClean="0">
                <a:cs typeface="+mn-cs"/>
              </a:rPr>
              <a:t>Jodi Lis, Technical Advisor</a:t>
            </a:r>
            <a:endParaRPr lang="en-US" sz="2000" b="1" dirty="0">
              <a:cs typeface="+mn-cs"/>
            </a:endParaRP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2000" dirty="0" err="1" smtClean="0">
                <a:cs typeface="+mn-cs"/>
              </a:rPr>
              <a:t>jodi.lis@jhpiego.org</a:t>
            </a:r>
            <a:endParaRPr lang="en-US" sz="2000" dirty="0" smtClean="0">
              <a:cs typeface="+mn-cs"/>
            </a:endParaRPr>
          </a:p>
          <a:p>
            <a:pPr marL="0" indent="0">
              <a:buNone/>
              <a:defRPr/>
            </a:pPr>
            <a:endParaRPr lang="en-US" dirty="0">
              <a:cs typeface="+mn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7800" y="4242570"/>
            <a:ext cx="3534693" cy="235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How </a:t>
            </a:r>
            <a:r>
              <a:rPr lang="en-US" dirty="0"/>
              <a:t>are we going to get there?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28600" y="1447800"/>
            <a:ext cx="2590800" cy="95410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ASSESSMENT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Culture of Technology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Technology &amp; Access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609600" y="4724400"/>
            <a:ext cx="3429000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ACCREDITATION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715000" y="5644972"/>
            <a:ext cx="3200400" cy="95410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M&amp;E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W</a:t>
            </a:r>
            <a:r>
              <a:rPr lang="en-US" sz="1600" dirty="0" smtClean="0"/>
              <a:t>hich indicators? What data?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How to use data?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209800" y="5334000"/>
            <a:ext cx="3352800" cy="95410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NATIONAL SYSTEMS</a:t>
            </a:r>
          </a:p>
          <a:p>
            <a:r>
              <a:rPr lang="en-US" sz="1600" dirty="0" smtClean="0"/>
              <a:t>Link learners’ achievements to national registries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28600" y="2971800"/>
            <a:ext cx="2362200" cy="156966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TRACK LEARNING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What are learners’ experiences?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How are they doing?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6324600" y="3733800"/>
            <a:ext cx="2590800" cy="184665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CAPACITY BUILDING</a:t>
            </a:r>
          </a:p>
          <a:p>
            <a:pPr algn="ctr"/>
            <a:r>
              <a:rPr lang="en-US" dirty="0" smtClean="0"/>
              <a:t>(for faculty &amp; trainers)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Digital Literacy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ICT competencies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Coach &amp; mentor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895600" y="3048000"/>
            <a:ext cx="3200400" cy="132343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LEARNING</a:t>
            </a:r>
          </a:p>
          <a:p>
            <a:pPr algn="ctr"/>
            <a:r>
              <a:rPr lang="en-US" sz="2000" dirty="0" smtClean="0"/>
              <a:t>Gain knowledge, practice &amp; apply learning with tech</a:t>
            </a:r>
            <a:endParaRPr lang="en-US" sz="2000" dirty="0"/>
          </a:p>
        </p:txBody>
      </p:sp>
      <p:sp>
        <p:nvSpPr>
          <p:cNvPr id="20" name="TextBox 19"/>
          <p:cNvSpPr txBox="1"/>
          <p:nvPr/>
        </p:nvSpPr>
        <p:spPr>
          <a:xfrm>
            <a:off x="6477000" y="2590800"/>
            <a:ext cx="2286000" cy="95410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CONTENT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Develop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Identify Resources</a:t>
            </a:r>
            <a:endParaRPr lang="en-US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6172200" y="1447800"/>
            <a:ext cx="2886070" cy="95410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COMPETENCIES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Digital Literacy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Clinical Competencies </a:t>
            </a:r>
            <a:endParaRPr lang="en-US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3124200" y="1752600"/>
            <a:ext cx="2886070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TECHNOLOGY</a:t>
            </a:r>
          </a:p>
          <a:p>
            <a:pPr algn="ctr"/>
            <a:r>
              <a:rPr lang="en-US" sz="1600" dirty="0" smtClean="0"/>
              <a:t>Identify, deploy &amp; maintain 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0" grpId="0" animBg="1"/>
      <p:bldP spid="21" grpId="0" animBg="1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Who is coming with us?</a:t>
            </a:r>
            <a:endParaRPr lang="en-US" dirty="0">
              <a:cs typeface="+mj-cs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72000"/>
          </a:xfrm>
        </p:spPr>
        <p:txBody>
          <a:bodyPr/>
          <a:lstStyle/>
          <a:p>
            <a:pPr>
              <a:defRPr/>
            </a:pPr>
            <a:r>
              <a:rPr lang="en-US" sz="2400" dirty="0" smtClean="0">
                <a:cs typeface="+mn-cs"/>
              </a:rPr>
              <a:t>Learner</a:t>
            </a:r>
          </a:p>
          <a:p>
            <a:pPr>
              <a:defRPr/>
            </a:pPr>
            <a:r>
              <a:rPr lang="en-US" sz="2400" dirty="0" smtClean="0">
                <a:cs typeface="+mn-cs"/>
              </a:rPr>
              <a:t>Tech team</a:t>
            </a:r>
          </a:p>
          <a:p>
            <a:pPr>
              <a:defRPr/>
            </a:pPr>
            <a:r>
              <a:rPr lang="en-US" sz="2400" dirty="0"/>
              <a:t>Tutor/Trainer/</a:t>
            </a:r>
            <a:r>
              <a:rPr lang="en-US" sz="2400" dirty="0" smtClean="0"/>
              <a:t>Teacher/Faculty</a:t>
            </a:r>
            <a:endParaRPr lang="en-US" sz="2400" dirty="0" smtClean="0">
              <a:cs typeface="+mn-cs"/>
            </a:endParaRPr>
          </a:p>
          <a:p>
            <a:pPr>
              <a:defRPr/>
            </a:pPr>
            <a:r>
              <a:rPr lang="en-US" sz="2400" dirty="0" smtClean="0">
                <a:cs typeface="+mn-cs"/>
              </a:rPr>
              <a:t>ICT Trainer/Coach/Mentor</a:t>
            </a:r>
          </a:p>
          <a:p>
            <a:pPr>
              <a:defRPr/>
            </a:pPr>
            <a:r>
              <a:rPr lang="en-US" sz="2400" dirty="0" smtClean="0">
                <a:cs typeface="+mn-cs"/>
              </a:rPr>
              <a:t>Instructional Designer</a:t>
            </a:r>
          </a:p>
          <a:p>
            <a:pPr>
              <a:defRPr/>
            </a:pPr>
            <a:r>
              <a:rPr lang="en-US" sz="2400" dirty="0" smtClean="0">
                <a:cs typeface="+mn-cs"/>
              </a:rPr>
              <a:t>Multimedia eLearning Developer</a:t>
            </a:r>
          </a:p>
          <a:p>
            <a:pPr>
              <a:defRPr/>
            </a:pPr>
            <a:r>
              <a:rPr lang="en-US" sz="2400" dirty="0" smtClean="0">
                <a:cs typeface="+mn-cs"/>
              </a:rPr>
              <a:t>Subject Matter Experts</a:t>
            </a:r>
          </a:p>
          <a:p>
            <a:pPr>
              <a:defRPr/>
            </a:pPr>
            <a:r>
              <a:rPr lang="en-US" sz="2400" dirty="0" smtClean="0">
                <a:cs typeface="+mn-cs"/>
              </a:rPr>
              <a:t>National Gov’t &amp; Organizations</a:t>
            </a:r>
          </a:p>
          <a:p>
            <a:pPr>
              <a:defRPr/>
            </a:pPr>
            <a:r>
              <a:rPr lang="en-US" sz="2400" dirty="0" smtClean="0">
                <a:cs typeface="+mn-cs"/>
              </a:rPr>
              <a:t>Data Analyst/M&amp;E</a:t>
            </a:r>
          </a:p>
          <a:p>
            <a:pPr>
              <a:defRPr/>
            </a:pPr>
            <a:r>
              <a:rPr lang="en-US" sz="2400" dirty="0" smtClean="0">
                <a:cs typeface="+mn-cs"/>
              </a:rPr>
              <a:t>Project Manager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Five Stops</a:t>
            </a:r>
            <a:endParaRPr lang="en-US" dirty="0"/>
          </a:p>
        </p:txBody>
      </p:sp>
      <p:sp>
        <p:nvSpPr>
          <p:cNvPr id="5" name="Hexagon 4"/>
          <p:cNvSpPr/>
          <p:nvPr/>
        </p:nvSpPr>
        <p:spPr>
          <a:xfrm>
            <a:off x="609600" y="1600200"/>
            <a:ext cx="2057400" cy="1676400"/>
          </a:xfrm>
          <a:prstGeom prst="hexago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What will we see?</a:t>
            </a:r>
            <a:endParaRPr lang="en-US" sz="2800" dirty="0"/>
          </a:p>
        </p:txBody>
      </p:sp>
      <p:sp>
        <p:nvSpPr>
          <p:cNvPr id="7" name="Hexagon 6"/>
          <p:cNvSpPr/>
          <p:nvPr/>
        </p:nvSpPr>
        <p:spPr>
          <a:xfrm>
            <a:off x="2209800" y="4876800"/>
            <a:ext cx="2362200" cy="1600200"/>
          </a:xfrm>
          <a:prstGeom prst="hexago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What was good &amp; what do different?</a:t>
            </a:r>
            <a:endParaRPr lang="en-US" sz="2400" dirty="0"/>
          </a:p>
        </p:txBody>
      </p:sp>
      <p:sp>
        <p:nvSpPr>
          <p:cNvPr id="9" name="Hexagon 8"/>
          <p:cNvSpPr/>
          <p:nvPr/>
        </p:nvSpPr>
        <p:spPr>
          <a:xfrm>
            <a:off x="5410200" y="2057400"/>
            <a:ext cx="2057400" cy="1828800"/>
          </a:xfrm>
          <a:prstGeom prst="hexago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What will we do?</a:t>
            </a:r>
            <a:endParaRPr lang="en-US" sz="2800" dirty="0"/>
          </a:p>
        </p:txBody>
      </p:sp>
      <p:sp>
        <p:nvSpPr>
          <p:cNvPr id="10" name="Hexagon 9"/>
          <p:cNvSpPr/>
          <p:nvPr/>
        </p:nvSpPr>
        <p:spPr>
          <a:xfrm>
            <a:off x="4572000" y="4876800"/>
            <a:ext cx="2514600" cy="1600200"/>
          </a:xfrm>
          <a:prstGeom prst="hexago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How will make our connection?</a:t>
            </a:r>
            <a:endParaRPr lang="en-US" sz="2400" dirty="0"/>
          </a:p>
        </p:txBody>
      </p:sp>
      <p:sp>
        <p:nvSpPr>
          <p:cNvPr id="11" name="Hexagon 10"/>
          <p:cNvSpPr/>
          <p:nvPr/>
        </p:nvSpPr>
        <p:spPr>
          <a:xfrm>
            <a:off x="2209800" y="2514600"/>
            <a:ext cx="2057400" cy="1676400"/>
          </a:xfrm>
          <a:prstGeom prst="hexago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What will we hear?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4679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229600" cy="2362200"/>
          </a:xfrm>
        </p:spPr>
        <p:txBody>
          <a:bodyPr/>
          <a:lstStyle/>
          <a:p>
            <a:pPr>
              <a:defRPr/>
            </a:pPr>
            <a:r>
              <a:rPr lang="en-US" sz="4000" dirty="0" smtClean="0">
                <a:cs typeface="+mj-cs"/>
              </a:rPr>
              <a:t>First Stop</a:t>
            </a:r>
            <a:br>
              <a:rPr lang="en-US" sz="4000" dirty="0" smtClean="0">
                <a:cs typeface="+mj-cs"/>
              </a:rPr>
            </a:br>
            <a:r>
              <a:rPr lang="en-US" sz="4000" dirty="0" smtClean="0">
                <a:cs typeface="+mj-cs"/>
              </a:rPr>
              <a:t>What will you see?</a:t>
            </a:r>
            <a:br>
              <a:rPr lang="en-US" sz="4000" dirty="0" smtClean="0">
                <a:cs typeface="+mj-cs"/>
              </a:rPr>
            </a:br>
            <a:r>
              <a:rPr lang="en-US" sz="4000" dirty="0" smtClean="0">
                <a:cs typeface="+mj-cs"/>
              </a:rPr>
              <a:t/>
            </a:r>
            <a:br>
              <a:rPr lang="en-US" sz="4000" dirty="0" smtClean="0">
                <a:cs typeface="+mj-cs"/>
              </a:rPr>
            </a:br>
            <a:r>
              <a:rPr lang="en-US" sz="4000" dirty="0" smtClean="0">
                <a:cs typeface="+mj-cs"/>
              </a:rPr>
              <a:t>Content Development </a:t>
            </a:r>
            <a:endParaRPr lang="en-US" sz="4000" dirty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/>
          </p:nvPr>
        </p:nvGraphicFramePr>
        <p:xfrm>
          <a:off x="311727" y="1485901"/>
          <a:ext cx="8593282" cy="43844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4"/>
          <p:cNvSpPr/>
          <p:nvPr/>
        </p:nvSpPr>
        <p:spPr>
          <a:xfrm>
            <a:off x="815687" y="2213264"/>
            <a:ext cx="1657350" cy="9715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b="1" dirty="0">
                <a:solidFill>
                  <a:srgbClr val="FFFFFF"/>
                </a:solidFill>
              </a:rPr>
              <a:t>Quality eLearning Course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2473037" y="3184815"/>
            <a:ext cx="2088572" cy="1018309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/>
        </p:nvSpPr>
        <p:spPr>
          <a:xfrm>
            <a:off x="457200" y="381000"/>
            <a:ext cx="8229600" cy="9144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34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34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34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34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defRPr/>
            </a:pPr>
            <a:r>
              <a:rPr lang="en-US" dirty="0" smtClean="0">
                <a:cs typeface="+mj-cs"/>
              </a:rPr>
              <a:t>Content Development </a:t>
            </a:r>
            <a:endParaRPr lang="en-US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997298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Adapting print material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90678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>
                <a:cs typeface="Times New Roman" panose="02020603050405020304" pitchFamily="18" charset="0"/>
              </a:rPr>
              <a:t>Many patients seek traditional remedies and healing (e.g., herbal treatments, immunity boosters) before seeking care at health institutions.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>
                <a:cs typeface="Times New Roman" panose="02020603050405020304" pitchFamily="18" charset="0"/>
              </a:rPr>
              <a:t>Some of these remedies may have interactions </a:t>
            </a:r>
            <a:r>
              <a:rPr lang="en-US" sz="2400" dirty="0" smtClean="0">
                <a:cs typeface="Times New Roman" panose="02020603050405020304" pitchFamily="18" charset="0"/>
              </a:rPr>
              <a:t>w/ </a:t>
            </a:r>
            <a:r>
              <a:rPr lang="en-US" sz="2400" dirty="0">
                <a:cs typeface="Times New Roman" panose="02020603050405020304" pitchFamily="18" charset="0"/>
              </a:rPr>
              <a:t>ARV agents.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>
                <a:cs typeface="Times New Roman" panose="02020603050405020304" pitchFamily="18" charset="0"/>
              </a:rPr>
              <a:t>Such interactions could potentially decrease the effectiveness or increase the risk of adverse effects.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>
                <a:cs typeface="Times New Roman" panose="02020603050405020304" pitchFamily="18" charset="0"/>
              </a:rPr>
              <a:t>Rise in anti-social behaviors such as child defilement and incest are  increasing HIV transmission to </a:t>
            </a:r>
            <a:r>
              <a:rPr lang="en-US" sz="2400" dirty="0" smtClean="0">
                <a:cs typeface="Times New Roman" panose="02020603050405020304" pitchFamily="18" charset="0"/>
              </a:rPr>
              <a:t>children</a:t>
            </a:r>
          </a:p>
          <a:p>
            <a:pPr lvl="0"/>
            <a:r>
              <a:rPr lang="en-US" sz="2400" dirty="0">
                <a:cs typeface="Times New Roman" panose="02020603050405020304" pitchFamily="18" charset="0"/>
              </a:rPr>
              <a:t>Certain traditional practices, such as polygamy and sexual cleansing, may increase the risk of transmission.</a:t>
            </a:r>
          </a:p>
          <a:p>
            <a:pPr lvl="0"/>
            <a:r>
              <a:rPr lang="en-US" sz="2400" dirty="0">
                <a:cs typeface="Times New Roman" panose="02020603050405020304" pitchFamily="18" charset="0"/>
              </a:rPr>
              <a:t>Misinformation from spiritual healers and beliefs in miracle cures resulting in some patients discontinuing </a:t>
            </a:r>
            <a:r>
              <a:rPr lang="en-US" sz="2400" dirty="0" err="1">
                <a:cs typeface="Times New Roman" panose="02020603050405020304" pitchFamily="18" charset="0"/>
              </a:rPr>
              <a:t>cART</a:t>
            </a:r>
            <a:r>
              <a:rPr lang="en-US" sz="2400" dirty="0">
                <a:cs typeface="Times New Roman" panose="02020603050405020304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</a:pPr>
            <a:endParaRPr lang="en-US" sz="2400" dirty="0"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dirty="0" smtClean="0"/>
              <a:t>   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4793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Jhpiego_external">
  <a:themeElements>
    <a:clrScheme name="Jhpiego_external 13">
      <a:dk1>
        <a:srgbClr val="305B75"/>
      </a:dk1>
      <a:lt1>
        <a:srgbClr val="FFFFFF"/>
      </a:lt1>
      <a:dk2>
        <a:srgbClr val="FFFFFF"/>
      </a:dk2>
      <a:lt2>
        <a:srgbClr val="808080"/>
      </a:lt2>
      <a:accent1>
        <a:srgbClr val="E9804F"/>
      </a:accent1>
      <a:accent2>
        <a:srgbClr val="61B1E3"/>
      </a:accent2>
      <a:accent3>
        <a:srgbClr val="FFFFFF"/>
      </a:accent3>
      <a:accent4>
        <a:srgbClr val="274C63"/>
      </a:accent4>
      <a:accent5>
        <a:srgbClr val="F2C0B2"/>
      </a:accent5>
      <a:accent6>
        <a:srgbClr val="57A0CE"/>
      </a:accent6>
      <a:hlink>
        <a:srgbClr val="9B5A97"/>
      </a:hlink>
      <a:folHlink>
        <a:srgbClr val="99C525"/>
      </a:folHlink>
    </a:clrScheme>
    <a:fontScheme name="Jhpiego_external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Jhpiego_extern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hpiego_extern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hpiego_extern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hpiego_extern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hpiego_extern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hpiego_extern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hpiego_extern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hpiego_extern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hpiego_extern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hpiego_extern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hpiego_extern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hpiego_extern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hpiego_external 13">
        <a:dk1>
          <a:srgbClr val="305B75"/>
        </a:dk1>
        <a:lt1>
          <a:srgbClr val="FFFFFF"/>
        </a:lt1>
        <a:dk2>
          <a:srgbClr val="FFFFFF"/>
        </a:dk2>
        <a:lt2>
          <a:srgbClr val="808080"/>
        </a:lt2>
        <a:accent1>
          <a:srgbClr val="E9804F"/>
        </a:accent1>
        <a:accent2>
          <a:srgbClr val="61B1E3"/>
        </a:accent2>
        <a:accent3>
          <a:srgbClr val="FFFFFF"/>
        </a:accent3>
        <a:accent4>
          <a:srgbClr val="274C63"/>
        </a:accent4>
        <a:accent5>
          <a:srgbClr val="F2C0B2"/>
        </a:accent5>
        <a:accent6>
          <a:srgbClr val="57A0CE"/>
        </a:accent6>
        <a:hlink>
          <a:srgbClr val="9B5A97"/>
        </a:hlink>
        <a:folHlink>
          <a:srgbClr val="99C52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">
      <a:dk1>
        <a:srgbClr val="305B75"/>
      </a:dk1>
      <a:lt1>
        <a:srgbClr val="FFFFFF"/>
      </a:lt1>
      <a:dk2>
        <a:srgbClr val="FFFFFF"/>
      </a:dk2>
      <a:lt2>
        <a:srgbClr val="808080"/>
      </a:lt2>
      <a:accent1>
        <a:srgbClr val="E9804F"/>
      </a:accent1>
      <a:accent2>
        <a:srgbClr val="61B1E3"/>
      </a:accent2>
      <a:accent3>
        <a:srgbClr val="FFFFFF"/>
      </a:accent3>
      <a:accent4>
        <a:srgbClr val="274C63"/>
      </a:accent4>
      <a:accent5>
        <a:srgbClr val="F2C0B2"/>
      </a:accent5>
      <a:accent6>
        <a:srgbClr val="57A0CE"/>
      </a:accent6>
      <a:hlink>
        <a:srgbClr val="9B5A97"/>
      </a:hlink>
      <a:folHlink>
        <a:srgbClr val="99C525"/>
      </a:folHlink>
    </a:clrScheme>
    <a:fontScheme name="Custom Design">
      <a:majorFont>
        <a:latin typeface="Helvetic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4D65120A0793841A8A228FD701D7892" ma:contentTypeVersion="0" ma:contentTypeDescription="Create a new document." ma:contentTypeScope="" ma:versionID="c54c07f797fc89465b7b6a39bd018a6d">
  <xsd:schema xmlns:xsd="http://www.w3.org/2001/XMLSchema" xmlns:xs="http://www.w3.org/2001/XMLSchema" xmlns:p="http://schemas.microsoft.com/office/2006/metadata/properties" xmlns:ns2="02f2d2da-ffc4-463b-9a1e-6a6e71400308" targetNamespace="http://schemas.microsoft.com/office/2006/metadata/properties" ma:root="true" ma:fieldsID="a1036e3d1cbb79f2fd6fd4a7e37a9844" ns2:_="">
    <xsd:import namespace="02f2d2da-ffc4-463b-9a1e-6a6e7140030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f2d2da-ffc4-463b-9a1e-6a6e71400308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90AECC0-12DB-4E5B-B795-59650C75CDE5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4544D03B-E57A-44DE-8A66-57F76C9486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f2d2da-ffc4-463b-9a1e-6a6e7140030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E8462AA-32A1-4BAA-B322-297E68B56A3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3311</TotalTime>
  <Words>1119</Words>
  <Application>Microsoft Office PowerPoint</Application>
  <PresentationFormat>On-screen Show (4:3)</PresentationFormat>
  <Paragraphs>223</Paragraphs>
  <Slides>37</Slides>
  <Notes>18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37</vt:i4>
      </vt:variant>
    </vt:vector>
  </HeadingPairs>
  <TitlesOfParts>
    <vt:vector size="45" baseType="lpstr">
      <vt:lpstr>MS PGothic</vt:lpstr>
      <vt:lpstr>MS PGothic</vt:lpstr>
      <vt:lpstr>Arial</vt:lpstr>
      <vt:lpstr>Helvetica</vt:lpstr>
      <vt:lpstr>Times New Roman</vt:lpstr>
      <vt:lpstr>Wingdings</vt:lpstr>
      <vt:lpstr>Jhpiego_external</vt:lpstr>
      <vt:lpstr>Custom Design</vt:lpstr>
      <vt:lpstr>A Journey into eLearning in Ethiopia, Ghana &amp; Zambia</vt:lpstr>
      <vt:lpstr>Where are we going?</vt:lpstr>
      <vt:lpstr>PowerPoint Presentation</vt:lpstr>
      <vt:lpstr>How are we going to get there?</vt:lpstr>
      <vt:lpstr>Who is coming with us?</vt:lpstr>
      <vt:lpstr>Five Stops</vt:lpstr>
      <vt:lpstr>First Stop What will you see?  Content Development </vt:lpstr>
      <vt:lpstr>PowerPoint Presentation</vt:lpstr>
      <vt:lpstr>Adapting print material</vt:lpstr>
      <vt:lpstr>…converted to eLearning content</vt:lpstr>
      <vt:lpstr>Considerations when taking a patient’s history</vt:lpstr>
      <vt:lpstr>Visual for eLearning Is the image suitable or not for the given context?</vt:lpstr>
      <vt:lpstr>Characteristics of a good visual</vt:lpstr>
      <vt:lpstr>Second Stop What will we hear?  Content Development </vt:lpstr>
      <vt:lpstr>Audio Part I</vt:lpstr>
      <vt:lpstr>Audio Clarity</vt:lpstr>
      <vt:lpstr>Audio Part II</vt:lpstr>
      <vt:lpstr>Tips for Recording Audio</vt:lpstr>
      <vt:lpstr>Third Stop What will we do?  Mobile Learning  Health Extension Workers  Tigray, Ethiopia</vt:lpstr>
      <vt:lpstr>Health Extension Program </vt:lpstr>
      <vt:lpstr>Project description</vt:lpstr>
      <vt:lpstr>Platform &amp; Content</vt:lpstr>
      <vt:lpstr>Implementation: Mobile Phones</vt:lpstr>
      <vt:lpstr>Mobile Resources</vt:lpstr>
      <vt:lpstr>Checklist for ANC and PNC services</vt:lpstr>
      <vt:lpstr>Back at their posts: Monitoring &amp; Follow-up</vt:lpstr>
      <vt:lpstr>Pre &amp; Post Competency</vt:lpstr>
      <vt:lpstr>Some of HEW’s feedback on mobile learning</vt:lpstr>
      <vt:lpstr>Other Findings</vt:lpstr>
      <vt:lpstr>Fourth Stop What was really good &amp;  what would we want to do differently?  Assessment</vt:lpstr>
      <vt:lpstr>PowerPoint Presentation</vt:lpstr>
      <vt:lpstr>PowerPoint Presentation</vt:lpstr>
      <vt:lpstr>Fifth Stop  Where we will make our connection?  Tracking Learning</vt:lpstr>
      <vt:lpstr>Integrated Use of Data for Learning</vt:lpstr>
      <vt:lpstr>How are we going to get there?</vt:lpstr>
      <vt:lpstr>Discussion / Questions</vt:lpstr>
      <vt:lpstr>Thank you</vt:lpstr>
    </vt:vector>
  </TitlesOfParts>
  <Company>Jhpiego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Young Kim</dc:creator>
  <cp:lastModifiedBy>Goetsch, Brittany</cp:lastModifiedBy>
  <cp:revision>87</cp:revision>
  <dcterms:created xsi:type="dcterms:W3CDTF">2008-02-29T22:34:37Z</dcterms:created>
  <dcterms:modified xsi:type="dcterms:W3CDTF">2017-03-24T19:42:26Z</dcterms:modified>
</cp:coreProperties>
</file>