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7" r:id="rId2"/>
    <p:sldMasterId id="2147483703" r:id="rId3"/>
  </p:sldMasterIdLst>
  <p:notesMasterIdLst>
    <p:notesMasterId r:id="rId16"/>
  </p:notesMasterIdLst>
  <p:handoutMasterIdLst>
    <p:handoutMasterId r:id="rId17"/>
  </p:handoutMasterIdLst>
  <p:sldIdLst>
    <p:sldId id="291" r:id="rId4"/>
    <p:sldId id="383" r:id="rId5"/>
    <p:sldId id="420" r:id="rId6"/>
    <p:sldId id="439" r:id="rId7"/>
    <p:sldId id="402" r:id="rId8"/>
    <p:sldId id="440" r:id="rId9"/>
    <p:sldId id="432" r:id="rId10"/>
    <p:sldId id="403" r:id="rId11"/>
    <p:sldId id="433" r:id="rId12"/>
    <p:sldId id="411" r:id="rId13"/>
    <p:sldId id="416" r:id="rId14"/>
    <p:sldId id="424" r:id="rId15"/>
  </p:sldIdLst>
  <p:sldSz cx="9144000" cy="6858000" type="screen4x3"/>
  <p:notesSz cx="6858000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DA291C"/>
    <a:srgbClr val="BFCED6"/>
    <a:srgbClr val="D0D3D4"/>
    <a:srgbClr val="B7C9D3"/>
    <a:srgbClr val="DFD1A7"/>
    <a:srgbClr val="C3C6A8"/>
    <a:srgbClr val="E87722"/>
    <a:srgbClr val="7566A0"/>
    <a:srgbClr val="60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84" autoAdjust="0"/>
    <p:restoredTop sz="86491" autoAdjust="0"/>
  </p:normalViewPr>
  <p:slideViewPr>
    <p:cSldViewPr snapToGrid="0" snapToObjects="1">
      <p:cViewPr>
        <p:scale>
          <a:sx n="90" d="100"/>
          <a:sy n="90" d="100"/>
        </p:scale>
        <p:origin x="-1312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90" y="-108"/>
      </p:cViewPr>
      <p:guideLst>
        <p:guide orient="horz" pos="291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Preventive Behavior 1</c:v>
                </c:pt>
              </c:strCache>
            </c:strRef>
          </c:tx>
          <c:xVal>
            <c:strRef>
              <c:f>Sheet1!$B$1:$H$1</c:f>
              <c:strCache>
                <c:ptCount val="7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  <c:pt idx="5">
                  <c:v>Series 6</c:v>
                </c:pt>
                <c:pt idx="6">
                  <c:v>Series 7</c:v>
                </c:pt>
              </c:strCache>
            </c:strRef>
          </c:xVal>
          <c:yVal>
            <c:numRef>
              <c:f>Sheet1!$B$2:$H$2</c:f>
              <c:numCache>
                <c:formatCode>General</c:formatCode>
                <c:ptCount val="7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8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D6F-41BB-9613-3B21FB16C7B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Preventive Behavior 2</c:v>
                </c:pt>
              </c:strCache>
            </c:strRef>
          </c:tx>
          <c:xVal>
            <c:strRef>
              <c:f>Sheet1!$B$1:$H$1</c:f>
              <c:strCache>
                <c:ptCount val="7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  <c:pt idx="5">
                  <c:v>Series 6</c:v>
                </c:pt>
                <c:pt idx="6">
                  <c:v>Series 7</c:v>
                </c:pt>
              </c:strCache>
            </c:strRef>
          </c:xVal>
          <c:yVal>
            <c:numRef>
              <c:f>Sheet1!$B$3:$H$3</c:f>
              <c:numCache>
                <c:formatCode>General</c:formatCode>
                <c:ptCount val="7"/>
                <c:pt idx="0">
                  <c:v>3.5</c:v>
                </c:pt>
                <c:pt idx="1">
                  <c:v>4.4000000000000004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D6F-41BB-9613-3B21FB16C7B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Rumors</c:v>
                </c:pt>
              </c:strCache>
            </c:strRef>
          </c:tx>
          <c:xVal>
            <c:strRef>
              <c:f>Sheet1!$B$1:$H$1</c:f>
              <c:strCache>
                <c:ptCount val="7"/>
                <c:pt idx="0">
                  <c:v>Series 1</c:v>
                </c:pt>
                <c:pt idx="1">
                  <c:v>Series 2</c:v>
                </c:pt>
                <c:pt idx="2">
                  <c:v>Series 3</c:v>
                </c:pt>
                <c:pt idx="3">
                  <c:v>Series 4</c:v>
                </c:pt>
                <c:pt idx="4">
                  <c:v>Series 5</c:v>
                </c:pt>
                <c:pt idx="5">
                  <c:v>Series 6</c:v>
                </c:pt>
                <c:pt idx="6">
                  <c:v>Series 7</c:v>
                </c:pt>
              </c:strCache>
            </c:strRef>
          </c:xVal>
          <c:yVal>
            <c:numRef>
              <c:f>Sheet1!$B$4:$H$4</c:f>
              <c:numCache>
                <c:formatCode>General</c:formatCode>
                <c:ptCount val="7"/>
                <c:pt idx="0">
                  <c:v>1</c:v>
                </c:pt>
                <c:pt idx="1">
                  <c:v>1.3</c:v>
                </c:pt>
                <c:pt idx="2">
                  <c:v>1</c:v>
                </c:pt>
                <c:pt idx="3">
                  <c:v>1.5</c:v>
                </c:pt>
                <c:pt idx="4">
                  <c:v>0.9</c:v>
                </c:pt>
                <c:pt idx="5">
                  <c:v>0.8</c:v>
                </c:pt>
                <c:pt idx="6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D6F-41BB-9613-3B21FB16C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9137976"/>
        <c:axId val="2137660376"/>
      </c:scatterChart>
      <c:valAx>
        <c:axId val="-2139137976"/>
        <c:scaling>
          <c:orientation val="minMax"/>
          <c:max val="6"/>
        </c:scaling>
        <c:delete val="0"/>
        <c:axPos val="b"/>
        <c:majorTickMark val="none"/>
        <c:minorTickMark val="none"/>
        <c:tickLblPos val="nextTo"/>
        <c:crossAx val="2137660376"/>
        <c:crosses val="autoZero"/>
        <c:crossBetween val="midCat"/>
      </c:valAx>
      <c:valAx>
        <c:axId val="21376603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Tweet</a:t>
                </a:r>
                <a:r>
                  <a:rPr lang="en-US" baseline="0" dirty="0" smtClean="0"/>
                  <a:t> volume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-2139137976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0.42708</cdr:x>
      <cdr:y>0.86497</cdr:y>
    </cdr:from>
    <cdr:to>
      <cdr:x>0.48556</cdr:x>
      <cdr:y>1</cdr:y>
    </cdr:to>
    <cdr:sp macro="" textlink="">
      <cdr:nvSpPr>
        <cdr:cNvPr id="2" name="Merge 1"/>
        <cdr:cNvSpPr/>
      </cdr:nvSpPr>
      <cdr:spPr>
        <a:xfrm xmlns:a="http://schemas.openxmlformats.org/drawingml/2006/main" flipV="1">
          <a:off x="3297745" y="3980733"/>
          <a:ext cx="451559" cy="621430"/>
        </a:xfrm>
        <a:prstGeom xmlns:a="http://schemas.openxmlformats.org/drawingml/2006/main" prst="flowChartMerg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592" cy="4622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842" y="1"/>
            <a:ext cx="2971592" cy="4622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13722-DFC9-43E2-A248-7DA242D079FF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050"/>
            <a:ext cx="2971592" cy="4622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842" y="8777050"/>
            <a:ext cx="2971592" cy="4622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47080-9AB8-4CFC-82F8-F4A55A9F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17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2042"/>
          </a:xfrm>
          <a:prstGeom prst="rect">
            <a:avLst/>
          </a:prstGeom>
        </p:spPr>
        <p:txBody>
          <a:bodyPr vert="horz" lIns="92485" tIns="46243" rIns="92485" bIns="462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2042"/>
          </a:xfrm>
          <a:prstGeom prst="rect">
            <a:avLst/>
          </a:prstGeom>
        </p:spPr>
        <p:txBody>
          <a:bodyPr vert="horz" lIns="92485" tIns="46243" rIns="92485" bIns="46243" rtlCol="0"/>
          <a:lstStyle>
            <a:lvl1pPr algn="r">
              <a:defRPr sz="1200"/>
            </a:lvl1pPr>
          </a:lstStyle>
          <a:p>
            <a:fld id="{C3F29CC5-00F7-42D8-B124-DBB9CF6078E9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5" tIns="46243" rIns="92485" bIns="462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9399"/>
            <a:ext cx="5486400" cy="4158377"/>
          </a:xfrm>
          <a:prstGeom prst="rect">
            <a:avLst/>
          </a:prstGeom>
        </p:spPr>
        <p:txBody>
          <a:bodyPr vert="horz" lIns="92485" tIns="46243" rIns="92485" bIns="4624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2971800" cy="462042"/>
          </a:xfrm>
          <a:prstGeom prst="rect">
            <a:avLst/>
          </a:prstGeom>
        </p:spPr>
        <p:txBody>
          <a:bodyPr vert="horz" lIns="92485" tIns="46243" rIns="92485" bIns="462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7192"/>
            <a:ext cx="2971800" cy="462042"/>
          </a:xfrm>
          <a:prstGeom prst="rect">
            <a:avLst/>
          </a:prstGeom>
        </p:spPr>
        <p:txBody>
          <a:bodyPr vert="horz" lIns="92485" tIns="46243" rIns="92485" bIns="46243" rtlCol="0" anchor="b"/>
          <a:lstStyle>
            <a:lvl1pPr algn="r">
              <a:defRPr sz="1200"/>
            </a:lvl1pPr>
          </a:lstStyle>
          <a:p>
            <a:fld id="{E6E49B88-C793-41F8-9EA0-1766465DA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0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1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87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8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--monitoring </a:t>
            </a:r>
            <a:r>
              <a:rPr lang="en-US" dirty="0" err="1" smtClean="0"/>
              <a:t>psuedo</a:t>
            </a:r>
            <a:r>
              <a:rPr lang="en-US" dirty="0" smtClean="0"/>
              <a:t> scientific claims, rumors, misunderstanding </a:t>
            </a:r>
            <a:r>
              <a:rPr lang="en-US" dirty="0" err="1" smtClean="0"/>
              <a:t>importtant</a:t>
            </a:r>
            <a:r>
              <a:rPr lang="en-US" dirty="0" smtClean="0"/>
              <a:t> to do especially when it is counter to prevention efforts</a:t>
            </a:r>
          </a:p>
          <a:p>
            <a:r>
              <a:rPr lang="en-US" dirty="0" smtClean="0"/>
              <a:t>--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89000" y="2651125"/>
            <a:ext cx="3413125" cy="3270250"/>
          </a:xfrm>
          <a:prstGeom prst="rect">
            <a:avLst/>
          </a:prstGeom>
        </p:spPr>
        <p:txBody>
          <a:bodyPr vert="horz"/>
          <a:lstStyle>
            <a:lvl1pPr marL="0" indent="0" algn="l">
              <a:spcAft>
                <a:spcPts val="0"/>
              </a:spcAft>
              <a:buNone/>
              <a:defRPr sz="3200">
                <a:latin typeface="Arial"/>
                <a:cs typeface="Arial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sz="2500" b="1" i="0" dirty="0" smtClean="0">
                <a:solidFill>
                  <a:schemeClr val="bg1"/>
                </a:solidFill>
                <a:latin typeface="Helvetica"/>
                <a:cs typeface="Helvetica"/>
              </a:rPr>
              <a:t>Presentation to the most amazing corporation in </a:t>
            </a:r>
          </a:p>
          <a:p>
            <a:pPr algn="l">
              <a:spcAft>
                <a:spcPts val="0"/>
              </a:spcAft>
            </a:pPr>
            <a:r>
              <a:rPr lang="en-US" sz="2500" b="1" i="0" dirty="0" smtClean="0">
                <a:solidFill>
                  <a:schemeClr val="bg1"/>
                </a:solidFill>
                <a:latin typeface="Helvetica"/>
                <a:cs typeface="Helvetica"/>
              </a:rPr>
              <a:t>the world. </a:t>
            </a:r>
          </a:p>
          <a:p>
            <a:pPr algn="l">
              <a:spcAft>
                <a:spcPts val="0"/>
              </a:spcAft>
            </a:pPr>
            <a:endParaRPr lang="en-US" sz="2500" b="1" i="0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pPr algn="l">
              <a:spcAft>
                <a:spcPts val="0"/>
              </a:spcAft>
            </a:pP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Lorem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ipsum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dolor set </a:t>
            </a:r>
            <a:r>
              <a:rPr lang="en-US" sz="2500" b="0" i="0" dirty="0" err="1" smtClean="0">
                <a:solidFill>
                  <a:schemeClr val="bg1"/>
                </a:solidFill>
                <a:latin typeface="Helvetica"/>
                <a:cs typeface="Helvetica"/>
              </a:rPr>
              <a:t>amet</a:t>
            </a:r>
            <a:r>
              <a:rPr lang="en-US" sz="2500" b="0" i="0" dirty="0" smtClean="0">
                <a:solidFill>
                  <a:schemeClr val="bg1"/>
                </a:solidFill>
                <a:latin typeface="Helvetica"/>
                <a:cs typeface="Helvetica"/>
              </a:rPr>
              <a:t> magnum</a:t>
            </a:r>
            <a:r>
              <a:rPr lang="en-US" sz="2500" b="0" i="0" baseline="0" dirty="0" smtClean="0">
                <a:solidFill>
                  <a:schemeClr val="bg1"/>
                </a:solidFill>
                <a:latin typeface="Helvetica"/>
                <a:cs typeface="Helvetica"/>
              </a:rPr>
              <a:t> allure. </a:t>
            </a:r>
            <a:endParaRPr lang="en-US" sz="2500" b="0" i="0" dirty="0" smtClean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1353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6285" y="2628900"/>
            <a:ext cx="6747715" cy="9223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3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92150" y="469900"/>
            <a:ext cx="6775147" cy="914400"/>
          </a:xfrm>
          <a:prstGeom prst="roundRect">
            <a:avLst>
              <a:gd name="adj" fmla="val 4514"/>
            </a:avLst>
          </a:prstGeom>
          <a:solidFill>
            <a:schemeClr val="accent1"/>
          </a:solidFill>
          <a:ln>
            <a:solidFill>
              <a:srgbClr val="DA29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36700"/>
            <a:ext cx="7721600" cy="4601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r>
              <a:rPr lang="en-US" dirty="0" smtClean="0"/>
              <a:t>Third level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 descr="abt_GEO_white.ai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480" y="469900"/>
            <a:ext cx="914400" cy="914400"/>
          </a:xfrm>
          <a:prstGeom prst="roundRect">
            <a:avLst>
              <a:gd name="adj" fmla="val 3376"/>
            </a:avLst>
          </a:prstGeom>
          <a:solidFill>
            <a:schemeClr val="accent2"/>
          </a:solidFill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058753" y="62340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Abt Associates </a:t>
            </a:r>
            <a:r>
              <a:rPr lang="en-US" sz="800" dirty="0" smtClean="0">
                <a:solidFill>
                  <a:srgbClr val="FFFFFF"/>
                </a:solidFill>
                <a:latin typeface="Arial"/>
                <a:cs typeface="Arial"/>
              </a:rPr>
              <a:t>| pg </a:t>
            </a:r>
            <a:fld id="{B24152A7-EAFD-4862-85A2-527423E9945A}" type="slidenum">
              <a:rPr lang="en-US" sz="800" smtClean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4" name="Picture 3" descr="abt_assoc_lockup.ai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500" y="627211"/>
            <a:ext cx="1460250" cy="147172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98500" y="2404645"/>
            <a:ext cx="3848778" cy="3826144"/>
          </a:xfrm>
          <a:prstGeom prst="roundRect">
            <a:avLst>
              <a:gd name="adj" fmla="val 953"/>
            </a:avLst>
          </a:prstGeom>
          <a:solidFill>
            <a:srgbClr val="DA29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708" r:id="rId2"/>
    <p:sldLayoutId id="2147483709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rgbClr val="FF000A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A"/>
        </a:buClr>
        <a:buFont typeface="Wingdings" charset="2"/>
        <a:buChar char="§"/>
        <a:defRPr sz="3200" kern="1200" baseline="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bt_logo.tag_rg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23" y="4223680"/>
            <a:ext cx="3110527" cy="14211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18444" y="2651125"/>
            <a:ext cx="3640667" cy="3270250"/>
          </a:xfrm>
        </p:spPr>
        <p:txBody>
          <a:bodyPr/>
          <a:lstStyle/>
          <a:p>
            <a:pPr algn="ctr"/>
            <a:r>
              <a:rPr lang="en-US" sz="2400" dirty="0" smtClean="0"/>
              <a:t>G</a:t>
            </a:r>
            <a:r>
              <a:rPr lang="en-US" sz="2200" dirty="0" smtClean="0"/>
              <a:t>lobal Digital Health Forum</a:t>
            </a:r>
            <a:endParaRPr lang="en-US" sz="2200" b="1" dirty="0" smtClean="0"/>
          </a:p>
          <a:p>
            <a:pPr algn="ctr"/>
            <a:r>
              <a:rPr lang="en-US" sz="2200" dirty="0"/>
              <a:t> Open Source Data </a:t>
            </a:r>
            <a:r>
              <a:rPr lang="en-US" sz="2200" dirty="0" smtClean="0"/>
              <a:t>Analysis</a:t>
            </a:r>
          </a:p>
          <a:p>
            <a:pPr algn="ctr">
              <a:spcBef>
                <a:spcPts val="0"/>
              </a:spcBef>
            </a:pPr>
            <a:endParaRPr lang="en-US" sz="2400" dirty="0" smtClean="0"/>
          </a:p>
          <a:p>
            <a:pPr algn="ctr"/>
            <a:r>
              <a:rPr lang="en-US" sz="1600" dirty="0" smtClean="0"/>
              <a:t>Jillian Berkowitz</a:t>
            </a:r>
          </a:p>
          <a:p>
            <a:pPr algn="ctr"/>
            <a:r>
              <a:rPr lang="en-US" sz="1600" dirty="0" smtClean="0"/>
              <a:t>Nancy Brown</a:t>
            </a:r>
          </a:p>
          <a:p>
            <a:pPr algn="ctr"/>
            <a:r>
              <a:rPr lang="en-US" sz="1600" dirty="0" smtClean="0"/>
              <a:t>Robert Mangel</a:t>
            </a:r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Alison </a:t>
            </a:r>
            <a:r>
              <a:rPr lang="en-US" sz="1600" dirty="0" err="1" smtClean="0"/>
              <a:t>Thaung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12/14/2016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b="1" dirty="0"/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613100" y="2404643"/>
            <a:ext cx="904875" cy="914119"/>
          </a:xfrm>
          <a:prstGeom prst="roundRect">
            <a:avLst>
              <a:gd name="adj" fmla="val 2207"/>
            </a:avLst>
          </a:prstGeom>
          <a:solidFill>
            <a:srgbClr val="BFCED6"/>
          </a:solidFill>
          <a:ln>
            <a:solidFill>
              <a:srgbClr val="D0D3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522288" y="5316670"/>
            <a:ext cx="910246" cy="914119"/>
          </a:xfrm>
          <a:prstGeom prst="roundRect">
            <a:avLst>
              <a:gd name="adj" fmla="val 2207"/>
            </a:avLst>
          </a:prstGeom>
          <a:solidFill>
            <a:srgbClr val="DFD1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97225" y="5316670"/>
            <a:ext cx="1878455" cy="914119"/>
          </a:xfrm>
          <a:prstGeom prst="roundRect">
            <a:avLst>
              <a:gd name="adj" fmla="val 2207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9604" y="2402549"/>
            <a:ext cx="2852930" cy="2865431"/>
          </a:xfrm>
          <a:prstGeom prst="roundRect">
            <a:avLst>
              <a:gd name="adj" fmla="val 125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3100" y="3353978"/>
            <a:ext cx="923352" cy="1916790"/>
          </a:xfrm>
          <a:prstGeom prst="roundRect">
            <a:avLst>
              <a:gd name="adj" fmla="val 362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59" y="5316670"/>
            <a:ext cx="965365" cy="9141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modern day tools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computing power and software do a better job at understanding language, images, and other data to help fight infectious and chronic diseases</a:t>
            </a:r>
          </a:p>
          <a:p>
            <a:pPr lvl="1"/>
            <a:r>
              <a:rPr lang="en-US" sz="2400" dirty="0" smtClean="0"/>
              <a:t>Detecting </a:t>
            </a:r>
            <a:r>
              <a:rPr lang="en-US" sz="2400" dirty="0"/>
              <a:t>diabetic eye </a:t>
            </a:r>
            <a:r>
              <a:rPr lang="en-US" sz="2400" dirty="0" smtClean="0"/>
              <a:t>disease through deep learning</a:t>
            </a:r>
            <a:endParaRPr lang="en-US" sz="2400" dirty="0"/>
          </a:p>
          <a:p>
            <a:pPr lvl="2"/>
            <a:r>
              <a:rPr lang="en-US" sz="2400" dirty="0" smtClean="0"/>
              <a:t>Fastest </a:t>
            </a:r>
            <a:r>
              <a:rPr lang="en-US" sz="2400" dirty="0"/>
              <a:t>growing cause of blindness 415 million world wide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09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Neural networks analyzing images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23900" y="1536700"/>
            <a:ext cx="7721600" cy="90878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diabeticeye_9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" y="1735668"/>
            <a:ext cx="7732268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778" y="5996001"/>
            <a:ext cx="75847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Google </a:t>
            </a:r>
            <a:r>
              <a:rPr lang="en-US" sz="1100" dirty="0"/>
              <a:t>deep learning: https://</a:t>
            </a:r>
            <a:r>
              <a:rPr lang="en-US" sz="1100" dirty="0" err="1"/>
              <a:t>blog.google</a:t>
            </a:r>
            <a:r>
              <a:rPr lang="en-US" sz="1100" dirty="0"/>
              <a:t>/topics/machine-learning/detecting-diabetic-eye-disease-machine-learning/</a:t>
            </a:r>
          </a:p>
        </p:txBody>
      </p:sp>
    </p:spTree>
    <p:extLst>
      <p:ext uri="{BB962C8B-B14F-4D97-AF65-F5344CB8AC3E}">
        <p14:creationId xmlns:p14="http://schemas.microsoft.com/office/powerpoint/2010/main" val="23301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Next…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We’ll talk more about images in a minute, but first lets start with one of the demos..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4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sessio</a:t>
            </a:r>
            <a:r>
              <a:rPr lang="en-US" dirty="0"/>
              <a:t>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Introduce you to open-source tools; text analytics</a:t>
            </a:r>
          </a:p>
          <a:p>
            <a:pPr lvl="1"/>
            <a:r>
              <a:rPr lang="en-US" dirty="0" smtClean="0"/>
              <a:t>Understand types of problems/opportunities addressed</a:t>
            </a:r>
          </a:p>
          <a:p>
            <a:pPr lvl="1"/>
            <a:r>
              <a:rPr lang="en-US" dirty="0" smtClean="0"/>
              <a:t>First hand look and experience with example tools </a:t>
            </a:r>
            <a:endParaRPr lang="en-US" dirty="0"/>
          </a:p>
          <a:p>
            <a:pPr lvl="1"/>
            <a:r>
              <a:rPr lang="en-US" dirty="0" smtClean="0"/>
              <a:t>All share stories of current and emerging uses</a:t>
            </a:r>
          </a:p>
          <a:p>
            <a:r>
              <a:rPr lang="en-US" dirty="0" smtClean="0"/>
              <a:t>Session approach</a:t>
            </a:r>
            <a:endParaRPr lang="en-US" dirty="0"/>
          </a:p>
          <a:p>
            <a:pPr lvl="1"/>
            <a:r>
              <a:rPr lang="en-US" dirty="0" smtClean="0"/>
              <a:t>Quick overview, intro 2 tools, hands on experience</a:t>
            </a:r>
          </a:p>
          <a:p>
            <a:pPr lvl="1"/>
            <a:r>
              <a:rPr lang="en-US" dirty="0" smtClean="0"/>
              <a:t>‘101’ approach: covering basics, illustrating, and opportunities to go a little deeper, 2 groups</a:t>
            </a:r>
          </a:p>
          <a:p>
            <a:r>
              <a:rPr lang="en-US" dirty="0" smtClean="0"/>
              <a:t>Quick poll of audience experience </a:t>
            </a:r>
          </a:p>
        </p:txBody>
      </p:sp>
    </p:spTree>
    <p:extLst>
      <p:ext uri="{BB962C8B-B14F-4D97-AF65-F5344CB8AC3E}">
        <p14:creationId xmlns:p14="http://schemas.microsoft.com/office/powerpoint/2010/main" val="35500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723900" y="1577622"/>
            <a:ext cx="7721600" cy="4601909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Why consider these options?</a:t>
            </a:r>
          </a:p>
          <a:p>
            <a:pPr lvl="1"/>
            <a:r>
              <a:rPr lang="en-US" dirty="0" smtClean="0"/>
              <a:t>New digital tools open up more possibilities to monitor, track, evaluate the impact of health intervention programs</a:t>
            </a:r>
          </a:p>
          <a:p>
            <a:pPr lvl="1"/>
            <a:r>
              <a:rPr lang="en-US" dirty="0" smtClean="0"/>
              <a:t>Amount of data up; tool power and efficiency up</a:t>
            </a:r>
          </a:p>
          <a:p>
            <a:r>
              <a:rPr lang="en-US" sz="2400" dirty="0" smtClean="0"/>
              <a:t>Definitions: </a:t>
            </a:r>
          </a:p>
          <a:p>
            <a:pPr lvl="1"/>
            <a:r>
              <a:rPr lang="en-US" dirty="0" smtClean="0"/>
              <a:t>Open Source: ‘</a:t>
            </a:r>
            <a:r>
              <a:rPr lang="en-US" u="sng" dirty="0" smtClean="0"/>
              <a:t>open’ access to code</a:t>
            </a:r>
            <a:r>
              <a:rPr lang="en-US" dirty="0" smtClean="0"/>
              <a:t>; most </a:t>
            </a:r>
            <a:r>
              <a:rPr lang="en-US" dirty="0"/>
              <a:t>‘</a:t>
            </a:r>
            <a:r>
              <a:rPr lang="en-US" dirty="0" smtClean="0"/>
              <a:t>free,’ with some license constraints</a:t>
            </a:r>
          </a:p>
          <a:p>
            <a:pPr lvl="1"/>
            <a:r>
              <a:rPr lang="en-US" dirty="0" smtClean="0"/>
              <a:t>Text Analytics: gleaning understanding from unstructured text, e.g. patterns, trends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4279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Communication cycle</a:t>
            </a:r>
            <a:endParaRPr lang="en-US" dirty="0"/>
          </a:p>
        </p:txBody>
      </p:sp>
      <p:sp>
        <p:nvSpPr>
          <p:cNvPr id="18" name="Circular Arrow 17"/>
          <p:cNvSpPr/>
          <p:nvPr/>
        </p:nvSpPr>
        <p:spPr>
          <a:xfrm rot="5400000">
            <a:off x="4618117" y="1687702"/>
            <a:ext cx="4387435" cy="411648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598304"/>
              <a:gd name="adj5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ircular Arrow 18"/>
          <p:cNvSpPr/>
          <p:nvPr/>
        </p:nvSpPr>
        <p:spPr>
          <a:xfrm rot="16200000">
            <a:off x="496869" y="1875908"/>
            <a:ext cx="4396964" cy="411648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598304"/>
              <a:gd name="adj5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04444" y="1552225"/>
            <a:ext cx="3231445" cy="1523997"/>
          </a:xfrm>
          <a:prstGeom prst="roundRect">
            <a:avLst/>
          </a:prstGeom>
          <a:solidFill>
            <a:srgbClr val="3366FF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Talking</a:t>
            </a:r>
            <a:r>
              <a:rPr lang="en-US" dirty="0" smtClean="0"/>
              <a:t>: TV, Print, Blogs, Social Media, SMS, Direct Conversation 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256844" y="4608634"/>
            <a:ext cx="3231445" cy="1523997"/>
          </a:xfrm>
          <a:prstGeom prst="roundRect">
            <a:avLst/>
          </a:prstGeom>
          <a:solidFill>
            <a:srgbClr val="3366FF">
              <a:alpha val="6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Listening: Direct Conversation, Surveys, Social Media Analytics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27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Data sources and analyses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13232" y="1616149"/>
            <a:ext cx="1498340" cy="72301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Text Messages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713232" y="3115340"/>
            <a:ext cx="1732256" cy="107388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Topics Trending  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2850444" y="3115340"/>
            <a:ext cx="1891677" cy="10738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Sentiment, Understanding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2696630" y="1606107"/>
            <a:ext cx="1498340" cy="72301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Social Media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4642556" y="1606107"/>
            <a:ext cx="1597905" cy="891560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Medical Record Notes</a:t>
            </a:r>
            <a:endParaRPr lang="en-US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5281688" y="3115339"/>
            <a:ext cx="1959084" cy="107388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Tests of Efficacy</a:t>
            </a:r>
            <a:endParaRPr lang="en-US" sz="2000" dirty="0"/>
          </a:p>
        </p:txBody>
      </p:sp>
      <p:cxnSp>
        <p:nvCxnSpPr>
          <p:cNvPr id="19" name="Straight Arrow Connector 18"/>
          <p:cNvCxnSpPr>
            <a:stCxn id="10" idx="2"/>
          </p:cNvCxnSpPr>
          <p:nvPr/>
        </p:nvCxnSpPr>
        <p:spPr>
          <a:xfrm flipH="1">
            <a:off x="1338357" y="2329121"/>
            <a:ext cx="2107443" cy="751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2"/>
            <a:endCxn id="9" idx="0"/>
          </p:cNvCxnSpPr>
          <p:nvPr/>
        </p:nvCxnSpPr>
        <p:spPr>
          <a:xfrm>
            <a:off x="3445800" y="2329121"/>
            <a:ext cx="350483" cy="7862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403617" y="2304968"/>
            <a:ext cx="2677008" cy="775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796902" y="4265574"/>
            <a:ext cx="2107444" cy="8012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4" idx="0"/>
          </p:cNvCxnSpPr>
          <p:nvPr/>
        </p:nvCxnSpPr>
        <p:spPr>
          <a:xfrm>
            <a:off x="3971685" y="4265574"/>
            <a:ext cx="85061" cy="8283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03902" y="4276370"/>
            <a:ext cx="2755571" cy="7463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711777" y="1616149"/>
            <a:ext cx="1498340" cy="109318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Open </a:t>
            </a:r>
          </a:p>
          <a:p>
            <a:pPr algn="ctr"/>
            <a:r>
              <a:rPr lang="en-US" sz="2000" dirty="0" smtClean="0"/>
              <a:t>Ended</a:t>
            </a:r>
          </a:p>
          <a:p>
            <a:pPr algn="ctr"/>
            <a:r>
              <a:rPr lang="en-US" sz="2000" dirty="0" smtClean="0"/>
              <a:t>Surveys</a:t>
            </a:r>
            <a:endParaRPr lang="en-US" sz="2000" dirty="0"/>
          </a:p>
        </p:txBody>
      </p:sp>
      <p:sp>
        <p:nvSpPr>
          <p:cNvPr id="22" name="Rounded Rectangle 21"/>
          <p:cNvSpPr/>
          <p:nvPr/>
        </p:nvSpPr>
        <p:spPr>
          <a:xfrm>
            <a:off x="5962607" y="5066855"/>
            <a:ext cx="1498340" cy="109318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Time</a:t>
            </a:r>
            <a:endParaRPr lang="en-US" sz="2000" dirty="0"/>
          </a:p>
        </p:txBody>
      </p:sp>
      <p:sp>
        <p:nvSpPr>
          <p:cNvPr id="24" name="Rounded Rectangle 23"/>
          <p:cNvSpPr/>
          <p:nvPr/>
        </p:nvSpPr>
        <p:spPr>
          <a:xfrm>
            <a:off x="3307576" y="5093948"/>
            <a:ext cx="1498340" cy="109318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Location</a:t>
            </a:r>
            <a:endParaRPr lang="en-US" sz="2000" dirty="0"/>
          </a:p>
        </p:txBody>
      </p:sp>
      <p:sp>
        <p:nvSpPr>
          <p:cNvPr id="28" name="Rounded Rectangle 27"/>
          <p:cNvSpPr/>
          <p:nvPr/>
        </p:nvSpPr>
        <p:spPr>
          <a:xfrm>
            <a:off x="947148" y="5093948"/>
            <a:ext cx="1498340" cy="109318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Gender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68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tracked and analyzed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976367"/>
              </p:ext>
            </p:extLst>
          </p:nvPr>
        </p:nvGraphicFramePr>
        <p:xfrm>
          <a:off x="723900" y="1536700"/>
          <a:ext cx="7721600" cy="4602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185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Zika</a:t>
            </a:r>
            <a:r>
              <a:rPr lang="en-US" dirty="0" smtClean="0"/>
              <a:t> vaccine research 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03" y="1695561"/>
            <a:ext cx="87820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86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 of modern tools</a:t>
            </a:r>
            <a:endParaRPr lang="en-US" dirty="0"/>
          </a:p>
        </p:txBody>
      </p:sp>
      <p:sp>
        <p:nvSpPr>
          <p:cNvPr id="12" name="Cube 11"/>
          <p:cNvSpPr/>
          <p:nvPr/>
        </p:nvSpPr>
        <p:spPr>
          <a:xfrm>
            <a:off x="1084521" y="4125433"/>
            <a:ext cx="2158409" cy="1297172"/>
          </a:xfrm>
          <a:prstGeom prst="cub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Languages (Python/R)</a:t>
            </a:r>
            <a:endParaRPr lang="en-US" dirty="0"/>
          </a:p>
        </p:txBody>
      </p:sp>
      <p:sp>
        <p:nvSpPr>
          <p:cNvPr id="13" name="Cube 12"/>
          <p:cNvSpPr/>
          <p:nvPr/>
        </p:nvSpPr>
        <p:spPr>
          <a:xfrm>
            <a:off x="3173819" y="4125433"/>
            <a:ext cx="3016102" cy="1297172"/>
          </a:xfrm>
          <a:prstGeom prst="cub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 and inexpensive platforms</a:t>
            </a:r>
            <a:endParaRPr lang="en-US" dirty="0"/>
          </a:p>
        </p:txBody>
      </p:sp>
      <p:sp>
        <p:nvSpPr>
          <p:cNvPr id="14" name="Cube 13"/>
          <p:cNvSpPr/>
          <p:nvPr/>
        </p:nvSpPr>
        <p:spPr>
          <a:xfrm>
            <a:off x="1513368" y="3150781"/>
            <a:ext cx="1729562" cy="1297172"/>
          </a:xfrm>
          <a:prstGeom prst="cub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source libraries</a:t>
            </a:r>
            <a:endParaRPr lang="en-US" dirty="0"/>
          </a:p>
        </p:txBody>
      </p:sp>
      <p:sp>
        <p:nvSpPr>
          <p:cNvPr id="15" name="Cube 14"/>
          <p:cNvSpPr/>
          <p:nvPr/>
        </p:nvSpPr>
        <p:spPr>
          <a:xfrm>
            <a:off x="3097619" y="3150781"/>
            <a:ext cx="1584251" cy="1297172"/>
          </a:xfrm>
          <a:prstGeom prst="cub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Free sample programs</a:t>
            </a:r>
            <a:endParaRPr lang="en-US" dirty="0"/>
          </a:p>
        </p:txBody>
      </p:sp>
      <p:sp>
        <p:nvSpPr>
          <p:cNvPr id="16" name="Cube 15"/>
          <p:cNvSpPr/>
          <p:nvPr/>
        </p:nvSpPr>
        <p:spPr>
          <a:xfrm>
            <a:off x="4476308" y="3150781"/>
            <a:ext cx="1789814" cy="1297172"/>
          </a:xfrm>
          <a:prstGeom prst="cub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 </a:t>
            </a:r>
          </a:p>
          <a:p>
            <a:pPr algn="ctr"/>
            <a:r>
              <a:rPr lang="en-US" dirty="0" smtClean="0"/>
              <a:t>use</a:t>
            </a:r>
          </a:p>
          <a:p>
            <a:pPr algn="ctr"/>
            <a:r>
              <a:rPr lang="en-US" dirty="0" smtClean="0"/>
              <a:t>cases</a:t>
            </a:r>
            <a:endParaRPr lang="en-US" dirty="0"/>
          </a:p>
        </p:txBody>
      </p:sp>
      <p:sp>
        <p:nvSpPr>
          <p:cNvPr id="17" name="Cube 16"/>
          <p:cNvSpPr/>
          <p:nvPr/>
        </p:nvSpPr>
        <p:spPr>
          <a:xfrm>
            <a:off x="3838354" y="2144232"/>
            <a:ext cx="2254102" cy="1297172"/>
          </a:xfrm>
          <a:prstGeom prst="cub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 solutions (e.g. built in Python NLTK)</a:t>
            </a:r>
            <a:endParaRPr lang="en-US" dirty="0"/>
          </a:p>
        </p:txBody>
      </p:sp>
      <p:sp>
        <p:nvSpPr>
          <p:cNvPr id="9" name="Cube 8"/>
          <p:cNvSpPr/>
          <p:nvPr/>
        </p:nvSpPr>
        <p:spPr>
          <a:xfrm>
            <a:off x="1626781" y="2144232"/>
            <a:ext cx="1967024" cy="1297172"/>
          </a:xfrm>
          <a:prstGeom prst="cub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Packaged solutions</a:t>
            </a:r>
          </a:p>
          <a:p>
            <a:pPr algn="ctr"/>
            <a:r>
              <a:rPr lang="en-US" dirty="0" smtClean="0"/>
              <a:t>(e.g. </a:t>
            </a:r>
            <a:r>
              <a:rPr lang="en-US" dirty="0" err="1" smtClean="0"/>
              <a:t>Voyant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0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ircular Arrow 10"/>
          <p:cNvSpPr/>
          <p:nvPr/>
        </p:nvSpPr>
        <p:spPr>
          <a:xfrm>
            <a:off x="637953" y="2179673"/>
            <a:ext cx="3530010" cy="370013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74752"/>
              <a:gd name="adj5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338085" y="1535113"/>
            <a:ext cx="4348716" cy="639762"/>
          </a:xfrm>
        </p:spPr>
        <p:txBody>
          <a:bodyPr/>
          <a:lstStyle/>
          <a:p>
            <a:r>
              <a:rPr lang="en-US" dirty="0" smtClean="0"/>
              <a:t>Open and transparent methods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4455043" y="2174875"/>
            <a:ext cx="4231758" cy="3951288"/>
          </a:xfrm>
        </p:spPr>
        <p:txBody>
          <a:bodyPr/>
          <a:lstStyle/>
          <a:p>
            <a:r>
              <a:rPr lang="en-US" dirty="0" smtClean="0"/>
              <a:t>Understand how and why processes work, even if not every calculation</a:t>
            </a:r>
          </a:p>
          <a:p>
            <a:r>
              <a:rPr lang="en-US" dirty="0" smtClean="0"/>
              <a:t>Open source facilitates open methods, but there’s more</a:t>
            </a:r>
          </a:p>
          <a:p>
            <a:r>
              <a:rPr lang="en-US" dirty="0" smtClean="0"/>
              <a:t>Understanding builds trust, and trust enables change and improvement</a:t>
            </a:r>
          </a:p>
          <a:p>
            <a:r>
              <a:rPr lang="en-US" dirty="0" smtClean="0"/>
              <a:t>Researchers &amp; Subject experts in the loop-- leverage expertise, rather than replace</a:t>
            </a:r>
          </a:p>
          <a:p>
            <a:r>
              <a:rPr lang="en-US" dirty="0" smtClean="0"/>
              <a:t>Understanding enables adjustments to changing conditions and underlying assumptions </a:t>
            </a:r>
          </a:p>
          <a:p>
            <a:endParaRPr lang="en-US" dirty="0"/>
          </a:p>
        </p:txBody>
      </p:sp>
      <p:pic>
        <p:nvPicPr>
          <p:cNvPr id="2050" name="Picture 2" descr="C:\Users\mangelr\AppData\Local\Microsoft\Windows\Temporary Internet Files\Content.IE5\N1C2M0GG\PngMedium-Stick-figure-male-2-11608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210" y="3327991"/>
            <a:ext cx="764418" cy="126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7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</p:spPr>
        <p:txBody>
          <a:bodyPr/>
          <a:lstStyle/>
          <a:p>
            <a:r>
              <a:rPr lang="en-US" dirty="0" smtClean="0"/>
              <a:t>Open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t PowerPoint Template Domestic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4">
      <a:dk1>
        <a:sysClr val="windowText" lastClr="000000"/>
      </a:dk1>
      <a:lt1>
        <a:sysClr val="window" lastClr="FFFFFF"/>
      </a:lt1>
      <a:dk2>
        <a:srgbClr val="898D8D"/>
      </a:dk2>
      <a:lt2>
        <a:srgbClr val="EEECE1"/>
      </a:lt2>
      <a:accent1>
        <a:srgbClr val="DA291C"/>
      </a:accent1>
      <a:accent2>
        <a:srgbClr val="898D8D"/>
      </a:accent2>
      <a:accent3>
        <a:srgbClr val="789D4A"/>
      </a:accent3>
      <a:accent4>
        <a:srgbClr val="7566A0"/>
      </a:accent4>
      <a:accent5>
        <a:srgbClr val="48A9C5"/>
      </a:accent5>
      <a:accent6>
        <a:srgbClr val="E87722"/>
      </a:accent6>
      <a:hlink>
        <a:srgbClr val="DA291C"/>
      </a:hlink>
      <a:folHlink>
        <a:srgbClr val="898D8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Abt PowerPoint Template Domestic</Template>
  <TotalTime>28963</TotalTime>
  <Words>413</Words>
  <Application>Microsoft Office PowerPoint</Application>
  <PresentationFormat>On-screen Show (4:3)</PresentationFormat>
  <Paragraphs>77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Helvetica</vt:lpstr>
      <vt:lpstr>Wingdings</vt:lpstr>
      <vt:lpstr>Abt PowerPoint Template Domestic</vt:lpstr>
      <vt:lpstr>3_Office Theme</vt:lpstr>
      <vt:lpstr>5_Office Theme</vt:lpstr>
      <vt:lpstr>PowerPoint Presentation</vt:lpstr>
      <vt:lpstr>Overview of session</vt:lpstr>
      <vt:lpstr>Getting started</vt:lpstr>
      <vt:lpstr> Communication cycle</vt:lpstr>
      <vt:lpstr>Data sources and analyses</vt:lpstr>
      <vt:lpstr>Issues tracked and analyzed</vt:lpstr>
      <vt:lpstr>Zika vaccine research example</vt:lpstr>
      <vt:lpstr>Building blocks of modern tools</vt:lpstr>
      <vt:lpstr>Open methods</vt:lpstr>
      <vt:lpstr>Power of modern day tools</vt:lpstr>
      <vt:lpstr>Neural networks analyzing images</vt:lpstr>
      <vt:lpstr>Next…</vt:lpstr>
    </vt:vector>
  </TitlesOfParts>
  <Company>Abt Associates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Mauricio Poodts</dc:creator>
  <cp:lastModifiedBy>Goetsch, Brittany</cp:lastModifiedBy>
  <cp:revision>425</cp:revision>
  <cp:lastPrinted>2016-12-12T18:59:39Z</cp:lastPrinted>
  <dcterms:created xsi:type="dcterms:W3CDTF">2015-05-26T12:55:08Z</dcterms:created>
  <dcterms:modified xsi:type="dcterms:W3CDTF">2017-03-23T18:47:57Z</dcterms:modified>
</cp:coreProperties>
</file>