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8" r:id="rId5"/>
    <p:sldMasterId id="2147483687" r:id="rId6"/>
  </p:sldMasterIdLst>
  <p:notesMasterIdLst>
    <p:notesMasterId r:id="rId45"/>
  </p:notesMasterIdLst>
  <p:handoutMasterIdLst>
    <p:handoutMasterId r:id="rId46"/>
  </p:handoutMasterIdLst>
  <p:sldIdLst>
    <p:sldId id="425" r:id="rId7"/>
    <p:sldId id="369" r:id="rId8"/>
    <p:sldId id="463" r:id="rId9"/>
    <p:sldId id="420" r:id="rId10"/>
    <p:sldId id="450" r:id="rId11"/>
    <p:sldId id="421" r:id="rId12"/>
    <p:sldId id="422" r:id="rId13"/>
    <p:sldId id="464" r:id="rId14"/>
    <p:sldId id="358" r:id="rId15"/>
    <p:sldId id="377" r:id="rId16"/>
    <p:sldId id="423" r:id="rId17"/>
    <p:sldId id="417" r:id="rId18"/>
    <p:sldId id="441" r:id="rId19"/>
    <p:sldId id="389" r:id="rId20"/>
    <p:sldId id="381" r:id="rId21"/>
    <p:sldId id="430" r:id="rId22"/>
    <p:sldId id="431" r:id="rId23"/>
    <p:sldId id="380" r:id="rId24"/>
    <p:sldId id="452" r:id="rId25"/>
    <p:sldId id="443" r:id="rId26"/>
    <p:sldId id="402" r:id="rId27"/>
    <p:sldId id="444" r:id="rId28"/>
    <p:sldId id="454" r:id="rId29"/>
    <p:sldId id="432" r:id="rId30"/>
    <p:sldId id="455" r:id="rId31"/>
    <p:sldId id="445" r:id="rId32"/>
    <p:sldId id="456" r:id="rId33"/>
    <p:sldId id="457" r:id="rId34"/>
    <p:sldId id="458" r:id="rId35"/>
    <p:sldId id="462" r:id="rId36"/>
    <p:sldId id="392" r:id="rId37"/>
    <p:sldId id="424" r:id="rId38"/>
    <p:sldId id="451" r:id="rId39"/>
    <p:sldId id="386" r:id="rId40"/>
    <p:sldId id="385" r:id="rId41"/>
    <p:sldId id="400" r:id="rId42"/>
    <p:sldId id="428" r:id="rId43"/>
    <p:sldId id="429" r:id="rId44"/>
  </p:sldIdLst>
  <p:sldSz cx="12192000" cy="6858000"/>
  <p:notesSz cx="9388475" cy="7102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illar, Liz" initials="ML" lastIdx="17" clrIdx="6">
    <p:extLst>
      <p:ext uri="{19B8F6BF-5375-455C-9EA6-DF929625EA0E}">
        <p15:presenceInfo xmlns:p15="http://schemas.microsoft.com/office/powerpoint/2012/main" userId="S::emillar@ad.unc.edu::05f3ad1c-8f34-4aa0-9765-25b1a67220e4" providerId="AD"/>
      </p:ext>
    </p:extLst>
  </p:cmAuthor>
  <p:cmAuthor id="1" name="Droll, Claire" initials="DC" lastIdx="13" clrIdx="0">
    <p:extLst>
      <p:ext uri="{19B8F6BF-5375-455C-9EA6-DF929625EA0E}">
        <p15:presenceInfo xmlns:p15="http://schemas.microsoft.com/office/powerpoint/2012/main" userId="S-1-5-21-1559300689-131104032-281947949-31912" providerId="AD"/>
      </p:ext>
    </p:extLst>
  </p:cmAuthor>
  <p:cmAuthor id="8" name="Tremont, Gretchen Bitar" initials="TGB" lastIdx="4" clrIdx="7">
    <p:extLst>
      <p:ext uri="{19B8F6BF-5375-455C-9EA6-DF929625EA0E}">
        <p15:presenceInfo xmlns:p15="http://schemas.microsoft.com/office/powerpoint/2012/main" userId="S::glbitar@ad.unc.edu::b03e7c71-df36-495a-b721-4832b2128a5e" providerId="AD"/>
      </p:ext>
    </p:extLst>
  </p:cmAuthor>
  <p:cmAuthor id="2" name="Goertz, Hallie" initials="GH" lastIdx="13" clrIdx="1">
    <p:extLst>
      <p:ext uri="{19B8F6BF-5375-455C-9EA6-DF929625EA0E}">
        <p15:presenceInfo xmlns:p15="http://schemas.microsoft.com/office/powerpoint/2012/main" userId="S::hgoertz@path.org::e48c6724-91ed-4172-b4e5-cd8fc7ede158" providerId="AD"/>
      </p:ext>
    </p:extLst>
  </p:cmAuthor>
  <p:cmAuthor id="9" name="Auson Kisanga" initials="AK" lastIdx="11" clrIdx="8">
    <p:extLst>
      <p:ext uri="{19B8F6BF-5375-455C-9EA6-DF929625EA0E}">
        <p15:presenceInfo xmlns:p15="http://schemas.microsoft.com/office/powerpoint/2012/main" userId="S::AKisanga@path.org::7e4641ae-d9b2-4d5c-b0ba-1bdb479f6b3f" providerId="AD"/>
      </p:ext>
    </p:extLst>
  </p:cmAuthor>
  <p:cmAuthor id="3" name="Deelstra, Jacqueline" initials="DJ" lastIdx="13" clrIdx="2">
    <p:extLst>
      <p:ext uri="{19B8F6BF-5375-455C-9EA6-DF929625EA0E}">
        <p15:presenceInfo xmlns:p15="http://schemas.microsoft.com/office/powerpoint/2012/main" userId="S-1-5-21-1559300689-131104032-281947949-32073" providerId="AD"/>
      </p:ext>
    </p:extLst>
  </p:cmAuthor>
  <p:cmAuthor id="10" name="Hoover, Donald Wayne" initials="HDW" lastIdx="2" clrIdx="9">
    <p:extLst>
      <p:ext uri="{19B8F6BF-5375-455C-9EA6-DF929625EA0E}">
        <p15:presenceInfo xmlns:p15="http://schemas.microsoft.com/office/powerpoint/2012/main" userId="S::whoover@ad.unc.edu::19f2b0fc-2c77-4f43-88bc-518b49e90f92" providerId="AD"/>
      </p:ext>
    </p:extLst>
  </p:cmAuthor>
  <p:cmAuthor id="4" name="Poll, Bianca" initials="PB" lastIdx="9" clrIdx="3">
    <p:extLst>
      <p:ext uri="{19B8F6BF-5375-455C-9EA6-DF929625EA0E}">
        <p15:presenceInfo xmlns:p15="http://schemas.microsoft.com/office/powerpoint/2012/main" userId="S::bpoll@path.org::1b598482-c7f7-434d-94ae-44fc5eb08037" providerId="AD"/>
      </p:ext>
    </p:extLst>
  </p:cmAuthor>
  <p:cmAuthor id="5" name="Teri Scott" initials="TS" lastIdx="53" clrIdx="4">
    <p:extLst>
      <p:ext uri="{19B8F6BF-5375-455C-9EA6-DF929625EA0E}">
        <p15:presenceInfo xmlns:p15="http://schemas.microsoft.com/office/powerpoint/2012/main" userId="62edd577ae0fb8e8" providerId="Windows Live"/>
      </p:ext>
    </p:extLst>
  </p:cmAuthor>
  <p:cmAuthor id="6" name="Kumar, Manish" initials="KM" lastIdx="24" clrIdx="5">
    <p:extLst>
      <p:ext uri="{19B8F6BF-5375-455C-9EA6-DF929625EA0E}">
        <p15:presenceInfo xmlns:p15="http://schemas.microsoft.com/office/powerpoint/2012/main" userId="S::manishk@ad.unc.edu::6802ed38-0107-4a03-b944-ef9a445bd7c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661F"/>
    <a:srgbClr val="002F3C"/>
    <a:srgbClr val="402E24"/>
    <a:srgbClr val="AA2573"/>
    <a:srgbClr val="4F6529"/>
    <a:srgbClr val="7A1E02"/>
    <a:srgbClr val="709DB0"/>
    <a:srgbClr val="FFFFFF"/>
    <a:srgbClr val="06222E"/>
    <a:srgbClr val="9095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6FCD58-5906-4820-9CA6-CF9017482A27}" v="24" dt="2021-09-13T15:20:42.0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053" autoAdjust="0"/>
    <p:restoredTop sz="84845" autoAdjust="0"/>
  </p:normalViewPr>
  <p:slideViewPr>
    <p:cSldViewPr snapToGrid="0">
      <p:cViewPr varScale="1">
        <p:scale>
          <a:sx n="70" d="100"/>
          <a:sy n="70" d="100"/>
        </p:scale>
        <p:origin x="96" y="24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0" d="100"/>
          <a:sy n="70" d="100"/>
        </p:scale>
        <p:origin x="1608"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slide" Target="../slides/slide6.xml"/><Relationship Id="rId1" Type="http://schemas.openxmlformats.org/officeDocument/2006/relationships/slide" Target="../slides/slide4.xml"/><Relationship Id="rId5" Type="http://schemas.openxmlformats.org/officeDocument/2006/relationships/slide" Target="../slides/slide27.xml"/><Relationship Id="rId4" Type="http://schemas.openxmlformats.org/officeDocument/2006/relationships/slide" Target="../slides/slide24.xml"/></Relationships>
</file>

<file path=ppt/diagrams/_rels/data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ata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ata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image" Target="../media/image43.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rawing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image" Target="../media/image43.svg"/></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048F90-F25A-4C42-9762-1B93BC54E91E}" type="doc">
      <dgm:prSet loTypeId="urn:microsoft.com/office/officeart/2005/8/layout/vList5" loCatId="list" qsTypeId="urn:microsoft.com/office/officeart/2005/8/quickstyle/simple1" qsCatId="simple" csTypeId="urn:microsoft.com/office/officeart/2005/8/colors/accent1_4" csCatId="accent1" phldr="1"/>
      <dgm:spPr/>
      <dgm:t>
        <a:bodyPr/>
        <a:lstStyle/>
        <a:p>
          <a:endParaRPr lang="en-US"/>
        </a:p>
      </dgm:t>
    </dgm:pt>
    <dgm:pt modelId="{7BBA8825-322A-40D6-AE04-9E7C6A83A859}">
      <dgm:prSet phldrT="[Text]" custT="1"/>
      <dgm:spPr/>
      <dgm:t>
        <a:bodyPr/>
        <a:lstStyle/>
        <a:p>
          <a:pPr>
            <a:lnSpc>
              <a:spcPts val="2400"/>
            </a:lnSpc>
          </a:pPr>
          <a:r>
            <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rId1" action="ppaction://hlinksldjump">
                <a:extLst>
                  <a:ext uri="{A12FA001-AC4F-418D-AE19-62706E023703}">
                    <ahyp:hlinkClr xmlns:ahyp="http://schemas.microsoft.com/office/drawing/2018/hyperlinkcolor" val="tx"/>
                  </a:ext>
                </a:extLst>
              </a:hlinkClick>
            </a:rPr>
            <a:t>Why is the Navigator needed and what is it?</a:t>
          </a:r>
          <a:endPar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0944F560-D0D8-4E26-85BD-A5DFE6E68179}" type="parTrans" cxnId="{37E3A84B-1A44-4FE9-9B36-68077B7369E7}">
      <dgm:prSet/>
      <dgm:spPr/>
      <dgm:t>
        <a:bodyPr/>
        <a:lstStyle/>
        <a:p>
          <a:endParaRPr lang="en-US" sz="2000">
            <a:latin typeface="+mn-lt"/>
            <a:cs typeface="Arial" panose="020B0604020202020204" pitchFamily="34" charset="0"/>
          </a:endParaRPr>
        </a:p>
      </dgm:t>
    </dgm:pt>
    <dgm:pt modelId="{CE99A596-747C-4A9A-B9DC-7004F287D1DF}" type="sibTrans" cxnId="{37E3A84B-1A44-4FE9-9B36-68077B7369E7}">
      <dgm:prSet/>
      <dgm:spPr/>
      <dgm:t>
        <a:bodyPr/>
        <a:lstStyle/>
        <a:p>
          <a:endParaRPr lang="en-US" sz="2000">
            <a:latin typeface="+mn-lt"/>
            <a:cs typeface="Arial" panose="020B0604020202020204" pitchFamily="34" charset="0"/>
          </a:endParaRPr>
        </a:p>
      </dgm:t>
    </dgm:pt>
    <dgm:pt modelId="{E5D9E13C-F20D-4E01-B3BD-1350F096E717}">
      <dgm:prSet phldrT="[Text]" custT="1"/>
      <dgm:spPr/>
      <dgm:t>
        <a:bodyPr lIns="91440"/>
        <a:lstStyle/>
        <a:p>
          <a:r>
            <a:rPr lang="en-US" sz="1600" spc="-10" baseline="0" dirty="0">
              <a:latin typeface="Arial" panose="020B0604020202020204" pitchFamily="34" charset="0"/>
              <a:cs typeface="Arial" panose="020B0604020202020204" pitchFamily="34" charset="0"/>
            </a:rPr>
            <a:t>The Navigator provides guidance to users in navigating publicly available maturity model-based tools designed to </a:t>
          </a:r>
          <a:r>
            <a:rPr lang="en-US" sz="1600" b="1" spc="-10" baseline="0" dirty="0">
              <a:latin typeface="Arial" panose="020B0604020202020204" pitchFamily="34" charset="0"/>
              <a:cs typeface="Arial" panose="020B0604020202020204" pitchFamily="34" charset="0"/>
            </a:rPr>
            <a:t>assess digital health systems. </a:t>
          </a:r>
          <a:endParaRPr lang="en-US" sz="1600" b="1" spc="-10" baseline="0" dirty="0">
            <a:highlight>
              <a:srgbClr val="FFFF00"/>
            </a:highlight>
            <a:latin typeface="Arial" panose="020B0604020202020204" pitchFamily="34" charset="0"/>
            <a:cs typeface="Arial" panose="020B0604020202020204" pitchFamily="34" charset="0"/>
          </a:endParaRPr>
        </a:p>
      </dgm:t>
    </dgm:pt>
    <dgm:pt modelId="{61DA4983-1E9D-4F26-BED5-5F48E183BE20}" type="parTrans" cxnId="{5F4CF452-8B3C-42B0-87EE-D794E4F74CBB}">
      <dgm:prSet/>
      <dgm:spPr/>
      <dgm:t>
        <a:bodyPr/>
        <a:lstStyle/>
        <a:p>
          <a:endParaRPr lang="en-US" sz="2000">
            <a:latin typeface="+mn-lt"/>
            <a:cs typeface="Arial" panose="020B0604020202020204" pitchFamily="34" charset="0"/>
          </a:endParaRPr>
        </a:p>
      </dgm:t>
    </dgm:pt>
    <dgm:pt modelId="{AEDFBF43-749B-453D-AABF-525A36073893}" type="sibTrans" cxnId="{5F4CF452-8B3C-42B0-87EE-D794E4F74CBB}">
      <dgm:prSet/>
      <dgm:spPr/>
      <dgm:t>
        <a:bodyPr/>
        <a:lstStyle/>
        <a:p>
          <a:endParaRPr lang="en-US" sz="2000">
            <a:latin typeface="+mn-lt"/>
            <a:cs typeface="Arial" panose="020B0604020202020204" pitchFamily="34" charset="0"/>
          </a:endParaRPr>
        </a:p>
      </dgm:t>
    </dgm:pt>
    <dgm:pt modelId="{63118561-CF16-4555-9360-DA9EEF5D7DD4}">
      <dgm:prSet phldrT="[Text]" custT="1"/>
      <dgm:spPr/>
      <dgm:t>
        <a:bodyPr/>
        <a:lstStyle/>
        <a:p>
          <a:pPr>
            <a:lnSpc>
              <a:spcPts val="2400"/>
            </a:lnSpc>
          </a:pPr>
          <a:r>
            <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rId2" action="ppaction://hlinksldjump">
                <a:extLst>
                  <a:ext uri="{A12FA001-AC4F-418D-AE19-62706E023703}">
                    <ahyp:hlinkClr xmlns:ahyp="http://schemas.microsoft.com/office/drawing/2018/hyperlinkcolor" val="tx"/>
                  </a:ext>
                </a:extLst>
              </a:hlinkClick>
            </a:rPr>
            <a:t>Why use a maturity model-based assessment?</a:t>
          </a:r>
          <a:endPar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8319D367-83BB-4A57-B371-3BD8F46921CB}" type="parTrans" cxnId="{529602A9-3FF0-4215-AB19-AA650D40AD09}">
      <dgm:prSet/>
      <dgm:spPr/>
      <dgm:t>
        <a:bodyPr/>
        <a:lstStyle/>
        <a:p>
          <a:endParaRPr lang="en-US" sz="2000">
            <a:latin typeface="+mn-lt"/>
            <a:cs typeface="Arial" panose="020B0604020202020204" pitchFamily="34" charset="0"/>
          </a:endParaRPr>
        </a:p>
      </dgm:t>
    </dgm:pt>
    <dgm:pt modelId="{F47100BD-05EF-45A2-9938-25EDFF7BFDB7}" type="sibTrans" cxnId="{529602A9-3FF0-4215-AB19-AA650D40AD09}">
      <dgm:prSet/>
      <dgm:spPr/>
      <dgm:t>
        <a:bodyPr/>
        <a:lstStyle/>
        <a:p>
          <a:endParaRPr lang="en-US" sz="2000">
            <a:latin typeface="+mn-lt"/>
            <a:cs typeface="Arial" panose="020B0604020202020204" pitchFamily="34" charset="0"/>
          </a:endParaRPr>
        </a:p>
      </dgm:t>
    </dgm:pt>
    <dgm:pt modelId="{E73C48EA-9DF4-4EB4-862C-949A3BD8B439}">
      <dgm:prSet phldrT="[Text]" custT="1"/>
      <dgm:spPr/>
      <dgm:t>
        <a:bodyPr lIns="91440" rIns="91440"/>
        <a:lstStyle/>
        <a:p>
          <a:r>
            <a:rPr lang="en-US" sz="1600" spc="-10" baseline="0" dirty="0">
              <a:latin typeface="Arial" panose="020B0604020202020204" pitchFamily="34" charset="0"/>
              <a:cs typeface="Arial" panose="020B0604020202020204" pitchFamily="34" charset="0"/>
            </a:rPr>
            <a:t>These tools use a </a:t>
          </a:r>
          <a:r>
            <a:rPr lang="en-US" sz="1600" b="1" spc="-10" baseline="0" dirty="0">
              <a:latin typeface="Arial" panose="020B0604020202020204" pitchFamily="34" charset="0"/>
              <a:cs typeface="Arial" panose="020B0604020202020204" pitchFamily="34" charset="0"/>
            </a:rPr>
            <a:t>systematic basis of measurement to describe the current level of capability and to inform progress</a:t>
          </a:r>
          <a:r>
            <a:rPr lang="en-US" sz="1600" spc="-10" baseline="0" dirty="0">
              <a:latin typeface="Arial" panose="020B0604020202020204" pitchFamily="34" charset="0"/>
              <a:cs typeface="Arial" panose="020B0604020202020204" pitchFamily="34" charset="0"/>
            </a:rPr>
            <a:t>. Assessments are conducted using a measurement scale.</a:t>
          </a:r>
        </a:p>
      </dgm:t>
    </dgm:pt>
    <dgm:pt modelId="{EAF4075E-B46E-4C29-BCC1-66ED989BAD29}" type="parTrans" cxnId="{126947C8-6A13-4081-A640-B63FE0A8A0F8}">
      <dgm:prSet/>
      <dgm:spPr/>
      <dgm:t>
        <a:bodyPr/>
        <a:lstStyle/>
        <a:p>
          <a:endParaRPr lang="en-US" sz="2000">
            <a:latin typeface="+mn-lt"/>
            <a:cs typeface="Arial" panose="020B0604020202020204" pitchFamily="34" charset="0"/>
          </a:endParaRPr>
        </a:p>
      </dgm:t>
    </dgm:pt>
    <dgm:pt modelId="{FBD2B50F-C18A-4403-8E82-7D31D25E1987}" type="sibTrans" cxnId="{126947C8-6A13-4081-A640-B63FE0A8A0F8}">
      <dgm:prSet/>
      <dgm:spPr/>
      <dgm:t>
        <a:bodyPr/>
        <a:lstStyle/>
        <a:p>
          <a:endParaRPr lang="en-US" sz="2000">
            <a:latin typeface="+mn-lt"/>
            <a:cs typeface="Arial" panose="020B0604020202020204" pitchFamily="34" charset="0"/>
          </a:endParaRPr>
        </a:p>
      </dgm:t>
    </dgm:pt>
    <dgm:pt modelId="{93D3EE63-93B9-459B-82A5-17C894756A9B}">
      <dgm:prSet phldrT="[Text]" custT="1"/>
      <dgm:spPr/>
      <dgm:t>
        <a:bodyPr/>
        <a:lstStyle/>
        <a:p>
          <a:pPr>
            <a:lnSpc>
              <a:spcPts val="2400"/>
            </a:lnSpc>
          </a:pPr>
          <a:r>
            <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rId3" action="ppaction://hlinksldjump">
                <a:extLst>
                  <a:ext uri="{A12FA001-AC4F-418D-AE19-62706E023703}">
                    <ahyp:hlinkClr xmlns:ahyp="http://schemas.microsoft.com/office/drawing/2018/hyperlinkcolor" val="tx"/>
                  </a:ext>
                </a:extLst>
              </a:hlinkClick>
            </a:rPr>
            <a:t>What tool(s) best fits </a:t>
          </a:r>
          <a:br>
            <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rId3" action="ppaction://hlinksldjump">
                <a:extLst>
                  <a:ext uri="{A12FA001-AC4F-418D-AE19-62706E023703}">
                    <ahyp:hlinkClr xmlns:ahyp="http://schemas.microsoft.com/office/drawing/2018/hyperlinkcolor" val="tx"/>
                  </a:ext>
                </a:extLst>
              </a:hlinkClick>
            </a:rPr>
          </a:br>
          <a:r>
            <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rId3" action="ppaction://hlinksldjump">
                <a:extLst>
                  <a:ext uri="{A12FA001-AC4F-418D-AE19-62706E023703}">
                    <ahyp:hlinkClr xmlns:ahyp="http://schemas.microsoft.com/office/drawing/2018/hyperlinkcolor" val="tx"/>
                  </a:ext>
                </a:extLst>
              </a:hlinkClick>
            </a:rPr>
            <a:t>my goal(s)?</a:t>
          </a:r>
          <a:endPar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91F46B25-A1AB-4B7C-866B-24738CEB9C86}" type="parTrans" cxnId="{58BE1D70-025E-4F35-9FFC-A05411F19D7B}">
      <dgm:prSet/>
      <dgm:spPr/>
      <dgm:t>
        <a:bodyPr/>
        <a:lstStyle/>
        <a:p>
          <a:endParaRPr lang="en-US" sz="2000">
            <a:latin typeface="+mn-lt"/>
            <a:cs typeface="Arial" panose="020B0604020202020204" pitchFamily="34" charset="0"/>
          </a:endParaRPr>
        </a:p>
      </dgm:t>
    </dgm:pt>
    <dgm:pt modelId="{7DA273E0-5AFE-4C0B-9B29-F3ABFCD183B9}" type="sibTrans" cxnId="{58BE1D70-025E-4F35-9FFC-A05411F19D7B}">
      <dgm:prSet/>
      <dgm:spPr/>
      <dgm:t>
        <a:bodyPr/>
        <a:lstStyle/>
        <a:p>
          <a:endParaRPr lang="en-US" sz="2000">
            <a:latin typeface="+mn-lt"/>
            <a:cs typeface="Arial" panose="020B0604020202020204" pitchFamily="34" charset="0"/>
          </a:endParaRPr>
        </a:p>
      </dgm:t>
    </dgm:pt>
    <dgm:pt modelId="{164B8C5F-07F4-4ADF-A518-32DE1F535BF3}">
      <dgm:prSet phldrT="[Text]" custT="1"/>
      <dgm:spPr/>
      <dgm:t>
        <a:bodyPr/>
        <a:lstStyle/>
        <a:p>
          <a:pPr>
            <a:lnSpc>
              <a:spcPts val="2400"/>
            </a:lnSpc>
          </a:pPr>
          <a:r>
            <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rId4" action="ppaction://hlinksldjump">
                <a:extLst>
                  <a:ext uri="{A12FA001-AC4F-418D-AE19-62706E023703}">
                    <ahyp:hlinkClr xmlns:ahyp="http://schemas.microsoft.com/office/drawing/2018/hyperlinkcolor" val="tx"/>
                  </a:ext>
                </a:extLst>
              </a:hlinkClick>
            </a:rPr>
            <a:t>How can the tools be used together?</a:t>
          </a:r>
          <a:endPar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7952B712-D96A-405B-9D82-7978333B556A}" type="parTrans" cxnId="{907DBC6C-C406-439B-BF3C-7C40E37AAD78}">
      <dgm:prSet/>
      <dgm:spPr/>
      <dgm:t>
        <a:bodyPr/>
        <a:lstStyle/>
        <a:p>
          <a:endParaRPr lang="en-US" sz="2000">
            <a:latin typeface="+mn-lt"/>
            <a:cs typeface="Arial" panose="020B0604020202020204" pitchFamily="34" charset="0"/>
          </a:endParaRPr>
        </a:p>
      </dgm:t>
    </dgm:pt>
    <dgm:pt modelId="{51A0E661-CBAA-48A5-8A7E-FEAB19882F7E}" type="sibTrans" cxnId="{907DBC6C-C406-439B-BF3C-7C40E37AAD78}">
      <dgm:prSet/>
      <dgm:spPr/>
      <dgm:t>
        <a:bodyPr/>
        <a:lstStyle/>
        <a:p>
          <a:endParaRPr lang="en-US" sz="2000">
            <a:latin typeface="+mn-lt"/>
            <a:cs typeface="Arial" panose="020B0604020202020204" pitchFamily="34" charset="0"/>
          </a:endParaRPr>
        </a:p>
      </dgm:t>
    </dgm:pt>
    <dgm:pt modelId="{182DEB97-2773-40C1-8A28-A6CF592688BD}">
      <dgm:prSet phldrT="[Text]" custT="1"/>
      <dgm:spPr/>
      <dgm:t>
        <a:bodyPr lIns="91440" rIns="91440"/>
        <a:lstStyle/>
        <a:p>
          <a:r>
            <a:rPr lang="en-US" sz="1600" spc="-10" baseline="0" dirty="0">
              <a:latin typeface="Arial" panose="020B0604020202020204" pitchFamily="34" charset="0"/>
              <a:cs typeface="Arial" panose="020B0604020202020204" pitchFamily="34" charset="0"/>
            </a:rPr>
            <a:t>Depending on the context-specific goal(s)</a:t>
          </a:r>
          <a:r>
            <a:rPr lang="en-US" sz="1600" b="1" spc="-10" baseline="0" dirty="0">
              <a:latin typeface="Arial" panose="020B0604020202020204" pitchFamily="34" charset="0"/>
              <a:cs typeface="Arial" panose="020B0604020202020204" pitchFamily="34" charset="0"/>
            </a:rPr>
            <a:t>, one tool may yield more valuable results than another for a given setting</a:t>
          </a:r>
          <a:r>
            <a:rPr lang="en-US" sz="1600" spc="-10" baseline="0" dirty="0">
              <a:latin typeface="Arial" panose="020B0604020202020204" pitchFamily="34" charset="0"/>
              <a:cs typeface="Arial" panose="020B0604020202020204" pitchFamily="34" charset="0"/>
            </a:rPr>
            <a:t>. </a:t>
          </a:r>
        </a:p>
      </dgm:t>
    </dgm:pt>
    <dgm:pt modelId="{04EE25E8-C188-450A-AE90-53B40D4D17A9}" type="parTrans" cxnId="{B86E240F-88ED-4855-A7F0-F03F114964F1}">
      <dgm:prSet/>
      <dgm:spPr/>
      <dgm:t>
        <a:bodyPr/>
        <a:lstStyle/>
        <a:p>
          <a:endParaRPr lang="en-US" sz="2000">
            <a:latin typeface="+mn-lt"/>
            <a:cs typeface="Arial" panose="020B0604020202020204" pitchFamily="34" charset="0"/>
          </a:endParaRPr>
        </a:p>
      </dgm:t>
    </dgm:pt>
    <dgm:pt modelId="{29942442-075D-45C2-83B3-556D19DEE5AC}" type="sibTrans" cxnId="{B86E240F-88ED-4855-A7F0-F03F114964F1}">
      <dgm:prSet/>
      <dgm:spPr/>
      <dgm:t>
        <a:bodyPr/>
        <a:lstStyle/>
        <a:p>
          <a:endParaRPr lang="en-US" sz="2000">
            <a:latin typeface="+mn-lt"/>
            <a:cs typeface="Arial" panose="020B0604020202020204" pitchFamily="34" charset="0"/>
          </a:endParaRPr>
        </a:p>
      </dgm:t>
    </dgm:pt>
    <dgm:pt modelId="{03FAF76A-1BCF-4BE2-8039-4F2B108E4052}">
      <dgm:prSet phldrT="[Text]" custT="1"/>
      <dgm:spPr/>
      <dgm:t>
        <a:bodyPr lIns="91440" rIns="0"/>
        <a:lstStyle/>
        <a:p>
          <a:r>
            <a:rPr lang="en-US" sz="1600" spc="-10" baseline="0" dirty="0">
              <a:latin typeface="Arial" panose="020B0604020202020204" pitchFamily="34" charset="0"/>
              <a:cs typeface="Arial" panose="020B0604020202020204" pitchFamily="34" charset="0"/>
            </a:rPr>
            <a:t>Depending on the context and available resources, </a:t>
          </a:r>
          <a:r>
            <a:rPr lang="en-US" sz="1600" b="1" spc="-10" baseline="0" dirty="0">
              <a:latin typeface="Arial" panose="020B0604020202020204" pitchFamily="34" charset="0"/>
              <a:cs typeface="Arial" panose="020B0604020202020204" pitchFamily="34" charset="0"/>
            </a:rPr>
            <a:t>one tool may be sufficient, or a combination of tools may best inform a path forward. </a:t>
          </a:r>
          <a:r>
            <a:rPr lang="en-US" sz="1600" b="0" spc="-10" baseline="0" dirty="0">
              <a:latin typeface="Arial" panose="020B0604020202020204" pitchFamily="34" charset="0"/>
              <a:cs typeface="Arial" panose="020B0604020202020204" pitchFamily="34" charset="0"/>
            </a:rPr>
            <a:t>Past assessment results can be used to inform new assessments.</a:t>
          </a:r>
        </a:p>
      </dgm:t>
    </dgm:pt>
    <dgm:pt modelId="{D4273E32-B906-435C-80D6-0BAEFC40753B}" type="parTrans" cxnId="{7FCDE661-8B70-4E7B-8AEE-2E362ABBB98D}">
      <dgm:prSet/>
      <dgm:spPr/>
      <dgm:t>
        <a:bodyPr/>
        <a:lstStyle/>
        <a:p>
          <a:endParaRPr lang="en-US" sz="2000">
            <a:latin typeface="+mn-lt"/>
            <a:cs typeface="Arial" panose="020B0604020202020204" pitchFamily="34" charset="0"/>
          </a:endParaRPr>
        </a:p>
      </dgm:t>
    </dgm:pt>
    <dgm:pt modelId="{31663E03-C372-45D7-AEBE-300A23378528}" type="sibTrans" cxnId="{7FCDE661-8B70-4E7B-8AEE-2E362ABBB98D}">
      <dgm:prSet/>
      <dgm:spPr/>
      <dgm:t>
        <a:bodyPr/>
        <a:lstStyle/>
        <a:p>
          <a:endParaRPr lang="en-US" sz="2000">
            <a:latin typeface="+mn-lt"/>
            <a:cs typeface="Arial" panose="020B0604020202020204" pitchFamily="34" charset="0"/>
          </a:endParaRPr>
        </a:p>
      </dgm:t>
    </dgm:pt>
    <dgm:pt modelId="{83AA24F7-F3E4-47C1-9A50-4A7B677B4FA4}">
      <dgm:prSet phldrT="[Text]" custT="1"/>
      <dgm:spPr/>
      <dgm:t>
        <a:bodyPr/>
        <a:lstStyle/>
        <a:p>
          <a:pPr>
            <a:lnSpc>
              <a:spcPts val="2400"/>
            </a:lnSpc>
          </a:pPr>
          <a:r>
            <a:rPr lang="en-US" sz="20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rId5" action="ppaction://hlinksldjump">
                <a:extLst>
                  <a:ext uri="{A12FA001-AC4F-418D-AE19-62706E023703}">
                    <ahyp:hlinkClr xmlns:ahyp="http://schemas.microsoft.com/office/drawing/2018/hyperlinkcolor" val="tx"/>
                  </a:ext>
                </a:extLst>
              </a:hlinkClick>
            </a:rPr>
            <a:t>What about system-specific maturity models?</a:t>
          </a:r>
          <a:endParaRPr lang="en-US" sz="20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8B3DB76D-3C6E-4130-8D87-A5013DECDCE0}" type="parTrans" cxnId="{24852E5B-796F-4FC1-8985-CBBBC3B7A28D}">
      <dgm:prSet/>
      <dgm:spPr/>
      <dgm:t>
        <a:bodyPr/>
        <a:lstStyle/>
        <a:p>
          <a:endParaRPr lang="en-US"/>
        </a:p>
      </dgm:t>
    </dgm:pt>
    <dgm:pt modelId="{80519122-8875-437B-87A2-1433C196F9F5}" type="sibTrans" cxnId="{24852E5B-796F-4FC1-8985-CBBBC3B7A28D}">
      <dgm:prSet/>
      <dgm:spPr/>
      <dgm:t>
        <a:bodyPr/>
        <a:lstStyle/>
        <a:p>
          <a:endParaRPr lang="en-US"/>
        </a:p>
      </dgm:t>
    </dgm:pt>
    <dgm:pt modelId="{C62962EF-6535-4C00-95C8-9F47BF51AC2C}">
      <dgm:prSet phldrT="[Text]" custT="1"/>
      <dgm:spPr/>
      <dgm:t>
        <a:bodyPr lIns="91440" rIns="182880"/>
        <a:lstStyle/>
        <a:p>
          <a:r>
            <a:rPr lang="en-US" sz="1600" b="0" spc="-10" baseline="0" dirty="0">
              <a:latin typeface="Arial" panose="020B0604020202020204" pitchFamily="34" charset="0"/>
              <a:cs typeface="Arial" panose="020B0604020202020204" pitchFamily="34" charset="0"/>
            </a:rPr>
            <a:t>Tools designed for a specific digital health system</a:t>
          </a:r>
          <a:r>
            <a:rPr lang="en-US" sz="1600" b="1" spc="-10" baseline="0" dirty="0">
              <a:latin typeface="Arial" panose="020B0604020202020204" pitchFamily="34" charset="0"/>
              <a:cs typeface="Arial" panose="020B0604020202020204" pitchFamily="34" charset="0"/>
            </a:rPr>
            <a:t> may better suit specific assessment needs </a:t>
          </a:r>
          <a:r>
            <a:rPr lang="en-US" sz="1600" b="0" spc="-10" baseline="0" dirty="0">
              <a:latin typeface="Arial" panose="020B0604020202020204" pitchFamily="34" charset="0"/>
              <a:cs typeface="Arial" panose="020B0604020202020204" pitchFamily="34" charset="0"/>
            </a:rPr>
            <a:t>and </a:t>
          </a:r>
          <a:r>
            <a:rPr lang="en-US" sz="1600" b="1" spc="-10" baseline="0" dirty="0">
              <a:latin typeface="Arial" panose="020B0604020202020204" pitchFamily="34" charset="0"/>
              <a:cs typeface="Arial" panose="020B0604020202020204" pitchFamily="34" charset="0"/>
            </a:rPr>
            <a:t>complement holistic digital health assessment tools.</a:t>
          </a:r>
        </a:p>
      </dgm:t>
    </dgm:pt>
    <dgm:pt modelId="{AD0648AD-2D88-470F-ACFE-9FC353605E17}" type="parTrans" cxnId="{CDE3C0A0-75AB-4DF4-9CAF-578E8C0D91F3}">
      <dgm:prSet/>
      <dgm:spPr/>
      <dgm:t>
        <a:bodyPr/>
        <a:lstStyle/>
        <a:p>
          <a:endParaRPr lang="en-US"/>
        </a:p>
      </dgm:t>
    </dgm:pt>
    <dgm:pt modelId="{5317ACF8-B5EA-4C2A-B956-1148A3A17C59}" type="sibTrans" cxnId="{CDE3C0A0-75AB-4DF4-9CAF-578E8C0D91F3}">
      <dgm:prSet/>
      <dgm:spPr/>
      <dgm:t>
        <a:bodyPr/>
        <a:lstStyle/>
        <a:p>
          <a:endParaRPr lang="en-US"/>
        </a:p>
      </dgm:t>
    </dgm:pt>
    <dgm:pt modelId="{757AFA19-B101-4480-B37C-14D011419026}" type="pres">
      <dgm:prSet presAssocID="{6C048F90-F25A-4C42-9762-1B93BC54E91E}" presName="Name0" presStyleCnt="0">
        <dgm:presLayoutVars>
          <dgm:dir/>
          <dgm:animLvl val="lvl"/>
          <dgm:resizeHandles val="exact"/>
        </dgm:presLayoutVars>
      </dgm:prSet>
      <dgm:spPr/>
    </dgm:pt>
    <dgm:pt modelId="{98E48E87-C281-48F2-AEC0-6122C3D0E610}" type="pres">
      <dgm:prSet presAssocID="{7BBA8825-322A-40D6-AE04-9E7C6A83A859}" presName="linNode" presStyleCnt="0"/>
      <dgm:spPr/>
    </dgm:pt>
    <dgm:pt modelId="{3F368064-CD32-4E47-9962-966987DE288B}" type="pres">
      <dgm:prSet presAssocID="{7BBA8825-322A-40D6-AE04-9E7C6A83A859}" presName="parentText" presStyleLbl="node1" presStyleIdx="0" presStyleCnt="5">
        <dgm:presLayoutVars>
          <dgm:chMax val="1"/>
          <dgm:bulletEnabled val="1"/>
        </dgm:presLayoutVars>
      </dgm:prSet>
      <dgm:spPr/>
    </dgm:pt>
    <dgm:pt modelId="{6F3A7176-7EF7-47FC-941F-F8660E1A5B7A}" type="pres">
      <dgm:prSet presAssocID="{7BBA8825-322A-40D6-AE04-9E7C6A83A859}" presName="descendantText" presStyleLbl="alignAccFollowNode1" presStyleIdx="0" presStyleCnt="5">
        <dgm:presLayoutVars>
          <dgm:bulletEnabled val="1"/>
        </dgm:presLayoutVars>
      </dgm:prSet>
      <dgm:spPr/>
    </dgm:pt>
    <dgm:pt modelId="{3466374B-3BB9-41E4-96F2-E58E72F82AB5}" type="pres">
      <dgm:prSet presAssocID="{CE99A596-747C-4A9A-B9DC-7004F287D1DF}" presName="sp" presStyleCnt="0"/>
      <dgm:spPr/>
    </dgm:pt>
    <dgm:pt modelId="{8C92A33F-D1FA-4E69-9F38-82476CE40CF7}" type="pres">
      <dgm:prSet presAssocID="{63118561-CF16-4555-9360-DA9EEF5D7DD4}" presName="linNode" presStyleCnt="0"/>
      <dgm:spPr/>
    </dgm:pt>
    <dgm:pt modelId="{6027D386-1214-4694-A884-F75C993F33CD}" type="pres">
      <dgm:prSet presAssocID="{63118561-CF16-4555-9360-DA9EEF5D7DD4}" presName="parentText" presStyleLbl="node1" presStyleIdx="1" presStyleCnt="5">
        <dgm:presLayoutVars>
          <dgm:chMax val="1"/>
          <dgm:bulletEnabled val="1"/>
        </dgm:presLayoutVars>
      </dgm:prSet>
      <dgm:spPr/>
    </dgm:pt>
    <dgm:pt modelId="{A96B5DD6-82D7-42A5-9286-6D088771AA15}" type="pres">
      <dgm:prSet presAssocID="{63118561-CF16-4555-9360-DA9EEF5D7DD4}" presName="descendantText" presStyleLbl="alignAccFollowNode1" presStyleIdx="1" presStyleCnt="5">
        <dgm:presLayoutVars>
          <dgm:bulletEnabled val="1"/>
        </dgm:presLayoutVars>
      </dgm:prSet>
      <dgm:spPr/>
    </dgm:pt>
    <dgm:pt modelId="{0E9620C9-C807-4007-A3E5-9AE175ECBFAF}" type="pres">
      <dgm:prSet presAssocID="{F47100BD-05EF-45A2-9938-25EDFF7BFDB7}" presName="sp" presStyleCnt="0"/>
      <dgm:spPr/>
    </dgm:pt>
    <dgm:pt modelId="{FD0C73BF-6A00-4F1A-8CB7-6F75C40CF606}" type="pres">
      <dgm:prSet presAssocID="{93D3EE63-93B9-459B-82A5-17C894756A9B}" presName="linNode" presStyleCnt="0"/>
      <dgm:spPr/>
    </dgm:pt>
    <dgm:pt modelId="{1AEF37D0-E72E-4366-9993-573AED50057A}" type="pres">
      <dgm:prSet presAssocID="{93D3EE63-93B9-459B-82A5-17C894756A9B}" presName="parentText" presStyleLbl="node1" presStyleIdx="2" presStyleCnt="5">
        <dgm:presLayoutVars>
          <dgm:chMax val="1"/>
          <dgm:bulletEnabled val="1"/>
        </dgm:presLayoutVars>
      </dgm:prSet>
      <dgm:spPr/>
    </dgm:pt>
    <dgm:pt modelId="{4995FC90-67C1-4053-B9F5-16F25772328C}" type="pres">
      <dgm:prSet presAssocID="{93D3EE63-93B9-459B-82A5-17C894756A9B}" presName="descendantText" presStyleLbl="alignAccFollowNode1" presStyleIdx="2" presStyleCnt="5">
        <dgm:presLayoutVars>
          <dgm:bulletEnabled val="1"/>
        </dgm:presLayoutVars>
      </dgm:prSet>
      <dgm:spPr/>
    </dgm:pt>
    <dgm:pt modelId="{AD652235-FCA3-442E-A258-5C84B125A7EB}" type="pres">
      <dgm:prSet presAssocID="{7DA273E0-5AFE-4C0B-9B29-F3ABFCD183B9}" presName="sp" presStyleCnt="0"/>
      <dgm:spPr/>
    </dgm:pt>
    <dgm:pt modelId="{F7761005-91AA-4668-8A2B-D01711DEC298}" type="pres">
      <dgm:prSet presAssocID="{164B8C5F-07F4-4ADF-A518-32DE1F535BF3}" presName="linNode" presStyleCnt="0"/>
      <dgm:spPr/>
    </dgm:pt>
    <dgm:pt modelId="{7A94E94D-8CC6-4D75-8B21-9696D30F8DA8}" type="pres">
      <dgm:prSet presAssocID="{164B8C5F-07F4-4ADF-A518-32DE1F535BF3}" presName="parentText" presStyleLbl="node1" presStyleIdx="3" presStyleCnt="5">
        <dgm:presLayoutVars>
          <dgm:chMax val="1"/>
          <dgm:bulletEnabled val="1"/>
        </dgm:presLayoutVars>
      </dgm:prSet>
      <dgm:spPr/>
    </dgm:pt>
    <dgm:pt modelId="{919DC83B-13DC-4EF0-A587-ACABF60CCB64}" type="pres">
      <dgm:prSet presAssocID="{164B8C5F-07F4-4ADF-A518-32DE1F535BF3}" presName="descendantText" presStyleLbl="alignAccFollowNode1" presStyleIdx="3" presStyleCnt="5">
        <dgm:presLayoutVars>
          <dgm:bulletEnabled val="1"/>
        </dgm:presLayoutVars>
      </dgm:prSet>
      <dgm:spPr/>
    </dgm:pt>
    <dgm:pt modelId="{5DC52C6C-85EF-4350-8816-DE15B60ECF07}" type="pres">
      <dgm:prSet presAssocID="{51A0E661-CBAA-48A5-8A7E-FEAB19882F7E}" presName="sp" presStyleCnt="0"/>
      <dgm:spPr/>
    </dgm:pt>
    <dgm:pt modelId="{5AC19688-BCE6-417F-92C9-D6DC7A51696A}" type="pres">
      <dgm:prSet presAssocID="{83AA24F7-F3E4-47C1-9A50-4A7B677B4FA4}" presName="linNode" presStyleCnt="0"/>
      <dgm:spPr/>
    </dgm:pt>
    <dgm:pt modelId="{AB1417C7-C350-4B7F-A22E-065B39DD07BC}" type="pres">
      <dgm:prSet presAssocID="{83AA24F7-F3E4-47C1-9A50-4A7B677B4FA4}" presName="parentText" presStyleLbl="node1" presStyleIdx="4" presStyleCnt="5">
        <dgm:presLayoutVars>
          <dgm:chMax val="1"/>
          <dgm:bulletEnabled val="1"/>
        </dgm:presLayoutVars>
      </dgm:prSet>
      <dgm:spPr/>
    </dgm:pt>
    <dgm:pt modelId="{912B57A7-AC51-40A6-9BD5-47A6D45C7A34}" type="pres">
      <dgm:prSet presAssocID="{83AA24F7-F3E4-47C1-9A50-4A7B677B4FA4}" presName="descendantText" presStyleLbl="alignAccFollowNode1" presStyleIdx="4" presStyleCnt="5">
        <dgm:presLayoutVars>
          <dgm:bulletEnabled val="1"/>
        </dgm:presLayoutVars>
      </dgm:prSet>
      <dgm:spPr/>
    </dgm:pt>
  </dgm:ptLst>
  <dgm:cxnLst>
    <dgm:cxn modelId="{C8491A04-A078-42B6-9DE1-C5DFC79C6E96}" type="presOf" srcId="{182DEB97-2773-40C1-8A28-A6CF592688BD}" destId="{4995FC90-67C1-4053-B9F5-16F25772328C}" srcOrd="0" destOrd="0" presId="urn:microsoft.com/office/officeart/2005/8/layout/vList5"/>
    <dgm:cxn modelId="{B86E240F-88ED-4855-A7F0-F03F114964F1}" srcId="{93D3EE63-93B9-459B-82A5-17C894756A9B}" destId="{182DEB97-2773-40C1-8A28-A6CF592688BD}" srcOrd="0" destOrd="0" parTransId="{04EE25E8-C188-450A-AE90-53B40D4D17A9}" sibTransId="{29942442-075D-45C2-83B3-556D19DEE5AC}"/>
    <dgm:cxn modelId="{98326639-E4D3-4B24-8804-33FCC44ABFBA}" type="presOf" srcId="{E5D9E13C-F20D-4E01-B3BD-1350F096E717}" destId="{6F3A7176-7EF7-47FC-941F-F8660E1A5B7A}" srcOrd="0" destOrd="0" presId="urn:microsoft.com/office/officeart/2005/8/layout/vList5"/>
    <dgm:cxn modelId="{24852E5B-796F-4FC1-8985-CBBBC3B7A28D}" srcId="{6C048F90-F25A-4C42-9762-1B93BC54E91E}" destId="{83AA24F7-F3E4-47C1-9A50-4A7B677B4FA4}" srcOrd="4" destOrd="0" parTransId="{8B3DB76D-3C6E-4130-8D87-A5013DECDCE0}" sibTransId="{80519122-8875-437B-87A2-1433C196F9F5}"/>
    <dgm:cxn modelId="{7FCDE661-8B70-4E7B-8AEE-2E362ABBB98D}" srcId="{164B8C5F-07F4-4ADF-A518-32DE1F535BF3}" destId="{03FAF76A-1BCF-4BE2-8039-4F2B108E4052}" srcOrd="0" destOrd="0" parTransId="{D4273E32-B906-435C-80D6-0BAEFC40753B}" sibTransId="{31663E03-C372-45D7-AEBE-300A23378528}"/>
    <dgm:cxn modelId="{EA3D5C62-319D-4D73-8FA3-E91A27234E54}" type="presOf" srcId="{83AA24F7-F3E4-47C1-9A50-4A7B677B4FA4}" destId="{AB1417C7-C350-4B7F-A22E-065B39DD07BC}" srcOrd="0" destOrd="0" presId="urn:microsoft.com/office/officeart/2005/8/layout/vList5"/>
    <dgm:cxn modelId="{32044E65-FBDD-4D71-983A-103F8B619CC3}" type="presOf" srcId="{03FAF76A-1BCF-4BE2-8039-4F2B108E4052}" destId="{919DC83B-13DC-4EF0-A587-ACABF60CCB64}" srcOrd="0" destOrd="0" presId="urn:microsoft.com/office/officeart/2005/8/layout/vList5"/>
    <dgm:cxn modelId="{7C47CC67-E6ED-4FEF-8726-3E1871EC6655}" type="presOf" srcId="{63118561-CF16-4555-9360-DA9EEF5D7DD4}" destId="{6027D386-1214-4694-A884-F75C993F33CD}" srcOrd="0" destOrd="0" presId="urn:microsoft.com/office/officeart/2005/8/layout/vList5"/>
    <dgm:cxn modelId="{7EE20169-1D83-4141-BDBD-6FC29F363FA7}" type="presOf" srcId="{164B8C5F-07F4-4ADF-A518-32DE1F535BF3}" destId="{7A94E94D-8CC6-4D75-8B21-9696D30F8DA8}" srcOrd="0" destOrd="0" presId="urn:microsoft.com/office/officeart/2005/8/layout/vList5"/>
    <dgm:cxn modelId="{37E3A84B-1A44-4FE9-9B36-68077B7369E7}" srcId="{6C048F90-F25A-4C42-9762-1B93BC54E91E}" destId="{7BBA8825-322A-40D6-AE04-9E7C6A83A859}" srcOrd="0" destOrd="0" parTransId="{0944F560-D0D8-4E26-85BD-A5DFE6E68179}" sibTransId="{CE99A596-747C-4A9A-B9DC-7004F287D1DF}"/>
    <dgm:cxn modelId="{09A6F64B-E043-4DB8-8837-F1CBB13D097B}" type="presOf" srcId="{6C048F90-F25A-4C42-9762-1B93BC54E91E}" destId="{757AFA19-B101-4480-B37C-14D011419026}" srcOrd="0" destOrd="0" presId="urn:microsoft.com/office/officeart/2005/8/layout/vList5"/>
    <dgm:cxn modelId="{907DBC6C-C406-439B-BF3C-7C40E37AAD78}" srcId="{6C048F90-F25A-4C42-9762-1B93BC54E91E}" destId="{164B8C5F-07F4-4ADF-A518-32DE1F535BF3}" srcOrd="3" destOrd="0" parTransId="{7952B712-D96A-405B-9D82-7978333B556A}" sibTransId="{51A0E661-CBAA-48A5-8A7E-FEAB19882F7E}"/>
    <dgm:cxn modelId="{58BE1D70-025E-4F35-9FFC-A05411F19D7B}" srcId="{6C048F90-F25A-4C42-9762-1B93BC54E91E}" destId="{93D3EE63-93B9-459B-82A5-17C894756A9B}" srcOrd="2" destOrd="0" parTransId="{91F46B25-A1AB-4B7C-866B-24738CEB9C86}" sibTransId="{7DA273E0-5AFE-4C0B-9B29-F3ABFCD183B9}"/>
    <dgm:cxn modelId="{5F4CF452-8B3C-42B0-87EE-D794E4F74CBB}" srcId="{7BBA8825-322A-40D6-AE04-9E7C6A83A859}" destId="{E5D9E13C-F20D-4E01-B3BD-1350F096E717}" srcOrd="0" destOrd="0" parTransId="{61DA4983-1E9D-4F26-BED5-5F48E183BE20}" sibTransId="{AEDFBF43-749B-453D-AABF-525A36073893}"/>
    <dgm:cxn modelId="{0913AB7A-F9CE-4516-A202-DF8FFF956B01}" type="presOf" srcId="{93D3EE63-93B9-459B-82A5-17C894756A9B}" destId="{1AEF37D0-E72E-4366-9993-573AED50057A}" srcOrd="0" destOrd="0" presId="urn:microsoft.com/office/officeart/2005/8/layout/vList5"/>
    <dgm:cxn modelId="{6BD7AB8E-55CD-4347-BAA9-B21459A33151}" type="presOf" srcId="{C62962EF-6535-4C00-95C8-9F47BF51AC2C}" destId="{912B57A7-AC51-40A6-9BD5-47A6D45C7A34}" srcOrd="0" destOrd="0" presId="urn:microsoft.com/office/officeart/2005/8/layout/vList5"/>
    <dgm:cxn modelId="{CA3FAB94-8C36-47BF-850F-E9378214D5F2}" type="presOf" srcId="{7BBA8825-322A-40D6-AE04-9E7C6A83A859}" destId="{3F368064-CD32-4E47-9962-966987DE288B}" srcOrd="0" destOrd="0" presId="urn:microsoft.com/office/officeart/2005/8/layout/vList5"/>
    <dgm:cxn modelId="{2B4EE796-466A-4A35-B42C-D9FE44DA21D1}" type="presOf" srcId="{E73C48EA-9DF4-4EB4-862C-949A3BD8B439}" destId="{A96B5DD6-82D7-42A5-9286-6D088771AA15}" srcOrd="0" destOrd="0" presId="urn:microsoft.com/office/officeart/2005/8/layout/vList5"/>
    <dgm:cxn modelId="{CDE3C0A0-75AB-4DF4-9CAF-578E8C0D91F3}" srcId="{83AA24F7-F3E4-47C1-9A50-4A7B677B4FA4}" destId="{C62962EF-6535-4C00-95C8-9F47BF51AC2C}" srcOrd="0" destOrd="0" parTransId="{AD0648AD-2D88-470F-ACFE-9FC353605E17}" sibTransId="{5317ACF8-B5EA-4C2A-B956-1148A3A17C59}"/>
    <dgm:cxn modelId="{529602A9-3FF0-4215-AB19-AA650D40AD09}" srcId="{6C048F90-F25A-4C42-9762-1B93BC54E91E}" destId="{63118561-CF16-4555-9360-DA9EEF5D7DD4}" srcOrd="1" destOrd="0" parTransId="{8319D367-83BB-4A57-B371-3BD8F46921CB}" sibTransId="{F47100BD-05EF-45A2-9938-25EDFF7BFDB7}"/>
    <dgm:cxn modelId="{126947C8-6A13-4081-A640-B63FE0A8A0F8}" srcId="{63118561-CF16-4555-9360-DA9EEF5D7DD4}" destId="{E73C48EA-9DF4-4EB4-862C-949A3BD8B439}" srcOrd="0" destOrd="0" parTransId="{EAF4075E-B46E-4C29-BCC1-66ED989BAD29}" sibTransId="{FBD2B50F-C18A-4403-8E82-7D31D25E1987}"/>
    <dgm:cxn modelId="{BAD65A58-F999-46BA-9AB4-7FDDFFA242F7}" type="presParOf" srcId="{757AFA19-B101-4480-B37C-14D011419026}" destId="{98E48E87-C281-48F2-AEC0-6122C3D0E610}" srcOrd="0" destOrd="0" presId="urn:microsoft.com/office/officeart/2005/8/layout/vList5"/>
    <dgm:cxn modelId="{BE81A298-8192-42AD-8B4D-4B31268EAC32}" type="presParOf" srcId="{98E48E87-C281-48F2-AEC0-6122C3D0E610}" destId="{3F368064-CD32-4E47-9962-966987DE288B}" srcOrd="0" destOrd="0" presId="urn:microsoft.com/office/officeart/2005/8/layout/vList5"/>
    <dgm:cxn modelId="{4507FC64-6E9E-4C73-89EE-B9CFD0F80663}" type="presParOf" srcId="{98E48E87-C281-48F2-AEC0-6122C3D0E610}" destId="{6F3A7176-7EF7-47FC-941F-F8660E1A5B7A}" srcOrd="1" destOrd="0" presId="urn:microsoft.com/office/officeart/2005/8/layout/vList5"/>
    <dgm:cxn modelId="{84CE6B1D-D42D-47C3-B60E-86D5F65C8F17}" type="presParOf" srcId="{757AFA19-B101-4480-B37C-14D011419026}" destId="{3466374B-3BB9-41E4-96F2-E58E72F82AB5}" srcOrd="1" destOrd="0" presId="urn:microsoft.com/office/officeart/2005/8/layout/vList5"/>
    <dgm:cxn modelId="{9685374C-AA6A-4BC7-98ED-AD09B1677165}" type="presParOf" srcId="{757AFA19-B101-4480-B37C-14D011419026}" destId="{8C92A33F-D1FA-4E69-9F38-82476CE40CF7}" srcOrd="2" destOrd="0" presId="urn:microsoft.com/office/officeart/2005/8/layout/vList5"/>
    <dgm:cxn modelId="{2DBA36E4-94D9-48D9-8976-B97705E2A89C}" type="presParOf" srcId="{8C92A33F-D1FA-4E69-9F38-82476CE40CF7}" destId="{6027D386-1214-4694-A884-F75C993F33CD}" srcOrd="0" destOrd="0" presId="urn:microsoft.com/office/officeart/2005/8/layout/vList5"/>
    <dgm:cxn modelId="{694F9522-12C7-45D7-A06D-0871134C2A46}" type="presParOf" srcId="{8C92A33F-D1FA-4E69-9F38-82476CE40CF7}" destId="{A96B5DD6-82D7-42A5-9286-6D088771AA15}" srcOrd="1" destOrd="0" presId="urn:microsoft.com/office/officeart/2005/8/layout/vList5"/>
    <dgm:cxn modelId="{1B9B78B6-14AA-4B55-8E08-B9E478AA5144}" type="presParOf" srcId="{757AFA19-B101-4480-B37C-14D011419026}" destId="{0E9620C9-C807-4007-A3E5-9AE175ECBFAF}" srcOrd="3" destOrd="0" presId="urn:microsoft.com/office/officeart/2005/8/layout/vList5"/>
    <dgm:cxn modelId="{A4C79CA4-8BD3-41F4-8220-A220D59D6934}" type="presParOf" srcId="{757AFA19-B101-4480-B37C-14D011419026}" destId="{FD0C73BF-6A00-4F1A-8CB7-6F75C40CF606}" srcOrd="4" destOrd="0" presId="urn:microsoft.com/office/officeart/2005/8/layout/vList5"/>
    <dgm:cxn modelId="{9209A5C4-F11C-4269-A451-DB55692C1445}" type="presParOf" srcId="{FD0C73BF-6A00-4F1A-8CB7-6F75C40CF606}" destId="{1AEF37D0-E72E-4366-9993-573AED50057A}" srcOrd="0" destOrd="0" presId="urn:microsoft.com/office/officeart/2005/8/layout/vList5"/>
    <dgm:cxn modelId="{6CE27269-5DE7-4CFB-A679-4E5E69D34E55}" type="presParOf" srcId="{FD0C73BF-6A00-4F1A-8CB7-6F75C40CF606}" destId="{4995FC90-67C1-4053-B9F5-16F25772328C}" srcOrd="1" destOrd="0" presId="urn:microsoft.com/office/officeart/2005/8/layout/vList5"/>
    <dgm:cxn modelId="{F5EB62DF-C152-4288-896C-386DF1D1E093}" type="presParOf" srcId="{757AFA19-B101-4480-B37C-14D011419026}" destId="{AD652235-FCA3-442E-A258-5C84B125A7EB}" srcOrd="5" destOrd="0" presId="urn:microsoft.com/office/officeart/2005/8/layout/vList5"/>
    <dgm:cxn modelId="{0D0482F0-8273-4905-9438-F93DE4FEBCDA}" type="presParOf" srcId="{757AFA19-B101-4480-B37C-14D011419026}" destId="{F7761005-91AA-4668-8A2B-D01711DEC298}" srcOrd="6" destOrd="0" presId="urn:microsoft.com/office/officeart/2005/8/layout/vList5"/>
    <dgm:cxn modelId="{C3DC7485-40D0-40F1-B06E-DEDB3E22BD8B}" type="presParOf" srcId="{F7761005-91AA-4668-8A2B-D01711DEC298}" destId="{7A94E94D-8CC6-4D75-8B21-9696D30F8DA8}" srcOrd="0" destOrd="0" presId="urn:microsoft.com/office/officeart/2005/8/layout/vList5"/>
    <dgm:cxn modelId="{CE8F4DCA-C6E0-4A77-9B1B-38D3CEDAE3C7}" type="presParOf" srcId="{F7761005-91AA-4668-8A2B-D01711DEC298}" destId="{919DC83B-13DC-4EF0-A587-ACABF60CCB64}" srcOrd="1" destOrd="0" presId="urn:microsoft.com/office/officeart/2005/8/layout/vList5"/>
    <dgm:cxn modelId="{FC92EA01-5CFD-41D8-BF95-C6EF324D31E8}" type="presParOf" srcId="{757AFA19-B101-4480-B37C-14D011419026}" destId="{5DC52C6C-85EF-4350-8816-DE15B60ECF07}" srcOrd="7" destOrd="0" presId="urn:microsoft.com/office/officeart/2005/8/layout/vList5"/>
    <dgm:cxn modelId="{040CBF70-7998-484E-8C4D-96C78D130C85}" type="presParOf" srcId="{757AFA19-B101-4480-B37C-14D011419026}" destId="{5AC19688-BCE6-417F-92C9-D6DC7A51696A}" srcOrd="8" destOrd="0" presId="urn:microsoft.com/office/officeart/2005/8/layout/vList5"/>
    <dgm:cxn modelId="{749291A5-D7F6-4B20-A919-E11B248DAA8E}" type="presParOf" srcId="{5AC19688-BCE6-417F-92C9-D6DC7A51696A}" destId="{AB1417C7-C350-4B7F-A22E-065B39DD07BC}" srcOrd="0" destOrd="0" presId="urn:microsoft.com/office/officeart/2005/8/layout/vList5"/>
    <dgm:cxn modelId="{25E71C2F-6BB1-40AC-9112-F3A9A788DAE7}" type="presParOf" srcId="{5AC19688-BCE6-417F-92C9-D6DC7A51696A}" destId="{912B57A7-AC51-40A6-9BD5-47A6D45C7A3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3D8999-B0C0-4F9B-847F-574B452AF39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913D0F40-F439-4C41-A206-80D9C8F2C8E0}">
      <dgm:prSet custT="1"/>
      <dgm:spPr/>
      <dgm:t>
        <a:bodyPr/>
        <a:lstStyle/>
        <a:p>
          <a:pPr>
            <a:lnSpc>
              <a:spcPts val="2400"/>
            </a:lnSpc>
          </a:pPr>
          <a:r>
            <a:rPr lang="en-US" sz="2000" dirty="0">
              <a:latin typeface="Arial" panose="020B0604020202020204" pitchFamily="34" charset="0"/>
              <a:cs typeface="Arial" panose="020B0604020202020204" pitchFamily="34" charset="0"/>
            </a:rPr>
            <a:t>Each tool is designed to serve specific purposes and functions related to assessing and advancing digital health.</a:t>
          </a:r>
        </a:p>
      </dgm:t>
    </dgm:pt>
    <dgm:pt modelId="{E6DE1ABA-C304-48E7-97D3-255ED0C89988}" type="parTrans" cxnId="{E1F2F08C-6F24-4FF5-9FA6-D3B9DB139EE9}">
      <dgm:prSet/>
      <dgm:spPr/>
      <dgm:t>
        <a:bodyPr/>
        <a:lstStyle/>
        <a:p>
          <a:pPr>
            <a:lnSpc>
              <a:spcPts val="2400"/>
            </a:lnSpc>
          </a:pPr>
          <a:endParaRPr lang="en-US"/>
        </a:p>
      </dgm:t>
    </dgm:pt>
    <dgm:pt modelId="{54BDB71E-E720-42D0-AF22-399C48C50C93}" type="sibTrans" cxnId="{E1F2F08C-6F24-4FF5-9FA6-D3B9DB139EE9}">
      <dgm:prSet/>
      <dgm:spPr/>
      <dgm:t>
        <a:bodyPr/>
        <a:lstStyle/>
        <a:p>
          <a:pPr>
            <a:lnSpc>
              <a:spcPts val="2400"/>
            </a:lnSpc>
          </a:pPr>
          <a:endParaRPr lang="en-US"/>
        </a:p>
      </dgm:t>
    </dgm:pt>
    <dgm:pt modelId="{3D16570B-05A2-4E3C-94D4-CEC2B1CD80E6}">
      <dgm:prSet custT="1"/>
      <dgm:spPr/>
      <dgm:t>
        <a:bodyPr/>
        <a:lstStyle/>
        <a:p>
          <a:pPr>
            <a:lnSpc>
              <a:spcPts val="2400"/>
            </a:lnSpc>
          </a:pPr>
          <a:r>
            <a:rPr lang="en-US" sz="2000" dirty="0">
              <a:latin typeface="Arial" panose="020B0604020202020204" pitchFamily="34" charset="0"/>
              <a:cs typeface="Arial" panose="020B0604020202020204" pitchFamily="34" charset="0"/>
            </a:rPr>
            <a:t>The Excel-based Decision Support Workbook provides guidance on selecting a tool based on the goal(s) of the assessments, along with the intended audience, available resources, and priority areas of digital health to assess.</a:t>
          </a:r>
        </a:p>
      </dgm:t>
    </dgm:pt>
    <dgm:pt modelId="{7AEBC8B5-496C-4B8E-8771-62BAD070D513}" type="parTrans" cxnId="{A979F375-93B9-4EBB-9744-BB31F66F42F9}">
      <dgm:prSet/>
      <dgm:spPr/>
      <dgm:t>
        <a:bodyPr/>
        <a:lstStyle/>
        <a:p>
          <a:pPr>
            <a:lnSpc>
              <a:spcPts val="2400"/>
            </a:lnSpc>
          </a:pPr>
          <a:endParaRPr lang="en-US"/>
        </a:p>
      </dgm:t>
    </dgm:pt>
    <dgm:pt modelId="{BCF65576-1436-40F8-8877-1AC5F43D8A1F}" type="sibTrans" cxnId="{A979F375-93B9-4EBB-9744-BB31F66F42F9}">
      <dgm:prSet/>
      <dgm:spPr/>
      <dgm:t>
        <a:bodyPr/>
        <a:lstStyle/>
        <a:p>
          <a:pPr>
            <a:lnSpc>
              <a:spcPts val="2400"/>
            </a:lnSpc>
          </a:pPr>
          <a:endParaRPr lang="en-US"/>
        </a:p>
      </dgm:t>
    </dgm:pt>
    <dgm:pt modelId="{670630E0-356C-4D08-8285-5CBB7D2F7054}">
      <dgm:prSet custT="1"/>
      <dgm:spPr/>
      <dgm:t>
        <a:bodyPr/>
        <a:lstStyle/>
        <a:p>
          <a:pPr>
            <a:lnSpc>
              <a:spcPts val="2400"/>
            </a:lnSpc>
          </a:pPr>
          <a:r>
            <a:rPr lang="en-US" sz="2000" dirty="0">
              <a:latin typeface="Arial" panose="020B0604020202020204" pitchFamily="34" charset="0"/>
              <a:cs typeface="Arial" panose="020B0604020202020204" pitchFamily="34" charset="0"/>
            </a:rPr>
            <a:t>The Navigator will also include guidance on how to use tools and their results in combination, including a detailed mapping of indicators.</a:t>
          </a:r>
        </a:p>
      </dgm:t>
    </dgm:pt>
    <dgm:pt modelId="{1E842579-9C19-4223-989A-F248DF8AE243}" type="parTrans" cxnId="{A78E164B-D7D1-40F4-A4F4-F1651765CDE3}">
      <dgm:prSet/>
      <dgm:spPr/>
      <dgm:t>
        <a:bodyPr/>
        <a:lstStyle/>
        <a:p>
          <a:pPr>
            <a:lnSpc>
              <a:spcPts val="2400"/>
            </a:lnSpc>
          </a:pPr>
          <a:endParaRPr lang="en-US"/>
        </a:p>
      </dgm:t>
    </dgm:pt>
    <dgm:pt modelId="{3F564CF6-C2CD-416D-A048-BFD783C2A697}" type="sibTrans" cxnId="{A78E164B-D7D1-40F4-A4F4-F1651765CDE3}">
      <dgm:prSet/>
      <dgm:spPr/>
      <dgm:t>
        <a:bodyPr/>
        <a:lstStyle/>
        <a:p>
          <a:pPr>
            <a:lnSpc>
              <a:spcPts val="2400"/>
            </a:lnSpc>
          </a:pPr>
          <a:endParaRPr lang="en-US"/>
        </a:p>
      </dgm:t>
    </dgm:pt>
    <dgm:pt modelId="{2D417073-12C7-4F33-B63B-549EE34C7C5C}" type="pres">
      <dgm:prSet presAssocID="{AE3D8999-B0C0-4F9B-847F-574B452AF39A}" presName="root" presStyleCnt="0">
        <dgm:presLayoutVars>
          <dgm:dir/>
          <dgm:resizeHandles val="exact"/>
        </dgm:presLayoutVars>
      </dgm:prSet>
      <dgm:spPr/>
    </dgm:pt>
    <dgm:pt modelId="{EC40CEA1-D3CF-4F79-8DE8-A875126B9ACC}" type="pres">
      <dgm:prSet presAssocID="{913D0F40-F439-4C41-A206-80D9C8F2C8E0}" presName="compNode" presStyleCnt="0"/>
      <dgm:spPr/>
    </dgm:pt>
    <dgm:pt modelId="{0CB8A310-8C56-4D25-A31E-89D115589E9B}" type="pres">
      <dgm:prSet presAssocID="{913D0F40-F439-4C41-A206-80D9C8F2C8E0}" presName="bgRect" presStyleLbl="bgShp" presStyleIdx="0" presStyleCnt="3" custLinFactNeighborY="3855"/>
      <dgm:spPr/>
    </dgm:pt>
    <dgm:pt modelId="{BEF2F410-C1F8-4E66-BA59-E6DB45FB9ACA}" type="pres">
      <dgm:prSet presAssocID="{913D0F40-F439-4C41-A206-80D9C8F2C8E0}"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Hockey Stick Curve Graph with solid fill"/>
        </a:ext>
      </dgm:extLst>
    </dgm:pt>
    <dgm:pt modelId="{C7DEEF51-56F0-4BC3-BC8E-964434865193}" type="pres">
      <dgm:prSet presAssocID="{913D0F40-F439-4C41-A206-80D9C8F2C8E0}" presName="spaceRect" presStyleCnt="0"/>
      <dgm:spPr/>
    </dgm:pt>
    <dgm:pt modelId="{22A3F0E4-68CD-4380-A40B-D598B63764A0}" type="pres">
      <dgm:prSet presAssocID="{913D0F40-F439-4C41-A206-80D9C8F2C8E0}" presName="parTx" presStyleLbl="revTx" presStyleIdx="0" presStyleCnt="3">
        <dgm:presLayoutVars>
          <dgm:chMax val="0"/>
          <dgm:chPref val="0"/>
        </dgm:presLayoutVars>
      </dgm:prSet>
      <dgm:spPr/>
    </dgm:pt>
    <dgm:pt modelId="{58C17A7A-69C0-4D47-BB57-C3757CF29841}" type="pres">
      <dgm:prSet presAssocID="{54BDB71E-E720-42D0-AF22-399C48C50C93}" presName="sibTrans" presStyleCnt="0"/>
      <dgm:spPr/>
    </dgm:pt>
    <dgm:pt modelId="{047FD981-0625-4497-B754-C4C459EF78FC}" type="pres">
      <dgm:prSet presAssocID="{3D16570B-05A2-4E3C-94D4-CEC2B1CD80E6}" presName="compNode" presStyleCnt="0"/>
      <dgm:spPr/>
    </dgm:pt>
    <dgm:pt modelId="{DCE39EE2-FE51-43F5-968A-37B6093331CD}" type="pres">
      <dgm:prSet presAssocID="{3D16570B-05A2-4E3C-94D4-CEC2B1CD80E6}" presName="bgRect" presStyleLbl="bgShp" presStyleIdx="1" presStyleCnt="3"/>
      <dgm:spPr/>
    </dgm:pt>
    <dgm:pt modelId="{1CE884D0-11A1-422D-B1AE-3DD5BC47E43F}" type="pres">
      <dgm:prSet presAssocID="{3D16570B-05A2-4E3C-94D4-CEC2B1CD80E6}"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Tools"/>
        </a:ext>
      </dgm:extLst>
    </dgm:pt>
    <dgm:pt modelId="{F013E827-72A1-4D69-A882-A38CD2F95329}" type="pres">
      <dgm:prSet presAssocID="{3D16570B-05A2-4E3C-94D4-CEC2B1CD80E6}" presName="spaceRect" presStyleCnt="0"/>
      <dgm:spPr/>
    </dgm:pt>
    <dgm:pt modelId="{1DE7F2DD-C531-4EB6-9E71-9154690D111B}" type="pres">
      <dgm:prSet presAssocID="{3D16570B-05A2-4E3C-94D4-CEC2B1CD80E6}" presName="parTx" presStyleLbl="revTx" presStyleIdx="1" presStyleCnt="3">
        <dgm:presLayoutVars>
          <dgm:chMax val="0"/>
          <dgm:chPref val="0"/>
        </dgm:presLayoutVars>
      </dgm:prSet>
      <dgm:spPr/>
    </dgm:pt>
    <dgm:pt modelId="{A5C241AC-5135-41BB-8F41-58F4FDE2BC47}" type="pres">
      <dgm:prSet presAssocID="{BCF65576-1436-40F8-8877-1AC5F43D8A1F}" presName="sibTrans" presStyleCnt="0"/>
      <dgm:spPr/>
    </dgm:pt>
    <dgm:pt modelId="{5D2E78FC-561A-4185-A7AE-F0924FF084FF}" type="pres">
      <dgm:prSet presAssocID="{670630E0-356C-4D08-8285-5CBB7D2F7054}" presName="compNode" presStyleCnt="0"/>
      <dgm:spPr/>
    </dgm:pt>
    <dgm:pt modelId="{5AD41191-8463-4255-8B9A-837D92A4D233}" type="pres">
      <dgm:prSet presAssocID="{670630E0-356C-4D08-8285-5CBB7D2F7054}" presName="bgRect" presStyleLbl="bgShp" presStyleIdx="2" presStyleCnt="3"/>
      <dgm:spPr/>
    </dgm:pt>
    <dgm:pt modelId="{DC849477-7095-437F-8330-48E0AB3F1FFE}" type="pres">
      <dgm:prSet presAssocID="{670630E0-356C-4D08-8285-5CBB7D2F7054}"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Link outline"/>
        </a:ext>
      </dgm:extLst>
    </dgm:pt>
    <dgm:pt modelId="{03E03C49-E8A9-4F52-BDD4-A88943AD96FA}" type="pres">
      <dgm:prSet presAssocID="{670630E0-356C-4D08-8285-5CBB7D2F7054}" presName="spaceRect" presStyleCnt="0"/>
      <dgm:spPr/>
    </dgm:pt>
    <dgm:pt modelId="{ADF306F0-DB20-4738-B78D-22D1F5201ADF}" type="pres">
      <dgm:prSet presAssocID="{670630E0-356C-4D08-8285-5CBB7D2F7054}" presName="parTx" presStyleLbl="revTx" presStyleIdx="2" presStyleCnt="3">
        <dgm:presLayoutVars>
          <dgm:chMax val="0"/>
          <dgm:chPref val="0"/>
        </dgm:presLayoutVars>
      </dgm:prSet>
      <dgm:spPr/>
    </dgm:pt>
  </dgm:ptLst>
  <dgm:cxnLst>
    <dgm:cxn modelId="{DA9CD105-3FCD-47A4-B888-4E4184CB0F21}" type="presOf" srcId="{913D0F40-F439-4C41-A206-80D9C8F2C8E0}" destId="{22A3F0E4-68CD-4380-A40B-D598B63764A0}" srcOrd="0" destOrd="0" presId="urn:microsoft.com/office/officeart/2018/2/layout/IconVerticalSolidList"/>
    <dgm:cxn modelId="{A78E164B-D7D1-40F4-A4F4-F1651765CDE3}" srcId="{AE3D8999-B0C0-4F9B-847F-574B452AF39A}" destId="{670630E0-356C-4D08-8285-5CBB7D2F7054}" srcOrd="2" destOrd="0" parTransId="{1E842579-9C19-4223-989A-F248DF8AE243}" sibTransId="{3F564CF6-C2CD-416D-A048-BFD783C2A697}"/>
    <dgm:cxn modelId="{A979F375-93B9-4EBB-9744-BB31F66F42F9}" srcId="{AE3D8999-B0C0-4F9B-847F-574B452AF39A}" destId="{3D16570B-05A2-4E3C-94D4-CEC2B1CD80E6}" srcOrd="1" destOrd="0" parTransId="{7AEBC8B5-496C-4B8E-8771-62BAD070D513}" sibTransId="{BCF65576-1436-40F8-8877-1AC5F43D8A1F}"/>
    <dgm:cxn modelId="{44A56976-070B-46F9-BE4A-5096B67901D3}" type="presOf" srcId="{3D16570B-05A2-4E3C-94D4-CEC2B1CD80E6}" destId="{1DE7F2DD-C531-4EB6-9E71-9154690D111B}" srcOrd="0" destOrd="0" presId="urn:microsoft.com/office/officeart/2018/2/layout/IconVerticalSolidList"/>
    <dgm:cxn modelId="{E1F2F08C-6F24-4FF5-9FA6-D3B9DB139EE9}" srcId="{AE3D8999-B0C0-4F9B-847F-574B452AF39A}" destId="{913D0F40-F439-4C41-A206-80D9C8F2C8E0}" srcOrd="0" destOrd="0" parTransId="{E6DE1ABA-C304-48E7-97D3-255ED0C89988}" sibTransId="{54BDB71E-E720-42D0-AF22-399C48C50C93}"/>
    <dgm:cxn modelId="{C6FB25C9-87F9-4D65-9E61-69B8D2233067}" type="presOf" srcId="{AE3D8999-B0C0-4F9B-847F-574B452AF39A}" destId="{2D417073-12C7-4F33-B63B-549EE34C7C5C}" srcOrd="0" destOrd="0" presId="urn:microsoft.com/office/officeart/2018/2/layout/IconVerticalSolidList"/>
    <dgm:cxn modelId="{9B6A62E9-069D-45B0-8B53-A1EE0156E497}" type="presOf" srcId="{670630E0-356C-4D08-8285-5CBB7D2F7054}" destId="{ADF306F0-DB20-4738-B78D-22D1F5201ADF}" srcOrd="0" destOrd="0" presId="urn:microsoft.com/office/officeart/2018/2/layout/IconVerticalSolidList"/>
    <dgm:cxn modelId="{FA00541F-3752-4ABE-A316-B853EAE9C0C5}" type="presParOf" srcId="{2D417073-12C7-4F33-B63B-549EE34C7C5C}" destId="{EC40CEA1-D3CF-4F79-8DE8-A875126B9ACC}" srcOrd="0" destOrd="0" presId="urn:microsoft.com/office/officeart/2018/2/layout/IconVerticalSolidList"/>
    <dgm:cxn modelId="{AD940CC3-EC9E-4C2B-8761-CDB1CDDF8DFD}" type="presParOf" srcId="{EC40CEA1-D3CF-4F79-8DE8-A875126B9ACC}" destId="{0CB8A310-8C56-4D25-A31E-89D115589E9B}" srcOrd="0" destOrd="0" presId="urn:microsoft.com/office/officeart/2018/2/layout/IconVerticalSolidList"/>
    <dgm:cxn modelId="{3D78300A-3817-4530-A115-F9D78721B66E}" type="presParOf" srcId="{EC40CEA1-D3CF-4F79-8DE8-A875126B9ACC}" destId="{BEF2F410-C1F8-4E66-BA59-E6DB45FB9ACA}" srcOrd="1" destOrd="0" presId="urn:microsoft.com/office/officeart/2018/2/layout/IconVerticalSolidList"/>
    <dgm:cxn modelId="{FCDB4EC7-ED86-4C89-9B62-B7F22DA4CC5A}" type="presParOf" srcId="{EC40CEA1-D3CF-4F79-8DE8-A875126B9ACC}" destId="{C7DEEF51-56F0-4BC3-BC8E-964434865193}" srcOrd="2" destOrd="0" presId="urn:microsoft.com/office/officeart/2018/2/layout/IconVerticalSolidList"/>
    <dgm:cxn modelId="{AD25EBCE-0CE5-4E68-8A78-2E48E2C95E7F}" type="presParOf" srcId="{EC40CEA1-D3CF-4F79-8DE8-A875126B9ACC}" destId="{22A3F0E4-68CD-4380-A40B-D598B63764A0}" srcOrd="3" destOrd="0" presId="urn:microsoft.com/office/officeart/2018/2/layout/IconVerticalSolidList"/>
    <dgm:cxn modelId="{B65C31B1-1B27-4AA6-9FD0-7B5C63789DDE}" type="presParOf" srcId="{2D417073-12C7-4F33-B63B-549EE34C7C5C}" destId="{58C17A7A-69C0-4D47-BB57-C3757CF29841}" srcOrd="1" destOrd="0" presId="urn:microsoft.com/office/officeart/2018/2/layout/IconVerticalSolidList"/>
    <dgm:cxn modelId="{19C21E14-7629-46CB-A3CF-F4EDA50CD28C}" type="presParOf" srcId="{2D417073-12C7-4F33-B63B-549EE34C7C5C}" destId="{047FD981-0625-4497-B754-C4C459EF78FC}" srcOrd="2" destOrd="0" presId="urn:microsoft.com/office/officeart/2018/2/layout/IconVerticalSolidList"/>
    <dgm:cxn modelId="{7B2A8CB4-52B8-48FA-8B5A-43032E3BB369}" type="presParOf" srcId="{047FD981-0625-4497-B754-C4C459EF78FC}" destId="{DCE39EE2-FE51-43F5-968A-37B6093331CD}" srcOrd="0" destOrd="0" presId="urn:microsoft.com/office/officeart/2018/2/layout/IconVerticalSolidList"/>
    <dgm:cxn modelId="{E5C73517-4902-4B9E-BA0C-BD1617655914}" type="presParOf" srcId="{047FD981-0625-4497-B754-C4C459EF78FC}" destId="{1CE884D0-11A1-422D-B1AE-3DD5BC47E43F}" srcOrd="1" destOrd="0" presId="urn:microsoft.com/office/officeart/2018/2/layout/IconVerticalSolidList"/>
    <dgm:cxn modelId="{E0ED24BC-CA1E-4C60-8E9B-416507D43BA9}" type="presParOf" srcId="{047FD981-0625-4497-B754-C4C459EF78FC}" destId="{F013E827-72A1-4D69-A882-A38CD2F95329}" srcOrd="2" destOrd="0" presId="urn:microsoft.com/office/officeart/2018/2/layout/IconVerticalSolidList"/>
    <dgm:cxn modelId="{F6A3525E-8900-4769-BF8D-9A82B71F869D}" type="presParOf" srcId="{047FD981-0625-4497-B754-C4C459EF78FC}" destId="{1DE7F2DD-C531-4EB6-9E71-9154690D111B}" srcOrd="3" destOrd="0" presId="urn:microsoft.com/office/officeart/2018/2/layout/IconVerticalSolidList"/>
    <dgm:cxn modelId="{F6EF5FCF-9F77-41CE-A04F-82493922D789}" type="presParOf" srcId="{2D417073-12C7-4F33-B63B-549EE34C7C5C}" destId="{A5C241AC-5135-41BB-8F41-58F4FDE2BC47}" srcOrd="3" destOrd="0" presId="urn:microsoft.com/office/officeart/2018/2/layout/IconVerticalSolidList"/>
    <dgm:cxn modelId="{6CB0150E-FC9E-415B-B46C-7B5CBDFAEB7D}" type="presParOf" srcId="{2D417073-12C7-4F33-B63B-549EE34C7C5C}" destId="{5D2E78FC-561A-4185-A7AE-F0924FF084FF}" srcOrd="4" destOrd="0" presId="urn:microsoft.com/office/officeart/2018/2/layout/IconVerticalSolidList"/>
    <dgm:cxn modelId="{E30598F0-97C6-4A9F-AAB2-ABCFBDDC8FC3}" type="presParOf" srcId="{5D2E78FC-561A-4185-A7AE-F0924FF084FF}" destId="{5AD41191-8463-4255-8B9A-837D92A4D233}" srcOrd="0" destOrd="0" presId="urn:microsoft.com/office/officeart/2018/2/layout/IconVerticalSolidList"/>
    <dgm:cxn modelId="{4FA24129-4C63-4567-A7B3-F7E0A9097C15}" type="presParOf" srcId="{5D2E78FC-561A-4185-A7AE-F0924FF084FF}" destId="{DC849477-7095-437F-8330-48E0AB3F1FFE}" srcOrd="1" destOrd="0" presId="urn:microsoft.com/office/officeart/2018/2/layout/IconVerticalSolidList"/>
    <dgm:cxn modelId="{87B76695-FF6F-48A9-BE13-13D53D311EDF}" type="presParOf" srcId="{5D2E78FC-561A-4185-A7AE-F0924FF084FF}" destId="{03E03C49-E8A9-4F52-BDD4-A88943AD96FA}" srcOrd="2" destOrd="0" presId="urn:microsoft.com/office/officeart/2018/2/layout/IconVerticalSolidList"/>
    <dgm:cxn modelId="{58EECAB2-7884-4FBC-BCF2-57C14D6139F6}" type="presParOf" srcId="{5D2E78FC-561A-4185-A7AE-F0924FF084FF}" destId="{ADF306F0-DB20-4738-B78D-22D1F5201AD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2EA080-4AEB-4CF7-A3F1-35A67108DFD3}" type="doc">
      <dgm:prSet loTypeId="urn:microsoft.com/office/officeart/2005/8/layout/process1" loCatId="process" qsTypeId="urn:microsoft.com/office/officeart/2005/8/quickstyle/simple1" qsCatId="simple" csTypeId="urn:microsoft.com/office/officeart/2005/8/colors/accent0_3" csCatId="mainScheme" phldr="1"/>
      <dgm:spPr/>
      <dgm:t>
        <a:bodyPr/>
        <a:lstStyle/>
        <a:p>
          <a:endParaRPr lang="en-US"/>
        </a:p>
      </dgm:t>
    </dgm:pt>
    <dgm:pt modelId="{5CAE6776-3214-4CC7-81AC-DB050CD1D0DA}">
      <dgm:prSet phldrT="[Text]" custT="1"/>
      <dgm:spPr/>
      <dgm:t>
        <a:bodyPr/>
        <a:lstStyle/>
        <a:p>
          <a:r>
            <a:rPr lang="en-US" sz="2400" dirty="0">
              <a:latin typeface="Arial" panose="020B0604020202020204" pitchFamily="34" charset="0"/>
              <a:cs typeface="Arial" panose="020B0604020202020204" pitchFamily="34" charset="0"/>
            </a:rPr>
            <a:t>What is the goal of conducting an assessment?</a:t>
          </a:r>
        </a:p>
      </dgm:t>
    </dgm:pt>
    <dgm:pt modelId="{3FF80017-6894-461A-BC69-2E006678F63C}" type="parTrans" cxnId="{4AD5B1EA-B10F-4410-BC42-BA7AA3E1BB4C}">
      <dgm:prSet/>
      <dgm:spPr/>
      <dgm:t>
        <a:bodyPr/>
        <a:lstStyle/>
        <a:p>
          <a:endParaRPr lang="en-US"/>
        </a:p>
      </dgm:t>
    </dgm:pt>
    <dgm:pt modelId="{6D3006AC-3C8A-4CE6-8B7B-DC183E8F15BB}" type="sibTrans" cxnId="{4AD5B1EA-B10F-4410-BC42-BA7AA3E1BB4C}">
      <dgm:prSet/>
      <dgm:spPr/>
      <dgm:t>
        <a:bodyPr/>
        <a:lstStyle/>
        <a:p>
          <a:endParaRPr lang="en-US" dirty="0"/>
        </a:p>
      </dgm:t>
    </dgm:pt>
    <dgm:pt modelId="{49009291-7094-4F99-9494-A210C240D451}">
      <dgm:prSet phldrT="[Text]"/>
      <dgm:spPr/>
      <dgm:t>
        <a:bodyPr/>
        <a:lstStyle/>
        <a:p>
          <a:r>
            <a:rPr lang="en-US" dirty="0">
              <a:latin typeface="Arial" panose="020B0604020202020204" pitchFamily="34" charset="0"/>
              <a:cs typeface="Arial" panose="020B0604020202020204" pitchFamily="34" charset="0"/>
            </a:rPr>
            <a:t>What assessments have been conducted previously?</a:t>
          </a:r>
        </a:p>
      </dgm:t>
    </dgm:pt>
    <dgm:pt modelId="{4CDBB34E-5AD2-4547-A115-DDF0DF54C353}" type="parTrans" cxnId="{FC828116-FB4B-4270-92C4-631C61D22E29}">
      <dgm:prSet/>
      <dgm:spPr/>
      <dgm:t>
        <a:bodyPr/>
        <a:lstStyle/>
        <a:p>
          <a:endParaRPr lang="en-US"/>
        </a:p>
      </dgm:t>
    </dgm:pt>
    <dgm:pt modelId="{7A3B41B3-CE43-4D31-8405-DCB56150E16E}" type="sibTrans" cxnId="{FC828116-FB4B-4270-92C4-631C61D22E29}">
      <dgm:prSet/>
      <dgm:spPr/>
      <dgm:t>
        <a:bodyPr/>
        <a:lstStyle/>
        <a:p>
          <a:endParaRPr lang="en-US" dirty="0"/>
        </a:p>
      </dgm:t>
    </dgm:pt>
    <dgm:pt modelId="{658B8DB8-3895-4392-AFF4-886E46DD7D18}">
      <dgm:prSet phldrT="[Text]"/>
      <dgm:spPr/>
      <dgm:t>
        <a:bodyPr/>
        <a:lstStyle/>
        <a:p>
          <a:r>
            <a:rPr lang="en-US" dirty="0">
              <a:latin typeface="Arial" panose="020B0604020202020204" pitchFamily="34" charset="0"/>
              <a:cs typeface="Arial" panose="020B0604020202020204" pitchFamily="34" charset="0"/>
            </a:rPr>
            <a:t>Guidance on using results from the  previous assessment</a:t>
          </a:r>
        </a:p>
      </dgm:t>
    </dgm:pt>
    <dgm:pt modelId="{7641CE75-808F-40FC-B8F4-E3CF1406BA37}" type="parTrans" cxnId="{50564A4F-45F6-429B-ABDF-8CA27045C5C5}">
      <dgm:prSet/>
      <dgm:spPr/>
      <dgm:t>
        <a:bodyPr/>
        <a:lstStyle/>
        <a:p>
          <a:endParaRPr lang="en-US"/>
        </a:p>
      </dgm:t>
    </dgm:pt>
    <dgm:pt modelId="{5D811587-DDD2-4B72-B962-513D61644AAB}" type="sibTrans" cxnId="{50564A4F-45F6-429B-ABDF-8CA27045C5C5}">
      <dgm:prSet/>
      <dgm:spPr/>
      <dgm:t>
        <a:bodyPr/>
        <a:lstStyle/>
        <a:p>
          <a:endParaRPr lang="en-US"/>
        </a:p>
      </dgm:t>
    </dgm:pt>
    <dgm:pt modelId="{7119B6ED-69FC-4AD2-A1D6-827AFECA01D0}" type="pres">
      <dgm:prSet presAssocID="{582EA080-4AEB-4CF7-A3F1-35A67108DFD3}" presName="Name0" presStyleCnt="0">
        <dgm:presLayoutVars>
          <dgm:dir/>
          <dgm:resizeHandles val="exact"/>
        </dgm:presLayoutVars>
      </dgm:prSet>
      <dgm:spPr/>
    </dgm:pt>
    <dgm:pt modelId="{393C032F-C29D-4993-B6B3-4BD46E45291B}" type="pres">
      <dgm:prSet presAssocID="{5CAE6776-3214-4CC7-81AC-DB050CD1D0DA}" presName="node" presStyleLbl="node1" presStyleIdx="0" presStyleCnt="3">
        <dgm:presLayoutVars>
          <dgm:bulletEnabled val="1"/>
        </dgm:presLayoutVars>
      </dgm:prSet>
      <dgm:spPr/>
    </dgm:pt>
    <dgm:pt modelId="{B4CB13BA-49C8-4D0C-B801-34807E1B90C9}" type="pres">
      <dgm:prSet presAssocID="{6D3006AC-3C8A-4CE6-8B7B-DC183E8F15BB}" presName="sibTrans" presStyleLbl="sibTrans2D1" presStyleIdx="0" presStyleCnt="2"/>
      <dgm:spPr/>
    </dgm:pt>
    <dgm:pt modelId="{7FBF5F08-2292-4472-AAFD-B44CA8E3A900}" type="pres">
      <dgm:prSet presAssocID="{6D3006AC-3C8A-4CE6-8B7B-DC183E8F15BB}" presName="connectorText" presStyleLbl="sibTrans2D1" presStyleIdx="0" presStyleCnt="2"/>
      <dgm:spPr/>
    </dgm:pt>
    <dgm:pt modelId="{3E6721E9-D666-437E-8FF5-06E86F660318}" type="pres">
      <dgm:prSet presAssocID="{49009291-7094-4F99-9494-A210C240D451}" presName="node" presStyleLbl="node1" presStyleIdx="1" presStyleCnt="3">
        <dgm:presLayoutVars>
          <dgm:bulletEnabled val="1"/>
        </dgm:presLayoutVars>
      </dgm:prSet>
      <dgm:spPr/>
    </dgm:pt>
    <dgm:pt modelId="{ECA63565-ED0E-470B-A160-8E00240F2389}" type="pres">
      <dgm:prSet presAssocID="{7A3B41B3-CE43-4D31-8405-DCB56150E16E}" presName="sibTrans" presStyleLbl="sibTrans2D1" presStyleIdx="1" presStyleCnt="2"/>
      <dgm:spPr/>
    </dgm:pt>
    <dgm:pt modelId="{24F8BA77-C3FD-4026-AE34-9AFFE416A904}" type="pres">
      <dgm:prSet presAssocID="{7A3B41B3-CE43-4D31-8405-DCB56150E16E}" presName="connectorText" presStyleLbl="sibTrans2D1" presStyleIdx="1" presStyleCnt="2"/>
      <dgm:spPr/>
    </dgm:pt>
    <dgm:pt modelId="{7C15C453-3241-4739-A23A-7AD3A0724F34}" type="pres">
      <dgm:prSet presAssocID="{658B8DB8-3895-4392-AFF4-886E46DD7D18}" presName="node" presStyleLbl="node1" presStyleIdx="2" presStyleCnt="3">
        <dgm:presLayoutVars>
          <dgm:bulletEnabled val="1"/>
        </dgm:presLayoutVars>
      </dgm:prSet>
      <dgm:spPr/>
    </dgm:pt>
  </dgm:ptLst>
  <dgm:cxnLst>
    <dgm:cxn modelId="{FC828116-FB4B-4270-92C4-631C61D22E29}" srcId="{582EA080-4AEB-4CF7-A3F1-35A67108DFD3}" destId="{49009291-7094-4F99-9494-A210C240D451}" srcOrd="1" destOrd="0" parTransId="{4CDBB34E-5AD2-4547-A115-DDF0DF54C353}" sibTransId="{7A3B41B3-CE43-4D31-8405-DCB56150E16E}"/>
    <dgm:cxn modelId="{2C7EFF3F-6410-4205-8B7C-A4C48FB37E40}" type="presOf" srcId="{582EA080-4AEB-4CF7-A3F1-35A67108DFD3}" destId="{7119B6ED-69FC-4AD2-A1D6-827AFECA01D0}" srcOrd="0" destOrd="0" presId="urn:microsoft.com/office/officeart/2005/8/layout/process1"/>
    <dgm:cxn modelId="{D81EB761-D4EB-4D8E-A614-E418D9189B2D}" type="presOf" srcId="{658B8DB8-3895-4392-AFF4-886E46DD7D18}" destId="{7C15C453-3241-4739-A23A-7AD3A0724F34}" srcOrd="0" destOrd="0" presId="urn:microsoft.com/office/officeart/2005/8/layout/process1"/>
    <dgm:cxn modelId="{BBAFCD4E-20EB-485C-BDAE-C537E935351E}" type="presOf" srcId="{7A3B41B3-CE43-4D31-8405-DCB56150E16E}" destId="{24F8BA77-C3FD-4026-AE34-9AFFE416A904}" srcOrd="1" destOrd="0" presId="urn:microsoft.com/office/officeart/2005/8/layout/process1"/>
    <dgm:cxn modelId="{50564A4F-45F6-429B-ABDF-8CA27045C5C5}" srcId="{582EA080-4AEB-4CF7-A3F1-35A67108DFD3}" destId="{658B8DB8-3895-4392-AFF4-886E46DD7D18}" srcOrd="2" destOrd="0" parTransId="{7641CE75-808F-40FC-B8F4-E3CF1406BA37}" sibTransId="{5D811587-DDD2-4B72-B962-513D61644AAB}"/>
    <dgm:cxn modelId="{FBF29870-E6BB-4BAD-8D02-F38406661062}" type="presOf" srcId="{49009291-7094-4F99-9494-A210C240D451}" destId="{3E6721E9-D666-437E-8FF5-06E86F660318}" srcOrd="0" destOrd="0" presId="urn:microsoft.com/office/officeart/2005/8/layout/process1"/>
    <dgm:cxn modelId="{04E37A9D-8172-454F-B8D2-B3E4FF38F928}" type="presOf" srcId="{5CAE6776-3214-4CC7-81AC-DB050CD1D0DA}" destId="{393C032F-C29D-4993-B6B3-4BD46E45291B}" srcOrd="0" destOrd="0" presId="urn:microsoft.com/office/officeart/2005/8/layout/process1"/>
    <dgm:cxn modelId="{68C647D5-7E04-46DB-B5BD-CF917E226154}" type="presOf" srcId="{6D3006AC-3C8A-4CE6-8B7B-DC183E8F15BB}" destId="{7FBF5F08-2292-4472-AAFD-B44CA8E3A900}" srcOrd="1" destOrd="0" presId="urn:microsoft.com/office/officeart/2005/8/layout/process1"/>
    <dgm:cxn modelId="{335059E9-1895-4CA0-8AE5-1E360D7765ED}" type="presOf" srcId="{6D3006AC-3C8A-4CE6-8B7B-DC183E8F15BB}" destId="{B4CB13BA-49C8-4D0C-B801-34807E1B90C9}" srcOrd="0" destOrd="0" presId="urn:microsoft.com/office/officeart/2005/8/layout/process1"/>
    <dgm:cxn modelId="{4AD5B1EA-B10F-4410-BC42-BA7AA3E1BB4C}" srcId="{582EA080-4AEB-4CF7-A3F1-35A67108DFD3}" destId="{5CAE6776-3214-4CC7-81AC-DB050CD1D0DA}" srcOrd="0" destOrd="0" parTransId="{3FF80017-6894-461A-BC69-2E006678F63C}" sibTransId="{6D3006AC-3C8A-4CE6-8B7B-DC183E8F15BB}"/>
    <dgm:cxn modelId="{2EC740FC-AD3C-4439-A897-FFD55D12229B}" type="presOf" srcId="{7A3B41B3-CE43-4D31-8405-DCB56150E16E}" destId="{ECA63565-ED0E-470B-A160-8E00240F2389}" srcOrd="0" destOrd="0" presId="urn:microsoft.com/office/officeart/2005/8/layout/process1"/>
    <dgm:cxn modelId="{6F488B85-13AB-4462-9355-057FF0216064}" type="presParOf" srcId="{7119B6ED-69FC-4AD2-A1D6-827AFECA01D0}" destId="{393C032F-C29D-4993-B6B3-4BD46E45291B}" srcOrd="0" destOrd="0" presId="urn:microsoft.com/office/officeart/2005/8/layout/process1"/>
    <dgm:cxn modelId="{74DF90B6-A939-4A0A-BCDE-62503FA5A25E}" type="presParOf" srcId="{7119B6ED-69FC-4AD2-A1D6-827AFECA01D0}" destId="{B4CB13BA-49C8-4D0C-B801-34807E1B90C9}" srcOrd="1" destOrd="0" presId="urn:microsoft.com/office/officeart/2005/8/layout/process1"/>
    <dgm:cxn modelId="{DC3BA8D5-F747-4FCF-B5F1-4DDA25FEF6F7}" type="presParOf" srcId="{B4CB13BA-49C8-4D0C-B801-34807E1B90C9}" destId="{7FBF5F08-2292-4472-AAFD-B44CA8E3A900}" srcOrd="0" destOrd="0" presId="urn:microsoft.com/office/officeart/2005/8/layout/process1"/>
    <dgm:cxn modelId="{8741EAEC-CC87-469C-8E9E-E048721E9768}" type="presParOf" srcId="{7119B6ED-69FC-4AD2-A1D6-827AFECA01D0}" destId="{3E6721E9-D666-437E-8FF5-06E86F660318}" srcOrd="2" destOrd="0" presId="urn:microsoft.com/office/officeart/2005/8/layout/process1"/>
    <dgm:cxn modelId="{84766A7F-3A6E-45AE-8A46-D590FB51FFDE}" type="presParOf" srcId="{7119B6ED-69FC-4AD2-A1D6-827AFECA01D0}" destId="{ECA63565-ED0E-470B-A160-8E00240F2389}" srcOrd="3" destOrd="0" presId="urn:microsoft.com/office/officeart/2005/8/layout/process1"/>
    <dgm:cxn modelId="{C96C529A-8157-4DF2-A1DC-EFD9BDAE7405}" type="presParOf" srcId="{ECA63565-ED0E-470B-A160-8E00240F2389}" destId="{24F8BA77-C3FD-4026-AE34-9AFFE416A904}" srcOrd="0" destOrd="0" presId="urn:microsoft.com/office/officeart/2005/8/layout/process1"/>
    <dgm:cxn modelId="{347FE45C-162C-485C-9244-B9454D31DA7D}" type="presParOf" srcId="{7119B6ED-69FC-4AD2-A1D6-827AFECA01D0}" destId="{7C15C453-3241-4739-A23A-7AD3A0724F34}"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3D8999-B0C0-4F9B-847F-574B452AF39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913D0F40-F439-4C41-A206-80D9C8F2C8E0}">
      <dgm:prSet custT="1"/>
      <dgm:spPr/>
      <dgm:t>
        <a:bodyPr/>
        <a:lstStyle/>
        <a:p>
          <a:pPr>
            <a:lnSpc>
              <a:spcPct val="100000"/>
            </a:lnSpc>
          </a:pPr>
          <a:r>
            <a:rPr lang="en-US" sz="2000" dirty="0">
              <a:latin typeface="Arial" panose="020B0604020202020204" pitchFamily="34" charset="0"/>
              <a:cs typeface="Arial" panose="020B0604020202020204" pitchFamily="34" charset="0"/>
            </a:rPr>
            <a:t>In addition to the tools listed in Slide 9, there are maturity model-based tools designed to assess specific information subsystems that can provide detailed and specific assessment criteria, indicators, and steps for improvement to support specific subsystems.</a:t>
          </a:r>
        </a:p>
      </dgm:t>
    </dgm:pt>
    <dgm:pt modelId="{E6DE1ABA-C304-48E7-97D3-255ED0C89988}" type="parTrans" cxnId="{E1F2F08C-6F24-4FF5-9FA6-D3B9DB139EE9}">
      <dgm:prSet/>
      <dgm:spPr/>
      <dgm:t>
        <a:bodyPr/>
        <a:lstStyle/>
        <a:p>
          <a:endParaRPr lang="en-US">
            <a:latin typeface="Arial" panose="020B0604020202020204" pitchFamily="34" charset="0"/>
            <a:cs typeface="Arial" panose="020B0604020202020204" pitchFamily="34" charset="0"/>
          </a:endParaRPr>
        </a:p>
      </dgm:t>
    </dgm:pt>
    <dgm:pt modelId="{54BDB71E-E720-42D0-AF22-399C48C50C93}" type="sibTrans" cxnId="{E1F2F08C-6F24-4FF5-9FA6-D3B9DB139EE9}">
      <dgm:prSet/>
      <dgm:spPr/>
      <dgm:t>
        <a:bodyPr/>
        <a:lstStyle/>
        <a:p>
          <a:endParaRPr lang="en-US">
            <a:latin typeface="Arial" panose="020B0604020202020204" pitchFamily="34" charset="0"/>
            <a:cs typeface="Arial" panose="020B0604020202020204" pitchFamily="34" charset="0"/>
          </a:endParaRPr>
        </a:p>
      </dgm:t>
    </dgm:pt>
    <dgm:pt modelId="{3D16570B-05A2-4E3C-94D4-CEC2B1CD80E6}">
      <dgm:prSet custT="1"/>
      <dgm:spPr/>
      <dgm:t>
        <a:bodyPr/>
        <a:lstStyle/>
        <a:p>
          <a:pPr>
            <a:lnSpc>
              <a:spcPct val="100000"/>
            </a:lnSpc>
          </a:pPr>
          <a:r>
            <a:rPr lang="en-US" sz="2000" dirty="0">
              <a:latin typeface="Arial" panose="020B0604020202020204" pitchFamily="34" charset="0"/>
              <a:cs typeface="Arial" panose="020B0604020202020204" pitchFamily="34" charset="0"/>
            </a:rPr>
            <a:t>Such tools can be used in combination with the tools in the Navigator that take a broader lens to assessing systems for digital health.</a:t>
          </a:r>
        </a:p>
      </dgm:t>
    </dgm:pt>
    <dgm:pt modelId="{7AEBC8B5-496C-4B8E-8771-62BAD070D513}" type="parTrans" cxnId="{A979F375-93B9-4EBB-9744-BB31F66F42F9}">
      <dgm:prSet/>
      <dgm:spPr/>
      <dgm:t>
        <a:bodyPr/>
        <a:lstStyle/>
        <a:p>
          <a:endParaRPr lang="en-US">
            <a:latin typeface="Arial" panose="020B0604020202020204" pitchFamily="34" charset="0"/>
            <a:cs typeface="Arial" panose="020B0604020202020204" pitchFamily="34" charset="0"/>
          </a:endParaRPr>
        </a:p>
      </dgm:t>
    </dgm:pt>
    <dgm:pt modelId="{BCF65576-1436-40F8-8877-1AC5F43D8A1F}" type="sibTrans" cxnId="{A979F375-93B9-4EBB-9744-BB31F66F42F9}">
      <dgm:prSet/>
      <dgm:spPr/>
      <dgm:t>
        <a:bodyPr/>
        <a:lstStyle/>
        <a:p>
          <a:endParaRPr lang="en-US">
            <a:latin typeface="Arial" panose="020B0604020202020204" pitchFamily="34" charset="0"/>
            <a:cs typeface="Arial" panose="020B0604020202020204" pitchFamily="34" charset="0"/>
          </a:endParaRPr>
        </a:p>
      </dgm:t>
    </dgm:pt>
    <dgm:pt modelId="{670630E0-356C-4D08-8285-5CBB7D2F7054}">
      <dgm:prSet custT="1"/>
      <dgm:spPr/>
      <dgm:t>
        <a:bodyPr/>
        <a:lstStyle/>
        <a:p>
          <a:pPr>
            <a:lnSpc>
              <a:spcPct val="100000"/>
            </a:lnSpc>
          </a:pPr>
          <a:r>
            <a:rPr lang="en-US" sz="2000" dirty="0">
              <a:latin typeface="Arial" panose="020B0604020202020204" pitchFamily="34" charset="0"/>
              <a:cs typeface="Arial" panose="020B0604020202020204" pitchFamily="34" charset="0"/>
            </a:rPr>
            <a:t>Determination of when to use such tools will depend on the specific goals of a country or the organizational context.</a:t>
          </a:r>
        </a:p>
      </dgm:t>
    </dgm:pt>
    <dgm:pt modelId="{1E842579-9C19-4223-989A-F248DF8AE243}" type="parTrans" cxnId="{A78E164B-D7D1-40F4-A4F4-F1651765CDE3}">
      <dgm:prSet/>
      <dgm:spPr/>
      <dgm:t>
        <a:bodyPr/>
        <a:lstStyle/>
        <a:p>
          <a:endParaRPr lang="en-US">
            <a:latin typeface="Arial" panose="020B0604020202020204" pitchFamily="34" charset="0"/>
            <a:cs typeface="Arial" panose="020B0604020202020204" pitchFamily="34" charset="0"/>
          </a:endParaRPr>
        </a:p>
      </dgm:t>
    </dgm:pt>
    <dgm:pt modelId="{3F564CF6-C2CD-416D-A048-BFD783C2A697}" type="sibTrans" cxnId="{A78E164B-D7D1-40F4-A4F4-F1651765CDE3}">
      <dgm:prSet/>
      <dgm:spPr/>
      <dgm:t>
        <a:bodyPr/>
        <a:lstStyle/>
        <a:p>
          <a:endParaRPr lang="en-US">
            <a:latin typeface="Arial" panose="020B0604020202020204" pitchFamily="34" charset="0"/>
            <a:cs typeface="Arial" panose="020B0604020202020204" pitchFamily="34" charset="0"/>
          </a:endParaRPr>
        </a:p>
      </dgm:t>
    </dgm:pt>
    <dgm:pt modelId="{2D417073-12C7-4F33-B63B-549EE34C7C5C}" type="pres">
      <dgm:prSet presAssocID="{AE3D8999-B0C0-4F9B-847F-574B452AF39A}" presName="root" presStyleCnt="0">
        <dgm:presLayoutVars>
          <dgm:dir/>
          <dgm:resizeHandles val="exact"/>
        </dgm:presLayoutVars>
      </dgm:prSet>
      <dgm:spPr/>
    </dgm:pt>
    <dgm:pt modelId="{EC40CEA1-D3CF-4F79-8DE8-A875126B9ACC}" type="pres">
      <dgm:prSet presAssocID="{913D0F40-F439-4C41-A206-80D9C8F2C8E0}" presName="compNode" presStyleCnt="0"/>
      <dgm:spPr/>
    </dgm:pt>
    <dgm:pt modelId="{0CB8A310-8C56-4D25-A31E-89D115589E9B}" type="pres">
      <dgm:prSet presAssocID="{913D0F40-F439-4C41-A206-80D9C8F2C8E0}" presName="bgRect" presStyleLbl="bgShp" presStyleIdx="0" presStyleCnt="3"/>
      <dgm:spPr/>
    </dgm:pt>
    <dgm:pt modelId="{BEF2F410-C1F8-4E66-BA59-E6DB45FB9ACA}" type="pres">
      <dgm:prSet presAssocID="{913D0F40-F439-4C41-A206-80D9C8F2C8E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Gears"/>
        </a:ext>
      </dgm:extLst>
    </dgm:pt>
    <dgm:pt modelId="{C7DEEF51-56F0-4BC3-BC8E-964434865193}" type="pres">
      <dgm:prSet presAssocID="{913D0F40-F439-4C41-A206-80D9C8F2C8E0}" presName="spaceRect" presStyleCnt="0"/>
      <dgm:spPr/>
    </dgm:pt>
    <dgm:pt modelId="{22A3F0E4-68CD-4380-A40B-D598B63764A0}" type="pres">
      <dgm:prSet presAssocID="{913D0F40-F439-4C41-A206-80D9C8F2C8E0}" presName="parTx" presStyleLbl="revTx" presStyleIdx="0" presStyleCnt="3">
        <dgm:presLayoutVars>
          <dgm:chMax val="0"/>
          <dgm:chPref val="0"/>
        </dgm:presLayoutVars>
      </dgm:prSet>
      <dgm:spPr/>
    </dgm:pt>
    <dgm:pt modelId="{58C17A7A-69C0-4D47-BB57-C3757CF29841}" type="pres">
      <dgm:prSet presAssocID="{54BDB71E-E720-42D0-AF22-399C48C50C93}" presName="sibTrans" presStyleCnt="0"/>
      <dgm:spPr/>
    </dgm:pt>
    <dgm:pt modelId="{047FD981-0625-4497-B754-C4C459EF78FC}" type="pres">
      <dgm:prSet presAssocID="{3D16570B-05A2-4E3C-94D4-CEC2B1CD80E6}" presName="compNode" presStyleCnt="0"/>
      <dgm:spPr/>
    </dgm:pt>
    <dgm:pt modelId="{DCE39EE2-FE51-43F5-968A-37B6093331CD}" type="pres">
      <dgm:prSet presAssocID="{3D16570B-05A2-4E3C-94D4-CEC2B1CD80E6}" presName="bgRect" presStyleLbl="bgShp" presStyleIdx="1" presStyleCnt="3"/>
      <dgm:spPr/>
    </dgm:pt>
    <dgm:pt modelId="{1CE884D0-11A1-422D-B1AE-3DD5BC47E43F}" type="pres">
      <dgm:prSet presAssocID="{3D16570B-05A2-4E3C-94D4-CEC2B1CD80E6}"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Link outline"/>
        </a:ext>
      </dgm:extLst>
    </dgm:pt>
    <dgm:pt modelId="{F013E827-72A1-4D69-A882-A38CD2F95329}" type="pres">
      <dgm:prSet presAssocID="{3D16570B-05A2-4E3C-94D4-CEC2B1CD80E6}" presName="spaceRect" presStyleCnt="0"/>
      <dgm:spPr/>
    </dgm:pt>
    <dgm:pt modelId="{1DE7F2DD-C531-4EB6-9E71-9154690D111B}" type="pres">
      <dgm:prSet presAssocID="{3D16570B-05A2-4E3C-94D4-CEC2B1CD80E6}" presName="parTx" presStyleLbl="revTx" presStyleIdx="1" presStyleCnt="3">
        <dgm:presLayoutVars>
          <dgm:chMax val="0"/>
          <dgm:chPref val="0"/>
        </dgm:presLayoutVars>
      </dgm:prSet>
      <dgm:spPr/>
    </dgm:pt>
    <dgm:pt modelId="{A5C241AC-5135-41BB-8F41-58F4FDE2BC47}" type="pres">
      <dgm:prSet presAssocID="{BCF65576-1436-40F8-8877-1AC5F43D8A1F}" presName="sibTrans" presStyleCnt="0"/>
      <dgm:spPr/>
    </dgm:pt>
    <dgm:pt modelId="{5D2E78FC-561A-4185-A7AE-F0924FF084FF}" type="pres">
      <dgm:prSet presAssocID="{670630E0-356C-4D08-8285-5CBB7D2F7054}" presName="compNode" presStyleCnt="0"/>
      <dgm:spPr/>
    </dgm:pt>
    <dgm:pt modelId="{5AD41191-8463-4255-8B9A-837D92A4D233}" type="pres">
      <dgm:prSet presAssocID="{670630E0-356C-4D08-8285-5CBB7D2F7054}" presName="bgRect" presStyleLbl="bgShp" presStyleIdx="2" presStyleCnt="3"/>
      <dgm:spPr/>
    </dgm:pt>
    <dgm:pt modelId="{DC849477-7095-437F-8330-48E0AB3F1FFE}" type="pres">
      <dgm:prSet presAssocID="{670630E0-356C-4D08-8285-5CBB7D2F705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Magnifying glass outline"/>
        </a:ext>
      </dgm:extLst>
    </dgm:pt>
    <dgm:pt modelId="{03E03C49-E8A9-4F52-BDD4-A88943AD96FA}" type="pres">
      <dgm:prSet presAssocID="{670630E0-356C-4D08-8285-5CBB7D2F7054}" presName="spaceRect" presStyleCnt="0"/>
      <dgm:spPr/>
    </dgm:pt>
    <dgm:pt modelId="{ADF306F0-DB20-4738-B78D-22D1F5201ADF}" type="pres">
      <dgm:prSet presAssocID="{670630E0-356C-4D08-8285-5CBB7D2F7054}" presName="parTx" presStyleLbl="revTx" presStyleIdx="2" presStyleCnt="3">
        <dgm:presLayoutVars>
          <dgm:chMax val="0"/>
          <dgm:chPref val="0"/>
        </dgm:presLayoutVars>
      </dgm:prSet>
      <dgm:spPr/>
    </dgm:pt>
  </dgm:ptLst>
  <dgm:cxnLst>
    <dgm:cxn modelId="{DA9CD105-3FCD-47A4-B888-4E4184CB0F21}" type="presOf" srcId="{913D0F40-F439-4C41-A206-80D9C8F2C8E0}" destId="{22A3F0E4-68CD-4380-A40B-D598B63764A0}" srcOrd="0" destOrd="0" presId="urn:microsoft.com/office/officeart/2018/2/layout/IconVerticalSolidList"/>
    <dgm:cxn modelId="{A78E164B-D7D1-40F4-A4F4-F1651765CDE3}" srcId="{AE3D8999-B0C0-4F9B-847F-574B452AF39A}" destId="{670630E0-356C-4D08-8285-5CBB7D2F7054}" srcOrd="2" destOrd="0" parTransId="{1E842579-9C19-4223-989A-F248DF8AE243}" sibTransId="{3F564CF6-C2CD-416D-A048-BFD783C2A697}"/>
    <dgm:cxn modelId="{A979F375-93B9-4EBB-9744-BB31F66F42F9}" srcId="{AE3D8999-B0C0-4F9B-847F-574B452AF39A}" destId="{3D16570B-05A2-4E3C-94D4-CEC2B1CD80E6}" srcOrd="1" destOrd="0" parTransId="{7AEBC8B5-496C-4B8E-8771-62BAD070D513}" sibTransId="{BCF65576-1436-40F8-8877-1AC5F43D8A1F}"/>
    <dgm:cxn modelId="{44A56976-070B-46F9-BE4A-5096B67901D3}" type="presOf" srcId="{3D16570B-05A2-4E3C-94D4-CEC2B1CD80E6}" destId="{1DE7F2DD-C531-4EB6-9E71-9154690D111B}" srcOrd="0" destOrd="0" presId="urn:microsoft.com/office/officeart/2018/2/layout/IconVerticalSolidList"/>
    <dgm:cxn modelId="{E1F2F08C-6F24-4FF5-9FA6-D3B9DB139EE9}" srcId="{AE3D8999-B0C0-4F9B-847F-574B452AF39A}" destId="{913D0F40-F439-4C41-A206-80D9C8F2C8E0}" srcOrd="0" destOrd="0" parTransId="{E6DE1ABA-C304-48E7-97D3-255ED0C89988}" sibTransId="{54BDB71E-E720-42D0-AF22-399C48C50C93}"/>
    <dgm:cxn modelId="{C6FB25C9-87F9-4D65-9E61-69B8D2233067}" type="presOf" srcId="{AE3D8999-B0C0-4F9B-847F-574B452AF39A}" destId="{2D417073-12C7-4F33-B63B-549EE34C7C5C}" srcOrd="0" destOrd="0" presId="urn:microsoft.com/office/officeart/2018/2/layout/IconVerticalSolidList"/>
    <dgm:cxn modelId="{9B6A62E9-069D-45B0-8B53-A1EE0156E497}" type="presOf" srcId="{670630E0-356C-4D08-8285-5CBB7D2F7054}" destId="{ADF306F0-DB20-4738-B78D-22D1F5201ADF}" srcOrd="0" destOrd="0" presId="urn:microsoft.com/office/officeart/2018/2/layout/IconVerticalSolidList"/>
    <dgm:cxn modelId="{FA00541F-3752-4ABE-A316-B853EAE9C0C5}" type="presParOf" srcId="{2D417073-12C7-4F33-B63B-549EE34C7C5C}" destId="{EC40CEA1-D3CF-4F79-8DE8-A875126B9ACC}" srcOrd="0" destOrd="0" presId="urn:microsoft.com/office/officeart/2018/2/layout/IconVerticalSolidList"/>
    <dgm:cxn modelId="{AD940CC3-EC9E-4C2B-8761-CDB1CDDF8DFD}" type="presParOf" srcId="{EC40CEA1-D3CF-4F79-8DE8-A875126B9ACC}" destId="{0CB8A310-8C56-4D25-A31E-89D115589E9B}" srcOrd="0" destOrd="0" presId="urn:microsoft.com/office/officeart/2018/2/layout/IconVerticalSolidList"/>
    <dgm:cxn modelId="{3D78300A-3817-4530-A115-F9D78721B66E}" type="presParOf" srcId="{EC40CEA1-D3CF-4F79-8DE8-A875126B9ACC}" destId="{BEF2F410-C1F8-4E66-BA59-E6DB45FB9ACA}" srcOrd="1" destOrd="0" presId="urn:microsoft.com/office/officeart/2018/2/layout/IconVerticalSolidList"/>
    <dgm:cxn modelId="{FCDB4EC7-ED86-4C89-9B62-B7F22DA4CC5A}" type="presParOf" srcId="{EC40CEA1-D3CF-4F79-8DE8-A875126B9ACC}" destId="{C7DEEF51-56F0-4BC3-BC8E-964434865193}" srcOrd="2" destOrd="0" presId="urn:microsoft.com/office/officeart/2018/2/layout/IconVerticalSolidList"/>
    <dgm:cxn modelId="{AD25EBCE-0CE5-4E68-8A78-2E48E2C95E7F}" type="presParOf" srcId="{EC40CEA1-D3CF-4F79-8DE8-A875126B9ACC}" destId="{22A3F0E4-68CD-4380-A40B-D598B63764A0}" srcOrd="3" destOrd="0" presId="urn:microsoft.com/office/officeart/2018/2/layout/IconVerticalSolidList"/>
    <dgm:cxn modelId="{B65C31B1-1B27-4AA6-9FD0-7B5C63789DDE}" type="presParOf" srcId="{2D417073-12C7-4F33-B63B-549EE34C7C5C}" destId="{58C17A7A-69C0-4D47-BB57-C3757CF29841}" srcOrd="1" destOrd="0" presId="urn:microsoft.com/office/officeart/2018/2/layout/IconVerticalSolidList"/>
    <dgm:cxn modelId="{19C21E14-7629-46CB-A3CF-F4EDA50CD28C}" type="presParOf" srcId="{2D417073-12C7-4F33-B63B-549EE34C7C5C}" destId="{047FD981-0625-4497-B754-C4C459EF78FC}" srcOrd="2" destOrd="0" presId="urn:microsoft.com/office/officeart/2018/2/layout/IconVerticalSolidList"/>
    <dgm:cxn modelId="{7B2A8CB4-52B8-48FA-8B5A-43032E3BB369}" type="presParOf" srcId="{047FD981-0625-4497-B754-C4C459EF78FC}" destId="{DCE39EE2-FE51-43F5-968A-37B6093331CD}" srcOrd="0" destOrd="0" presId="urn:microsoft.com/office/officeart/2018/2/layout/IconVerticalSolidList"/>
    <dgm:cxn modelId="{E5C73517-4902-4B9E-BA0C-BD1617655914}" type="presParOf" srcId="{047FD981-0625-4497-B754-C4C459EF78FC}" destId="{1CE884D0-11A1-422D-B1AE-3DD5BC47E43F}" srcOrd="1" destOrd="0" presId="urn:microsoft.com/office/officeart/2018/2/layout/IconVerticalSolidList"/>
    <dgm:cxn modelId="{E0ED24BC-CA1E-4C60-8E9B-416507D43BA9}" type="presParOf" srcId="{047FD981-0625-4497-B754-C4C459EF78FC}" destId="{F013E827-72A1-4D69-A882-A38CD2F95329}" srcOrd="2" destOrd="0" presId="urn:microsoft.com/office/officeart/2018/2/layout/IconVerticalSolidList"/>
    <dgm:cxn modelId="{F6A3525E-8900-4769-BF8D-9A82B71F869D}" type="presParOf" srcId="{047FD981-0625-4497-B754-C4C459EF78FC}" destId="{1DE7F2DD-C531-4EB6-9E71-9154690D111B}" srcOrd="3" destOrd="0" presId="urn:microsoft.com/office/officeart/2018/2/layout/IconVerticalSolidList"/>
    <dgm:cxn modelId="{F6EF5FCF-9F77-41CE-A04F-82493922D789}" type="presParOf" srcId="{2D417073-12C7-4F33-B63B-549EE34C7C5C}" destId="{A5C241AC-5135-41BB-8F41-58F4FDE2BC47}" srcOrd="3" destOrd="0" presId="urn:microsoft.com/office/officeart/2018/2/layout/IconVerticalSolidList"/>
    <dgm:cxn modelId="{6CB0150E-FC9E-415B-B46C-7B5CBDFAEB7D}" type="presParOf" srcId="{2D417073-12C7-4F33-B63B-549EE34C7C5C}" destId="{5D2E78FC-561A-4185-A7AE-F0924FF084FF}" srcOrd="4" destOrd="0" presId="urn:microsoft.com/office/officeart/2018/2/layout/IconVerticalSolidList"/>
    <dgm:cxn modelId="{E30598F0-97C6-4A9F-AAB2-ABCFBDDC8FC3}" type="presParOf" srcId="{5D2E78FC-561A-4185-A7AE-F0924FF084FF}" destId="{5AD41191-8463-4255-8B9A-837D92A4D233}" srcOrd="0" destOrd="0" presId="urn:microsoft.com/office/officeart/2018/2/layout/IconVerticalSolidList"/>
    <dgm:cxn modelId="{4FA24129-4C63-4567-A7B3-F7E0A9097C15}" type="presParOf" srcId="{5D2E78FC-561A-4185-A7AE-F0924FF084FF}" destId="{DC849477-7095-437F-8330-48E0AB3F1FFE}" srcOrd="1" destOrd="0" presId="urn:microsoft.com/office/officeart/2018/2/layout/IconVerticalSolidList"/>
    <dgm:cxn modelId="{87B76695-FF6F-48A9-BE13-13D53D311EDF}" type="presParOf" srcId="{5D2E78FC-561A-4185-A7AE-F0924FF084FF}" destId="{03E03C49-E8A9-4F52-BDD4-A88943AD96FA}" srcOrd="2" destOrd="0" presId="urn:microsoft.com/office/officeart/2018/2/layout/IconVerticalSolidList"/>
    <dgm:cxn modelId="{58EECAB2-7884-4FBC-BCF2-57C14D6139F6}" type="presParOf" srcId="{5D2E78FC-561A-4185-A7AE-F0924FF084FF}" destId="{ADF306F0-DB20-4738-B78D-22D1F5201AD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E3D8999-B0C0-4F9B-847F-574B452AF39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913D0F40-F439-4C41-A206-80D9C8F2C8E0}">
      <dgm:prSet custT="1"/>
      <dgm:spPr/>
      <dgm:t>
        <a:bodyPr/>
        <a:lstStyle/>
        <a:p>
          <a:pPr>
            <a:lnSpc>
              <a:spcPct val="100000"/>
            </a:lnSpc>
          </a:pPr>
          <a:r>
            <a:rPr lang="en-US" sz="1800" b="0" i="0" u="none" dirty="0">
              <a:latin typeface="Arial" panose="020B0604020202020204" pitchFamily="34" charset="0"/>
              <a:cs typeface="Arial" panose="020B0604020202020204" pitchFamily="34" charset="0"/>
            </a:rPr>
            <a:t>Countries and organizations focusing on overall digital health transformations may benefit from first using a maturity model-based tool that is not specific to any particular subsystem to assess the “as is” status of systems for digital health.</a:t>
          </a:r>
          <a:endParaRPr lang="en-US" sz="1800" dirty="0">
            <a:latin typeface="Arial" panose="020B0604020202020204" pitchFamily="34" charset="0"/>
            <a:cs typeface="Arial" panose="020B0604020202020204" pitchFamily="34" charset="0"/>
          </a:endParaRPr>
        </a:p>
      </dgm:t>
    </dgm:pt>
    <dgm:pt modelId="{E6DE1ABA-C304-48E7-97D3-255ED0C89988}" type="parTrans" cxnId="{E1F2F08C-6F24-4FF5-9FA6-D3B9DB139EE9}">
      <dgm:prSet/>
      <dgm:spPr/>
      <dgm:t>
        <a:bodyPr/>
        <a:lstStyle/>
        <a:p>
          <a:endParaRPr lang="en-US">
            <a:latin typeface="Arial" panose="020B0604020202020204" pitchFamily="34" charset="0"/>
            <a:cs typeface="Arial" panose="020B0604020202020204" pitchFamily="34" charset="0"/>
          </a:endParaRPr>
        </a:p>
      </dgm:t>
    </dgm:pt>
    <dgm:pt modelId="{54BDB71E-E720-42D0-AF22-399C48C50C93}" type="sibTrans" cxnId="{E1F2F08C-6F24-4FF5-9FA6-D3B9DB139EE9}">
      <dgm:prSet/>
      <dgm:spPr/>
      <dgm:t>
        <a:bodyPr/>
        <a:lstStyle/>
        <a:p>
          <a:endParaRPr lang="en-US">
            <a:latin typeface="Arial" panose="020B0604020202020204" pitchFamily="34" charset="0"/>
            <a:cs typeface="Arial" panose="020B0604020202020204" pitchFamily="34" charset="0"/>
          </a:endParaRPr>
        </a:p>
      </dgm:t>
    </dgm:pt>
    <dgm:pt modelId="{3D16570B-05A2-4E3C-94D4-CEC2B1CD80E6}">
      <dgm:prSet custT="1"/>
      <dgm:spPr/>
      <dgm:t>
        <a:bodyPr/>
        <a:lstStyle/>
        <a:p>
          <a:pPr>
            <a:lnSpc>
              <a:spcPct val="100000"/>
            </a:lnSpc>
          </a:pPr>
          <a:r>
            <a:rPr lang="en-US" sz="1800" b="0" i="0" u="none" dirty="0">
              <a:latin typeface="Arial" panose="020B0604020202020204" pitchFamily="34" charset="0"/>
              <a:cs typeface="Arial" panose="020B0604020202020204" pitchFamily="34" charset="0"/>
            </a:rPr>
            <a:t>For countries that have identified priority areas for strengthening specific systems, a tool designed specifically to assess that system may be a good choice to use independently or following an overall digital health assessment. (For example, the Supply Chain Information System Maturity Model shown on the next slide.)</a:t>
          </a:r>
          <a:endParaRPr lang="en-US" sz="1800" b="0" dirty="0">
            <a:latin typeface="Arial" panose="020B0604020202020204" pitchFamily="34" charset="0"/>
            <a:cs typeface="Arial" panose="020B0604020202020204" pitchFamily="34" charset="0"/>
          </a:endParaRPr>
        </a:p>
      </dgm:t>
    </dgm:pt>
    <dgm:pt modelId="{7AEBC8B5-496C-4B8E-8771-62BAD070D513}" type="parTrans" cxnId="{A979F375-93B9-4EBB-9744-BB31F66F42F9}">
      <dgm:prSet/>
      <dgm:spPr/>
      <dgm:t>
        <a:bodyPr/>
        <a:lstStyle/>
        <a:p>
          <a:endParaRPr lang="en-US">
            <a:latin typeface="Arial" panose="020B0604020202020204" pitchFamily="34" charset="0"/>
            <a:cs typeface="Arial" panose="020B0604020202020204" pitchFamily="34" charset="0"/>
          </a:endParaRPr>
        </a:p>
      </dgm:t>
    </dgm:pt>
    <dgm:pt modelId="{BCF65576-1436-40F8-8877-1AC5F43D8A1F}" type="sibTrans" cxnId="{A979F375-93B9-4EBB-9744-BB31F66F42F9}">
      <dgm:prSet/>
      <dgm:spPr/>
      <dgm:t>
        <a:bodyPr/>
        <a:lstStyle/>
        <a:p>
          <a:endParaRPr lang="en-US">
            <a:latin typeface="Arial" panose="020B0604020202020204" pitchFamily="34" charset="0"/>
            <a:cs typeface="Arial" panose="020B0604020202020204" pitchFamily="34" charset="0"/>
          </a:endParaRPr>
        </a:p>
      </dgm:t>
    </dgm:pt>
    <dgm:pt modelId="{670630E0-356C-4D08-8285-5CBB7D2F7054}">
      <dgm:prSet custT="1"/>
      <dgm:spPr/>
      <dgm:t>
        <a:bodyPr/>
        <a:lstStyle/>
        <a:p>
          <a:pPr>
            <a:lnSpc>
              <a:spcPct val="100000"/>
            </a:lnSpc>
          </a:pPr>
          <a:r>
            <a:rPr lang="en-US" sz="1800" b="0" i="0" u="none" dirty="0">
              <a:latin typeface="Arial" panose="020B0604020202020204" pitchFamily="34" charset="0"/>
              <a:cs typeface="Arial" panose="020B0604020202020204" pitchFamily="34" charset="0"/>
            </a:rPr>
            <a:t>The determination of when to use such tools will depend on the specific goals of a country or the organizational context.</a:t>
          </a:r>
          <a:endParaRPr lang="en-US" sz="1800" dirty="0">
            <a:latin typeface="Arial" panose="020B0604020202020204" pitchFamily="34" charset="0"/>
            <a:cs typeface="Arial" panose="020B0604020202020204" pitchFamily="34" charset="0"/>
          </a:endParaRPr>
        </a:p>
      </dgm:t>
    </dgm:pt>
    <dgm:pt modelId="{1E842579-9C19-4223-989A-F248DF8AE243}" type="parTrans" cxnId="{A78E164B-D7D1-40F4-A4F4-F1651765CDE3}">
      <dgm:prSet/>
      <dgm:spPr/>
      <dgm:t>
        <a:bodyPr/>
        <a:lstStyle/>
        <a:p>
          <a:endParaRPr lang="en-US">
            <a:latin typeface="Arial" panose="020B0604020202020204" pitchFamily="34" charset="0"/>
            <a:cs typeface="Arial" panose="020B0604020202020204" pitchFamily="34" charset="0"/>
          </a:endParaRPr>
        </a:p>
      </dgm:t>
    </dgm:pt>
    <dgm:pt modelId="{3F564CF6-C2CD-416D-A048-BFD783C2A697}" type="sibTrans" cxnId="{A78E164B-D7D1-40F4-A4F4-F1651765CDE3}">
      <dgm:prSet/>
      <dgm:spPr/>
      <dgm:t>
        <a:bodyPr/>
        <a:lstStyle/>
        <a:p>
          <a:endParaRPr lang="en-US">
            <a:latin typeface="Arial" panose="020B0604020202020204" pitchFamily="34" charset="0"/>
            <a:cs typeface="Arial" panose="020B0604020202020204" pitchFamily="34" charset="0"/>
          </a:endParaRPr>
        </a:p>
      </dgm:t>
    </dgm:pt>
    <dgm:pt modelId="{2D417073-12C7-4F33-B63B-549EE34C7C5C}" type="pres">
      <dgm:prSet presAssocID="{AE3D8999-B0C0-4F9B-847F-574B452AF39A}" presName="root" presStyleCnt="0">
        <dgm:presLayoutVars>
          <dgm:dir/>
          <dgm:resizeHandles val="exact"/>
        </dgm:presLayoutVars>
      </dgm:prSet>
      <dgm:spPr/>
    </dgm:pt>
    <dgm:pt modelId="{EC40CEA1-D3CF-4F79-8DE8-A875126B9ACC}" type="pres">
      <dgm:prSet presAssocID="{913D0F40-F439-4C41-A206-80D9C8F2C8E0}" presName="compNode" presStyleCnt="0"/>
      <dgm:spPr/>
    </dgm:pt>
    <dgm:pt modelId="{0CB8A310-8C56-4D25-A31E-89D115589E9B}" type="pres">
      <dgm:prSet presAssocID="{913D0F40-F439-4C41-A206-80D9C8F2C8E0}" presName="bgRect" presStyleLbl="bgShp" presStyleIdx="0" presStyleCnt="3" custLinFactNeighborY="3855"/>
      <dgm:spPr/>
    </dgm:pt>
    <dgm:pt modelId="{BEF2F410-C1F8-4E66-BA59-E6DB45FB9ACA}" type="pres">
      <dgm:prSet presAssocID="{913D0F40-F439-4C41-A206-80D9C8F2C8E0}"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Hockey Stick Curve Graph with solid fill"/>
        </a:ext>
      </dgm:extLst>
    </dgm:pt>
    <dgm:pt modelId="{C7DEEF51-56F0-4BC3-BC8E-964434865193}" type="pres">
      <dgm:prSet presAssocID="{913D0F40-F439-4C41-A206-80D9C8F2C8E0}" presName="spaceRect" presStyleCnt="0"/>
      <dgm:spPr/>
    </dgm:pt>
    <dgm:pt modelId="{22A3F0E4-68CD-4380-A40B-D598B63764A0}" type="pres">
      <dgm:prSet presAssocID="{913D0F40-F439-4C41-A206-80D9C8F2C8E0}" presName="parTx" presStyleLbl="revTx" presStyleIdx="0" presStyleCnt="3">
        <dgm:presLayoutVars>
          <dgm:chMax val="0"/>
          <dgm:chPref val="0"/>
        </dgm:presLayoutVars>
      </dgm:prSet>
      <dgm:spPr/>
    </dgm:pt>
    <dgm:pt modelId="{58C17A7A-69C0-4D47-BB57-C3757CF29841}" type="pres">
      <dgm:prSet presAssocID="{54BDB71E-E720-42D0-AF22-399C48C50C93}" presName="sibTrans" presStyleCnt="0"/>
      <dgm:spPr/>
    </dgm:pt>
    <dgm:pt modelId="{047FD981-0625-4497-B754-C4C459EF78FC}" type="pres">
      <dgm:prSet presAssocID="{3D16570B-05A2-4E3C-94D4-CEC2B1CD80E6}" presName="compNode" presStyleCnt="0"/>
      <dgm:spPr/>
    </dgm:pt>
    <dgm:pt modelId="{DCE39EE2-FE51-43F5-968A-37B6093331CD}" type="pres">
      <dgm:prSet presAssocID="{3D16570B-05A2-4E3C-94D4-CEC2B1CD80E6}" presName="bgRect" presStyleLbl="bgShp" presStyleIdx="1" presStyleCnt="3"/>
      <dgm:spPr/>
    </dgm:pt>
    <dgm:pt modelId="{1CE884D0-11A1-422D-B1AE-3DD5BC47E43F}" type="pres">
      <dgm:prSet presAssocID="{3D16570B-05A2-4E3C-94D4-CEC2B1CD80E6}"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Gears"/>
        </a:ext>
      </dgm:extLst>
    </dgm:pt>
    <dgm:pt modelId="{F013E827-72A1-4D69-A882-A38CD2F95329}" type="pres">
      <dgm:prSet presAssocID="{3D16570B-05A2-4E3C-94D4-CEC2B1CD80E6}" presName="spaceRect" presStyleCnt="0"/>
      <dgm:spPr/>
    </dgm:pt>
    <dgm:pt modelId="{1DE7F2DD-C531-4EB6-9E71-9154690D111B}" type="pres">
      <dgm:prSet presAssocID="{3D16570B-05A2-4E3C-94D4-CEC2B1CD80E6}" presName="parTx" presStyleLbl="revTx" presStyleIdx="1" presStyleCnt="3">
        <dgm:presLayoutVars>
          <dgm:chMax val="0"/>
          <dgm:chPref val="0"/>
        </dgm:presLayoutVars>
      </dgm:prSet>
      <dgm:spPr/>
    </dgm:pt>
    <dgm:pt modelId="{A5C241AC-5135-41BB-8F41-58F4FDE2BC47}" type="pres">
      <dgm:prSet presAssocID="{BCF65576-1436-40F8-8877-1AC5F43D8A1F}" presName="sibTrans" presStyleCnt="0"/>
      <dgm:spPr/>
    </dgm:pt>
    <dgm:pt modelId="{5D2E78FC-561A-4185-A7AE-F0924FF084FF}" type="pres">
      <dgm:prSet presAssocID="{670630E0-356C-4D08-8285-5CBB7D2F7054}" presName="compNode" presStyleCnt="0"/>
      <dgm:spPr/>
    </dgm:pt>
    <dgm:pt modelId="{5AD41191-8463-4255-8B9A-837D92A4D233}" type="pres">
      <dgm:prSet presAssocID="{670630E0-356C-4D08-8285-5CBB7D2F7054}" presName="bgRect" presStyleLbl="bgShp" presStyleIdx="2" presStyleCnt="3"/>
      <dgm:spPr/>
    </dgm:pt>
    <dgm:pt modelId="{DC849477-7095-437F-8330-48E0AB3F1FFE}" type="pres">
      <dgm:prSet presAssocID="{670630E0-356C-4D08-8285-5CBB7D2F705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Map with pin"/>
        </a:ext>
      </dgm:extLst>
    </dgm:pt>
    <dgm:pt modelId="{03E03C49-E8A9-4F52-BDD4-A88943AD96FA}" type="pres">
      <dgm:prSet presAssocID="{670630E0-356C-4D08-8285-5CBB7D2F7054}" presName="spaceRect" presStyleCnt="0"/>
      <dgm:spPr/>
    </dgm:pt>
    <dgm:pt modelId="{ADF306F0-DB20-4738-B78D-22D1F5201ADF}" type="pres">
      <dgm:prSet presAssocID="{670630E0-356C-4D08-8285-5CBB7D2F7054}" presName="parTx" presStyleLbl="revTx" presStyleIdx="2" presStyleCnt="3">
        <dgm:presLayoutVars>
          <dgm:chMax val="0"/>
          <dgm:chPref val="0"/>
        </dgm:presLayoutVars>
      </dgm:prSet>
      <dgm:spPr/>
    </dgm:pt>
  </dgm:ptLst>
  <dgm:cxnLst>
    <dgm:cxn modelId="{DA9CD105-3FCD-47A4-B888-4E4184CB0F21}" type="presOf" srcId="{913D0F40-F439-4C41-A206-80D9C8F2C8E0}" destId="{22A3F0E4-68CD-4380-A40B-D598B63764A0}" srcOrd="0" destOrd="0" presId="urn:microsoft.com/office/officeart/2018/2/layout/IconVerticalSolidList"/>
    <dgm:cxn modelId="{A78E164B-D7D1-40F4-A4F4-F1651765CDE3}" srcId="{AE3D8999-B0C0-4F9B-847F-574B452AF39A}" destId="{670630E0-356C-4D08-8285-5CBB7D2F7054}" srcOrd="2" destOrd="0" parTransId="{1E842579-9C19-4223-989A-F248DF8AE243}" sibTransId="{3F564CF6-C2CD-416D-A048-BFD783C2A697}"/>
    <dgm:cxn modelId="{A979F375-93B9-4EBB-9744-BB31F66F42F9}" srcId="{AE3D8999-B0C0-4F9B-847F-574B452AF39A}" destId="{3D16570B-05A2-4E3C-94D4-CEC2B1CD80E6}" srcOrd="1" destOrd="0" parTransId="{7AEBC8B5-496C-4B8E-8771-62BAD070D513}" sibTransId="{BCF65576-1436-40F8-8877-1AC5F43D8A1F}"/>
    <dgm:cxn modelId="{44A56976-070B-46F9-BE4A-5096B67901D3}" type="presOf" srcId="{3D16570B-05A2-4E3C-94D4-CEC2B1CD80E6}" destId="{1DE7F2DD-C531-4EB6-9E71-9154690D111B}" srcOrd="0" destOrd="0" presId="urn:microsoft.com/office/officeart/2018/2/layout/IconVerticalSolidList"/>
    <dgm:cxn modelId="{E1F2F08C-6F24-4FF5-9FA6-D3B9DB139EE9}" srcId="{AE3D8999-B0C0-4F9B-847F-574B452AF39A}" destId="{913D0F40-F439-4C41-A206-80D9C8F2C8E0}" srcOrd="0" destOrd="0" parTransId="{E6DE1ABA-C304-48E7-97D3-255ED0C89988}" sibTransId="{54BDB71E-E720-42D0-AF22-399C48C50C93}"/>
    <dgm:cxn modelId="{C6FB25C9-87F9-4D65-9E61-69B8D2233067}" type="presOf" srcId="{AE3D8999-B0C0-4F9B-847F-574B452AF39A}" destId="{2D417073-12C7-4F33-B63B-549EE34C7C5C}" srcOrd="0" destOrd="0" presId="urn:microsoft.com/office/officeart/2018/2/layout/IconVerticalSolidList"/>
    <dgm:cxn modelId="{9B6A62E9-069D-45B0-8B53-A1EE0156E497}" type="presOf" srcId="{670630E0-356C-4D08-8285-5CBB7D2F7054}" destId="{ADF306F0-DB20-4738-B78D-22D1F5201ADF}" srcOrd="0" destOrd="0" presId="urn:microsoft.com/office/officeart/2018/2/layout/IconVerticalSolidList"/>
    <dgm:cxn modelId="{FA00541F-3752-4ABE-A316-B853EAE9C0C5}" type="presParOf" srcId="{2D417073-12C7-4F33-B63B-549EE34C7C5C}" destId="{EC40CEA1-D3CF-4F79-8DE8-A875126B9ACC}" srcOrd="0" destOrd="0" presId="urn:microsoft.com/office/officeart/2018/2/layout/IconVerticalSolidList"/>
    <dgm:cxn modelId="{AD940CC3-EC9E-4C2B-8761-CDB1CDDF8DFD}" type="presParOf" srcId="{EC40CEA1-D3CF-4F79-8DE8-A875126B9ACC}" destId="{0CB8A310-8C56-4D25-A31E-89D115589E9B}" srcOrd="0" destOrd="0" presId="urn:microsoft.com/office/officeart/2018/2/layout/IconVerticalSolidList"/>
    <dgm:cxn modelId="{3D78300A-3817-4530-A115-F9D78721B66E}" type="presParOf" srcId="{EC40CEA1-D3CF-4F79-8DE8-A875126B9ACC}" destId="{BEF2F410-C1F8-4E66-BA59-E6DB45FB9ACA}" srcOrd="1" destOrd="0" presId="urn:microsoft.com/office/officeart/2018/2/layout/IconVerticalSolidList"/>
    <dgm:cxn modelId="{FCDB4EC7-ED86-4C89-9B62-B7F22DA4CC5A}" type="presParOf" srcId="{EC40CEA1-D3CF-4F79-8DE8-A875126B9ACC}" destId="{C7DEEF51-56F0-4BC3-BC8E-964434865193}" srcOrd="2" destOrd="0" presId="urn:microsoft.com/office/officeart/2018/2/layout/IconVerticalSolidList"/>
    <dgm:cxn modelId="{AD25EBCE-0CE5-4E68-8A78-2E48E2C95E7F}" type="presParOf" srcId="{EC40CEA1-D3CF-4F79-8DE8-A875126B9ACC}" destId="{22A3F0E4-68CD-4380-A40B-D598B63764A0}" srcOrd="3" destOrd="0" presId="urn:microsoft.com/office/officeart/2018/2/layout/IconVerticalSolidList"/>
    <dgm:cxn modelId="{B65C31B1-1B27-4AA6-9FD0-7B5C63789DDE}" type="presParOf" srcId="{2D417073-12C7-4F33-B63B-549EE34C7C5C}" destId="{58C17A7A-69C0-4D47-BB57-C3757CF29841}" srcOrd="1" destOrd="0" presId="urn:microsoft.com/office/officeart/2018/2/layout/IconVerticalSolidList"/>
    <dgm:cxn modelId="{19C21E14-7629-46CB-A3CF-F4EDA50CD28C}" type="presParOf" srcId="{2D417073-12C7-4F33-B63B-549EE34C7C5C}" destId="{047FD981-0625-4497-B754-C4C459EF78FC}" srcOrd="2" destOrd="0" presId="urn:microsoft.com/office/officeart/2018/2/layout/IconVerticalSolidList"/>
    <dgm:cxn modelId="{7B2A8CB4-52B8-48FA-8B5A-43032E3BB369}" type="presParOf" srcId="{047FD981-0625-4497-B754-C4C459EF78FC}" destId="{DCE39EE2-FE51-43F5-968A-37B6093331CD}" srcOrd="0" destOrd="0" presId="urn:microsoft.com/office/officeart/2018/2/layout/IconVerticalSolidList"/>
    <dgm:cxn modelId="{E5C73517-4902-4B9E-BA0C-BD1617655914}" type="presParOf" srcId="{047FD981-0625-4497-B754-C4C459EF78FC}" destId="{1CE884D0-11A1-422D-B1AE-3DD5BC47E43F}" srcOrd="1" destOrd="0" presId="urn:microsoft.com/office/officeart/2018/2/layout/IconVerticalSolidList"/>
    <dgm:cxn modelId="{E0ED24BC-CA1E-4C60-8E9B-416507D43BA9}" type="presParOf" srcId="{047FD981-0625-4497-B754-C4C459EF78FC}" destId="{F013E827-72A1-4D69-A882-A38CD2F95329}" srcOrd="2" destOrd="0" presId="urn:microsoft.com/office/officeart/2018/2/layout/IconVerticalSolidList"/>
    <dgm:cxn modelId="{F6A3525E-8900-4769-BF8D-9A82B71F869D}" type="presParOf" srcId="{047FD981-0625-4497-B754-C4C459EF78FC}" destId="{1DE7F2DD-C531-4EB6-9E71-9154690D111B}" srcOrd="3" destOrd="0" presId="urn:microsoft.com/office/officeart/2018/2/layout/IconVerticalSolidList"/>
    <dgm:cxn modelId="{F6EF5FCF-9F77-41CE-A04F-82493922D789}" type="presParOf" srcId="{2D417073-12C7-4F33-B63B-549EE34C7C5C}" destId="{A5C241AC-5135-41BB-8F41-58F4FDE2BC47}" srcOrd="3" destOrd="0" presId="urn:microsoft.com/office/officeart/2018/2/layout/IconVerticalSolidList"/>
    <dgm:cxn modelId="{6CB0150E-FC9E-415B-B46C-7B5CBDFAEB7D}" type="presParOf" srcId="{2D417073-12C7-4F33-B63B-549EE34C7C5C}" destId="{5D2E78FC-561A-4185-A7AE-F0924FF084FF}" srcOrd="4" destOrd="0" presId="urn:microsoft.com/office/officeart/2018/2/layout/IconVerticalSolidList"/>
    <dgm:cxn modelId="{E30598F0-97C6-4A9F-AAB2-ABCFBDDC8FC3}" type="presParOf" srcId="{5D2E78FC-561A-4185-A7AE-F0924FF084FF}" destId="{5AD41191-8463-4255-8B9A-837D92A4D233}" srcOrd="0" destOrd="0" presId="urn:microsoft.com/office/officeart/2018/2/layout/IconVerticalSolidList"/>
    <dgm:cxn modelId="{4FA24129-4C63-4567-A7B3-F7E0A9097C15}" type="presParOf" srcId="{5D2E78FC-561A-4185-A7AE-F0924FF084FF}" destId="{DC849477-7095-437F-8330-48E0AB3F1FFE}" srcOrd="1" destOrd="0" presId="urn:microsoft.com/office/officeart/2018/2/layout/IconVerticalSolidList"/>
    <dgm:cxn modelId="{87B76695-FF6F-48A9-BE13-13D53D311EDF}" type="presParOf" srcId="{5D2E78FC-561A-4185-A7AE-F0924FF084FF}" destId="{03E03C49-E8A9-4F52-BDD4-A88943AD96FA}" srcOrd="2" destOrd="0" presId="urn:microsoft.com/office/officeart/2018/2/layout/IconVerticalSolidList"/>
    <dgm:cxn modelId="{58EECAB2-7884-4FBC-BCF2-57C14D6139F6}" type="presParOf" srcId="{5D2E78FC-561A-4185-A7AE-F0924FF084FF}" destId="{ADF306F0-DB20-4738-B78D-22D1F5201AD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3A7176-7EF7-47FC-941F-F8660E1A5B7A}">
      <dsp:nvSpPr>
        <dsp:cNvPr id="0" name=""/>
        <dsp:cNvSpPr/>
      </dsp:nvSpPr>
      <dsp:spPr>
        <a:xfrm rot="5400000">
          <a:off x="6881410" y="-2931887"/>
          <a:ext cx="780567" cy="6843947"/>
        </a:xfrm>
        <a:prstGeom prst="round2SameRect">
          <a:avLst/>
        </a:prstGeom>
        <a:solidFill>
          <a:schemeClr val="accent1">
            <a:alpha val="90000"/>
            <a:tint val="55000"/>
            <a:hueOff val="0"/>
            <a:satOff val="0"/>
            <a:lumOff val="0"/>
            <a:alphaOff val="0"/>
          </a:schemeClr>
        </a:solidFill>
        <a:ln w="12700" cap="flat" cmpd="sng" algn="ctr">
          <a:solidFill>
            <a:schemeClr val="accent1">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spc="-10" baseline="0" dirty="0">
              <a:latin typeface="Arial" panose="020B0604020202020204" pitchFamily="34" charset="0"/>
              <a:cs typeface="Arial" panose="020B0604020202020204" pitchFamily="34" charset="0"/>
            </a:rPr>
            <a:t>The Navigator provides guidance to users in navigating publicly available maturity model-based tools designed to </a:t>
          </a:r>
          <a:r>
            <a:rPr lang="en-US" sz="1600" b="1" kern="1200" spc="-10" baseline="0" dirty="0">
              <a:latin typeface="Arial" panose="020B0604020202020204" pitchFamily="34" charset="0"/>
              <a:cs typeface="Arial" panose="020B0604020202020204" pitchFamily="34" charset="0"/>
            </a:rPr>
            <a:t>assess digital health systems. </a:t>
          </a:r>
          <a:endParaRPr lang="en-US" sz="1600" b="1" kern="1200" spc="-10" baseline="0" dirty="0">
            <a:highlight>
              <a:srgbClr val="FFFF00"/>
            </a:highlight>
            <a:latin typeface="Arial" panose="020B0604020202020204" pitchFamily="34" charset="0"/>
            <a:cs typeface="Arial" panose="020B0604020202020204" pitchFamily="34" charset="0"/>
          </a:endParaRPr>
        </a:p>
      </dsp:txBody>
      <dsp:txXfrm rot="-5400000">
        <a:off x="3849720" y="137907"/>
        <a:ext cx="6805843" cy="704359"/>
      </dsp:txXfrm>
    </dsp:sp>
    <dsp:sp modelId="{3F368064-CD32-4E47-9962-966987DE288B}">
      <dsp:nvSpPr>
        <dsp:cNvPr id="0" name=""/>
        <dsp:cNvSpPr/>
      </dsp:nvSpPr>
      <dsp:spPr>
        <a:xfrm>
          <a:off x="0" y="2231"/>
          <a:ext cx="3849720" cy="975708"/>
        </a:xfrm>
        <a:prstGeom prst="round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ts val="2400"/>
            </a:lnSpc>
            <a:spcBef>
              <a:spcPct val="0"/>
            </a:spcBef>
            <a:spcAft>
              <a:spcPct val="35000"/>
            </a:spcAft>
            <a:buNone/>
          </a:pPr>
          <a:r>
            <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 action="ppaction://hlinksldjump">
                <a:extLst>
                  <a:ext uri="{A12FA001-AC4F-418D-AE19-62706E023703}">
                    <ahyp:hlinkClr xmlns:ahyp="http://schemas.microsoft.com/office/drawing/2018/hyperlinkcolor" val="tx"/>
                  </a:ext>
                </a:extLst>
              </a:hlinkClick>
            </a:rPr>
            <a:t>Why is the Navigator needed and what is it?</a:t>
          </a:r>
          <a:endPar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47630" y="49861"/>
        <a:ext cx="3754460" cy="880448"/>
      </dsp:txXfrm>
    </dsp:sp>
    <dsp:sp modelId="{A96B5DD6-82D7-42A5-9286-6D088771AA15}">
      <dsp:nvSpPr>
        <dsp:cNvPr id="0" name=""/>
        <dsp:cNvSpPr/>
      </dsp:nvSpPr>
      <dsp:spPr>
        <a:xfrm rot="5400000">
          <a:off x="6881410" y="-1907393"/>
          <a:ext cx="780567" cy="6843947"/>
        </a:xfrm>
        <a:prstGeom prst="round2SameRect">
          <a:avLst/>
        </a:prstGeom>
        <a:solidFill>
          <a:schemeClr val="accent1">
            <a:alpha val="90000"/>
            <a:tint val="55000"/>
            <a:hueOff val="0"/>
            <a:satOff val="0"/>
            <a:lumOff val="0"/>
            <a:alphaOff val="0"/>
          </a:schemeClr>
        </a:solidFill>
        <a:ln w="12700" cap="flat" cmpd="sng" algn="ctr">
          <a:solidFill>
            <a:schemeClr val="accent1">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123825" rIns="9144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spc="-10" baseline="0" dirty="0">
              <a:latin typeface="Arial" panose="020B0604020202020204" pitchFamily="34" charset="0"/>
              <a:cs typeface="Arial" panose="020B0604020202020204" pitchFamily="34" charset="0"/>
            </a:rPr>
            <a:t>These tools use a </a:t>
          </a:r>
          <a:r>
            <a:rPr lang="en-US" sz="1600" b="1" kern="1200" spc="-10" baseline="0" dirty="0">
              <a:latin typeface="Arial" panose="020B0604020202020204" pitchFamily="34" charset="0"/>
              <a:cs typeface="Arial" panose="020B0604020202020204" pitchFamily="34" charset="0"/>
            </a:rPr>
            <a:t>systematic basis of measurement to describe the current level of capability and to inform progress</a:t>
          </a:r>
          <a:r>
            <a:rPr lang="en-US" sz="1600" kern="1200" spc="-10" baseline="0" dirty="0">
              <a:latin typeface="Arial" panose="020B0604020202020204" pitchFamily="34" charset="0"/>
              <a:cs typeface="Arial" panose="020B0604020202020204" pitchFamily="34" charset="0"/>
            </a:rPr>
            <a:t>. Assessments are conducted using a measurement scale.</a:t>
          </a:r>
        </a:p>
      </dsp:txBody>
      <dsp:txXfrm rot="-5400000">
        <a:off x="3849720" y="1162401"/>
        <a:ext cx="6805843" cy="704359"/>
      </dsp:txXfrm>
    </dsp:sp>
    <dsp:sp modelId="{6027D386-1214-4694-A884-F75C993F33CD}">
      <dsp:nvSpPr>
        <dsp:cNvPr id="0" name=""/>
        <dsp:cNvSpPr/>
      </dsp:nvSpPr>
      <dsp:spPr>
        <a:xfrm>
          <a:off x="0" y="1026726"/>
          <a:ext cx="3849720" cy="975708"/>
        </a:xfrm>
        <a:prstGeom prst="roundRect">
          <a:avLst/>
        </a:prstGeom>
        <a:solidFill>
          <a:schemeClr val="accent1">
            <a:shade val="50000"/>
            <a:hueOff val="101248"/>
            <a:satOff val="-5721"/>
            <a:lumOff val="1756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ts val="2400"/>
            </a:lnSpc>
            <a:spcBef>
              <a:spcPct val="0"/>
            </a:spcBef>
            <a:spcAft>
              <a:spcPct val="35000"/>
            </a:spcAft>
            <a:buNone/>
          </a:pPr>
          <a:r>
            <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 action="ppaction://hlinksldjump">
                <a:extLst>
                  <a:ext uri="{A12FA001-AC4F-418D-AE19-62706E023703}">
                    <ahyp:hlinkClr xmlns:ahyp="http://schemas.microsoft.com/office/drawing/2018/hyperlinkcolor" val="tx"/>
                  </a:ext>
                </a:extLst>
              </a:hlinkClick>
            </a:rPr>
            <a:t>Why use a maturity model-based assessment?</a:t>
          </a:r>
          <a:endPar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47630" y="1074356"/>
        <a:ext cx="3754460" cy="880448"/>
      </dsp:txXfrm>
    </dsp:sp>
    <dsp:sp modelId="{4995FC90-67C1-4053-B9F5-16F25772328C}">
      <dsp:nvSpPr>
        <dsp:cNvPr id="0" name=""/>
        <dsp:cNvSpPr/>
      </dsp:nvSpPr>
      <dsp:spPr>
        <a:xfrm rot="5400000">
          <a:off x="6881410" y="-882898"/>
          <a:ext cx="780567" cy="6843947"/>
        </a:xfrm>
        <a:prstGeom prst="round2SameRect">
          <a:avLst/>
        </a:prstGeom>
        <a:solidFill>
          <a:schemeClr val="accent1">
            <a:alpha val="90000"/>
            <a:tint val="55000"/>
            <a:hueOff val="0"/>
            <a:satOff val="0"/>
            <a:lumOff val="0"/>
            <a:alphaOff val="0"/>
          </a:schemeClr>
        </a:solidFill>
        <a:ln w="12700" cap="flat" cmpd="sng" algn="ctr">
          <a:solidFill>
            <a:schemeClr val="accent1">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123825" rIns="9144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spc="-10" baseline="0" dirty="0">
              <a:latin typeface="Arial" panose="020B0604020202020204" pitchFamily="34" charset="0"/>
              <a:cs typeface="Arial" panose="020B0604020202020204" pitchFamily="34" charset="0"/>
            </a:rPr>
            <a:t>Depending on the context-specific goal(s)</a:t>
          </a:r>
          <a:r>
            <a:rPr lang="en-US" sz="1600" b="1" kern="1200" spc="-10" baseline="0" dirty="0">
              <a:latin typeface="Arial" panose="020B0604020202020204" pitchFamily="34" charset="0"/>
              <a:cs typeface="Arial" panose="020B0604020202020204" pitchFamily="34" charset="0"/>
            </a:rPr>
            <a:t>, one tool may yield more valuable results than another for a given setting</a:t>
          </a:r>
          <a:r>
            <a:rPr lang="en-US" sz="1600" kern="1200" spc="-10" baseline="0" dirty="0">
              <a:latin typeface="Arial" panose="020B0604020202020204" pitchFamily="34" charset="0"/>
              <a:cs typeface="Arial" panose="020B0604020202020204" pitchFamily="34" charset="0"/>
            </a:rPr>
            <a:t>. </a:t>
          </a:r>
        </a:p>
      </dsp:txBody>
      <dsp:txXfrm rot="-5400000">
        <a:off x="3849720" y="2186896"/>
        <a:ext cx="6805843" cy="704359"/>
      </dsp:txXfrm>
    </dsp:sp>
    <dsp:sp modelId="{1AEF37D0-E72E-4366-9993-573AED50057A}">
      <dsp:nvSpPr>
        <dsp:cNvPr id="0" name=""/>
        <dsp:cNvSpPr/>
      </dsp:nvSpPr>
      <dsp:spPr>
        <a:xfrm>
          <a:off x="0" y="2051220"/>
          <a:ext cx="3849720" cy="975708"/>
        </a:xfrm>
        <a:prstGeom prst="roundRect">
          <a:avLst/>
        </a:prstGeom>
        <a:solidFill>
          <a:schemeClr val="accent1">
            <a:shade val="50000"/>
            <a:hueOff val="202496"/>
            <a:satOff val="-11442"/>
            <a:lumOff val="3513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ts val="2400"/>
            </a:lnSpc>
            <a:spcBef>
              <a:spcPct val="0"/>
            </a:spcBef>
            <a:spcAft>
              <a:spcPct val="35000"/>
            </a:spcAft>
            <a:buNone/>
          </a:pPr>
          <a:r>
            <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 action="ppaction://hlinksldjump">
                <a:extLst>
                  <a:ext uri="{A12FA001-AC4F-418D-AE19-62706E023703}">
                    <ahyp:hlinkClr xmlns:ahyp="http://schemas.microsoft.com/office/drawing/2018/hyperlinkcolor" val="tx"/>
                  </a:ext>
                </a:extLst>
              </a:hlinkClick>
            </a:rPr>
            <a:t>What tool(s) best fits </a:t>
          </a:r>
          <a:br>
            <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 action="ppaction://hlinksldjump">
                <a:extLst>
                  <a:ext uri="{A12FA001-AC4F-418D-AE19-62706E023703}">
                    <ahyp:hlinkClr xmlns:ahyp="http://schemas.microsoft.com/office/drawing/2018/hyperlinkcolor" val="tx"/>
                  </a:ext>
                </a:extLst>
              </a:hlinkClick>
            </a:rPr>
          </a:br>
          <a:r>
            <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 action="ppaction://hlinksldjump">
                <a:extLst>
                  <a:ext uri="{A12FA001-AC4F-418D-AE19-62706E023703}">
                    <ahyp:hlinkClr xmlns:ahyp="http://schemas.microsoft.com/office/drawing/2018/hyperlinkcolor" val="tx"/>
                  </a:ext>
                </a:extLst>
              </a:hlinkClick>
            </a:rPr>
            <a:t>my goal(s)?</a:t>
          </a:r>
          <a:endPar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47630" y="2098850"/>
        <a:ext cx="3754460" cy="880448"/>
      </dsp:txXfrm>
    </dsp:sp>
    <dsp:sp modelId="{919DC83B-13DC-4EF0-A587-ACABF60CCB64}">
      <dsp:nvSpPr>
        <dsp:cNvPr id="0" name=""/>
        <dsp:cNvSpPr/>
      </dsp:nvSpPr>
      <dsp:spPr>
        <a:xfrm rot="5400000">
          <a:off x="6881410" y="141595"/>
          <a:ext cx="780567" cy="6843947"/>
        </a:xfrm>
        <a:prstGeom prst="round2SameRect">
          <a:avLst/>
        </a:prstGeom>
        <a:solidFill>
          <a:schemeClr val="accent1">
            <a:alpha val="90000"/>
            <a:tint val="55000"/>
            <a:hueOff val="0"/>
            <a:satOff val="0"/>
            <a:lumOff val="0"/>
            <a:alphaOff val="0"/>
          </a:schemeClr>
        </a:solidFill>
        <a:ln w="12700" cap="flat" cmpd="sng" algn="ctr">
          <a:solidFill>
            <a:schemeClr val="accent1">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123825" rIns="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spc="-10" baseline="0" dirty="0">
              <a:latin typeface="Arial" panose="020B0604020202020204" pitchFamily="34" charset="0"/>
              <a:cs typeface="Arial" panose="020B0604020202020204" pitchFamily="34" charset="0"/>
            </a:rPr>
            <a:t>Depending on the context and available resources, </a:t>
          </a:r>
          <a:r>
            <a:rPr lang="en-US" sz="1600" b="1" kern="1200" spc="-10" baseline="0" dirty="0">
              <a:latin typeface="Arial" panose="020B0604020202020204" pitchFamily="34" charset="0"/>
              <a:cs typeface="Arial" panose="020B0604020202020204" pitchFamily="34" charset="0"/>
            </a:rPr>
            <a:t>one tool may be sufficient, or a combination of tools may best inform a path forward. </a:t>
          </a:r>
          <a:r>
            <a:rPr lang="en-US" sz="1600" b="0" kern="1200" spc="-10" baseline="0" dirty="0">
              <a:latin typeface="Arial" panose="020B0604020202020204" pitchFamily="34" charset="0"/>
              <a:cs typeface="Arial" panose="020B0604020202020204" pitchFamily="34" charset="0"/>
            </a:rPr>
            <a:t>Past assessment results can be used to inform new assessments.</a:t>
          </a:r>
        </a:p>
      </dsp:txBody>
      <dsp:txXfrm rot="-5400000">
        <a:off x="3849720" y="3211389"/>
        <a:ext cx="6805843" cy="704359"/>
      </dsp:txXfrm>
    </dsp:sp>
    <dsp:sp modelId="{7A94E94D-8CC6-4D75-8B21-9696D30F8DA8}">
      <dsp:nvSpPr>
        <dsp:cNvPr id="0" name=""/>
        <dsp:cNvSpPr/>
      </dsp:nvSpPr>
      <dsp:spPr>
        <a:xfrm>
          <a:off x="0" y="3075714"/>
          <a:ext cx="3849720" cy="975708"/>
        </a:xfrm>
        <a:prstGeom prst="roundRect">
          <a:avLst/>
        </a:prstGeom>
        <a:solidFill>
          <a:schemeClr val="accent1">
            <a:shade val="50000"/>
            <a:hueOff val="202496"/>
            <a:satOff val="-11442"/>
            <a:lumOff val="3513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ts val="2400"/>
            </a:lnSpc>
            <a:spcBef>
              <a:spcPct val="0"/>
            </a:spcBef>
            <a:spcAft>
              <a:spcPct val="35000"/>
            </a:spcAft>
            <a:buNone/>
          </a:pPr>
          <a:r>
            <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 action="ppaction://hlinksldjump">
                <a:extLst>
                  <a:ext uri="{A12FA001-AC4F-418D-AE19-62706E023703}">
                    <ahyp:hlinkClr xmlns:ahyp="http://schemas.microsoft.com/office/drawing/2018/hyperlinkcolor" val="tx"/>
                  </a:ext>
                </a:extLst>
              </a:hlinkClick>
            </a:rPr>
            <a:t>How can the tools be used together?</a:t>
          </a:r>
          <a:endParaRPr lang="en-US" sz="200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47630" y="3123344"/>
        <a:ext cx="3754460" cy="880448"/>
      </dsp:txXfrm>
    </dsp:sp>
    <dsp:sp modelId="{912B57A7-AC51-40A6-9BD5-47A6D45C7A34}">
      <dsp:nvSpPr>
        <dsp:cNvPr id="0" name=""/>
        <dsp:cNvSpPr/>
      </dsp:nvSpPr>
      <dsp:spPr>
        <a:xfrm rot="5400000">
          <a:off x="6881410" y="1166090"/>
          <a:ext cx="780567" cy="6843947"/>
        </a:xfrm>
        <a:prstGeom prst="round2SameRect">
          <a:avLst/>
        </a:prstGeom>
        <a:solidFill>
          <a:schemeClr val="accent1">
            <a:alpha val="90000"/>
            <a:tint val="55000"/>
            <a:hueOff val="0"/>
            <a:satOff val="0"/>
            <a:lumOff val="0"/>
            <a:alphaOff val="0"/>
          </a:schemeClr>
        </a:solidFill>
        <a:ln w="12700" cap="flat" cmpd="sng" algn="ctr">
          <a:solidFill>
            <a:schemeClr val="accent1">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123825" rIns="182880" bIns="123825" numCol="1" spcCol="1270" anchor="ctr" anchorCtr="0">
          <a:noAutofit/>
        </a:bodyPr>
        <a:lstStyle/>
        <a:p>
          <a:pPr marL="171450" lvl="1" indent="-171450" algn="l" defTabSz="711200">
            <a:lnSpc>
              <a:spcPct val="90000"/>
            </a:lnSpc>
            <a:spcBef>
              <a:spcPct val="0"/>
            </a:spcBef>
            <a:spcAft>
              <a:spcPct val="15000"/>
            </a:spcAft>
            <a:buChar char="•"/>
          </a:pPr>
          <a:r>
            <a:rPr lang="en-US" sz="1600" b="0" kern="1200" spc="-10" baseline="0" dirty="0">
              <a:latin typeface="Arial" panose="020B0604020202020204" pitchFamily="34" charset="0"/>
              <a:cs typeface="Arial" panose="020B0604020202020204" pitchFamily="34" charset="0"/>
            </a:rPr>
            <a:t>Tools designed for a specific digital health system</a:t>
          </a:r>
          <a:r>
            <a:rPr lang="en-US" sz="1600" b="1" kern="1200" spc="-10" baseline="0" dirty="0">
              <a:latin typeface="Arial" panose="020B0604020202020204" pitchFamily="34" charset="0"/>
              <a:cs typeface="Arial" panose="020B0604020202020204" pitchFamily="34" charset="0"/>
            </a:rPr>
            <a:t> may better suit specific assessment needs </a:t>
          </a:r>
          <a:r>
            <a:rPr lang="en-US" sz="1600" b="0" kern="1200" spc="-10" baseline="0" dirty="0">
              <a:latin typeface="Arial" panose="020B0604020202020204" pitchFamily="34" charset="0"/>
              <a:cs typeface="Arial" panose="020B0604020202020204" pitchFamily="34" charset="0"/>
            </a:rPr>
            <a:t>and </a:t>
          </a:r>
          <a:r>
            <a:rPr lang="en-US" sz="1600" b="1" kern="1200" spc="-10" baseline="0" dirty="0">
              <a:latin typeface="Arial" panose="020B0604020202020204" pitchFamily="34" charset="0"/>
              <a:cs typeface="Arial" panose="020B0604020202020204" pitchFamily="34" charset="0"/>
            </a:rPr>
            <a:t>complement holistic digital health assessment tools.</a:t>
          </a:r>
        </a:p>
      </dsp:txBody>
      <dsp:txXfrm rot="-5400000">
        <a:off x="3849720" y="4235884"/>
        <a:ext cx="6805843" cy="704359"/>
      </dsp:txXfrm>
    </dsp:sp>
    <dsp:sp modelId="{AB1417C7-C350-4B7F-A22E-065B39DD07BC}">
      <dsp:nvSpPr>
        <dsp:cNvPr id="0" name=""/>
        <dsp:cNvSpPr/>
      </dsp:nvSpPr>
      <dsp:spPr>
        <a:xfrm>
          <a:off x="0" y="4100209"/>
          <a:ext cx="3849720" cy="975708"/>
        </a:xfrm>
        <a:prstGeom prst="roundRect">
          <a:avLst/>
        </a:prstGeom>
        <a:solidFill>
          <a:schemeClr val="accent1">
            <a:shade val="50000"/>
            <a:hueOff val="101248"/>
            <a:satOff val="-5721"/>
            <a:lumOff val="1756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ts val="2400"/>
            </a:lnSpc>
            <a:spcBef>
              <a:spcPct val="0"/>
            </a:spcBef>
            <a:spcAft>
              <a:spcPct val="35000"/>
            </a:spcAft>
            <a:buNone/>
          </a:pPr>
          <a:r>
            <a:rPr lang="en-US" sz="2000" b="0" kern="12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xmlns:r="http://schemas.openxmlformats.org/officeDocument/2006/relationships" r:id="" action="ppaction://hlinksldjump">
                <a:extLst>
                  <a:ext uri="{A12FA001-AC4F-418D-AE19-62706E023703}">
                    <ahyp:hlinkClr xmlns:ahyp="http://schemas.microsoft.com/office/drawing/2018/hyperlinkcolor" val="tx"/>
                  </a:ext>
                </a:extLst>
              </a:hlinkClick>
            </a:rPr>
            <a:t>What about system-specific maturity models?</a:t>
          </a:r>
          <a:endParaRPr lang="en-US" sz="2000" b="0" kern="12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47630" y="4147839"/>
        <a:ext cx="3754460" cy="8804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B8A310-8C56-4D25-A31E-89D115589E9B}">
      <dsp:nvSpPr>
        <dsp:cNvPr id="0" name=""/>
        <dsp:cNvSpPr/>
      </dsp:nvSpPr>
      <dsp:spPr>
        <a:xfrm>
          <a:off x="0" y="48446"/>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F2F410-C1F8-4E66-BA59-E6DB45FB9ACA}">
      <dsp:nvSpPr>
        <dsp:cNvPr id="0" name=""/>
        <dsp:cNvSpPr/>
      </dsp:nvSpPr>
      <dsp:spPr>
        <a:xfrm>
          <a:off x="375988" y="280191"/>
          <a:ext cx="683614" cy="683614"/>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A3F0E4-68CD-4380-A40B-D598B63764A0}">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889000">
            <a:lnSpc>
              <a:spcPts val="2400"/>
            </a:lnSpc>
            <a:spcBef>
              <a:spcPct val="0"/>
            </a:spcBef>
            <a:spcAft>
              <a:spcPct val="35000"/>
            </a:spcAft>
            <a:buNone/>
          </a:pPr>
          <a:r>
            <a:rPr lang="en-US" sz="2000" kern="1200" dirty="0">
              <a:latin typeface="Arial" panose="020B0604020202020204" pitchFamily="34" charset="0"/>
              <a:cs typeface="Arial" panose="020B0604020202020204" pitchFamily="34" charset="0"/>
            </a:rPr>
            <a:t>Each tool is designed to serve specific purposes and functions related to assessing and advancing digital health.</a:t>
          </a:r>
        </a:p>
      </dsp:txBody>
      <dsp:txXfrm>
        <a:off x="1435590" y="531"/>
        <a:ext cx="9080009" cy="1242935"/>
      </dsp:txXfrm>
    </dsp:sp>
    <dsp:sp modelId="{DCE39EE2-FE51-43F5-968A-37B6093331CD}">
      <dsp:nvSpPr>
        <dsp:cNvPr id="0" name=""/>
        <dsp:cNvSpPr/>
      </dsp:nvSpPr>
      <dsp:spPr>
        <a:xfrm>
          <a:off x="0" y="1554201"/>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E884D0-11A1-422D-B1AE-3DD5BC47E43F}">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E7F2DD-C531-4EB6-9E71-9154690D111B}">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889000">
            <a:lnSpc>
              <a:spcPts val="2400"/>
            </a:lnSpc>
            <a:spcBef>
              <a:spcPct val="0"/>
            </a:spcBef>
            <a:spcAft>
              <a:spcPct val="35000"/>
            </a:spcAft>
            <a:buNone/>
          </a:pPr>
          <a:r>
            <a:rPr lang="en-US" sz="2000" kern="1200" dirty="0">
              <a:latin typeface="Arial" panose="020B0604020202020204" pitchFamily="34" charset="0"/>
              <a:cs typeface="Arial" panose="020B0604020202020204" pitchFamily="34" charset="0"/>
            </a:rPr>
            <a:t>The Excel-based Decision Support Workbook provides guidance on selecting a tool based on the goal(s) of the assessments, along with the intended audience, available resources, and priority areas of digital health to assess.</a:t>
          </a:r>
        </a:p>
      </dsp:txBody>
      <dsp:txXfrm>
        <a:off x="1435590" y="1554201"/>
        <a:ext cx="9080009" cy="1242935"/>
      </dsp:txXfrm>
    </dsp:sp>
    <dsp:sp modelId="{5AD41191-8463-4255-8B9A-837D92A4D233}">
      <dsp:nvSpPr>
        <dsp:cNvPr id="0" name=""/>
        <dsp:cNvSpPr/>
      </dsp:nvSpPr>
      <dsp:spPr>
        <a:xfrm>
          <a:off x="0" y="3107870"/>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849477-7095-437F-8330-48E0AB3F1FFE}">
      <dsp:nvSpPr>
        <dsp:cNvPr id="0" name=""/>
        <dsp:cNvSpPr/>
      </dsp:nvSpPr>
      <dsp:spPr>
        <a:xfrm>
          <a:off x="375988" y="3387531"/>
          <a:ext cx="683614" cy="68361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F306F0-DB20-4738-B78D-22D1F5201ADF}">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889000">
            <a:lnSpc>
              <a:spcPts val="2400"/>
            </a:lnSpc>
            <a:spcBef>
              <a:spcPct val="0"/>
            </a:spcBef>
            <a:spcAft>
              <a:spcPct val="35000"/>
            </a:spcAft>
            <a:buNone/>
          </a:pPr>
          <a:r>
            <a:rPr lang="en-US" sz="2000" kern="1200" dirty="0">
              <a:latin typeface="Arial" panose="020B0604020202020204" pitchFamily="34" charset="0"/>
              <a:cs typeface="Arial" panose="020B0604020202020204" pitchFamily="34" charset="0"/>
            </a:rPr>
            <a:t>The Navigator will also include guidance on how to use tools and their results in combination, including a detailed mapping of indicators.</a:t>
          </a:r>
        </a:p>
      </dsp:txBody>
      <dsp:txXfrm>
        <a:off x="1435590" y="3107870"/>
        <a:ext cx="9080009" cy="12429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3C032F-C29D-4993-B6B3-4BD46E45291B}">
      <dsp:nvSpPr>
        <dsp:cNvPr id="0" name=""/>
        <dsp:cNvSpPr/>
      </dsp:nvSpPr>
      <dsp:spPr>
        <a:xfrm>
          <a:off x="9242" y="1152209"/>
          <a:ext cx="2762398" cy="1657439"/>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What is the goal of conducting an assessment?</a:t>
          </a:r>
        </a:p>
      </dsp:txBody>
      <dsp:txXfrm>
        <a:off x="57787" y="1200754"/>
        <a:ext cx="2665308" cy="1560349"/>
      </dsp:txXfrm>
    </dsp:sp>
    <dsp:sp modelId="{B4CB13BA-49C8-4D0C-B801-34807E1B90C9}">
      <dsp:nvSpPr>
        <dsp:cNvPr id="0" name=""/>
        <dsp:cNvSpPr/>
      </dsp:nvSpPr>
      <dsp:spPr>
        <a:xfrm>
          <a:off x="3047880" y="1638391"/>
          <a:ext cx="585628" cy="685074"/>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dirty="0"/>
        </a:p>
      </dsp:txBody>
      <dsp:txXfrm>
        <a:off x="3047880" y="1775406"/>
        <a:ext cx="409940" cy="411044"/>
      </dsp:txXfrm>
    </dsp:sp>
    <dsp:sp modelId="{3E6721E9-D666-437E-8FF5-06E86F660318}">
      <dsp:nvSpPr>
        <dsp:cNvPr id="0" name=""/>
        <dsp:cNvSpPr/>
      </dsp:nvSpPr>
      <dsp:spPr>
        <a:xfrm>
          <a:off x="3876600" y="1152209"/>
          <a:ext cx="2762398" cy="1657439"/>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latin typeface="Arial" panose="020B0604020202020204" pitchFamily="34" charset="0"/>
              <a:cs typeface="Arial" panose="020B0604020202020204" pitchFamily="34" charset="0"/>
            </a:rPr>
            <a:t>What assessments have been conducted previously?</a:t>
          </a:r>
        </a:p>
      </dsp:txBody>
      <dsp:txXfrm>
        <a:off x="3925145" y="1200754"/>
        <a:ext cx="2665308" cy="1560349"/>
      </dsp:txXfrm>
    </dsp:sp>
    <dsp:sp modelId="{ECA63565-ED0E-470B-A160-8E00240F2389}">
      <dsp:nvSpPr>
        <dsp:cNvPr id="0" name=""/>
        <dsp:cNvSpPr/>
      </dsp:nvSpPr>
      <dsp:spPr>
        <a:xfrm>
          <a:off x="6915239" y="1638391"/>
          <a:ext cx="585628" cy="685074"/>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dirty="0"/>
        </a:p>
      </dsp:txBody>
      <dsp:txXfrm>
        <a:off x="6915239" y="1775406"/>
        <a:ext cx="409940" cy="411044"/>
      </dsp:txXfrm>
    </dsp:sp>
    <dsp:sp modelId="{7C15C453-3241-4739-A23A-7AD3A0724F34}">
      <dsp:nvSpPr>
        <dsp:cNvPr id="0" name=""/>
        <dsp:cNvSpPr/>
      </dsp:nvSpPr>
      <dsp:spPr>
        <a:xfrm>
          <a:off x="7743958" y="1152209"/>
          <a:ext cx="2762398" cy="1657439"/>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latin typeface="Arial" panose="020B0604020202020204" pitchFamily="34" charset="0"/>
              <a:cs typeface="Arial" panose="020B0604020202020204" pitchFamily="34" charset="0"/>
            </a:rPr>
            <a:t>Guidance on using results from the  previous assessment</a:t>
          </a:r>
        </a:p>
      </dsp:txBody>
      <dsp:txXfrm>
        <a:off x="7792503" y="1200754"/>
        <a:ext cx="2665308" cy="15603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B8A310-8C56-4D25-A31E-89D115589E9B}">
      <dsp:nvSpPr>
        <dsp:cNvPr id="0" name=""/>
        <dsp:cNvSpPr/>
      </dsp:nvSpPr>
      <dsp:spPr>
        <a:xfrm>
          <a:off x="0" y="4312"/>
          <a:ext cx="10515600" cy="127900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F2F410-C1F8-4E66-BA59-E6DB45FB9ACA}">
      <dsp:nvSpPr>
        <dsp:cNvPr id="0" name=""/>
        <dsp:cNvSpPr/>
      </dsp:nvSpPr>
      <dsp:spPr>
        <a:xfrm>
          <a:off x="386899" y="292089"/>
          <a:ext cx="704140" cy="70345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A3F0E4-68CD-4380-A40B-D598B63764A0}">
      <dsp:nvSpPr>
        <dsp:cNvPr id="0" name=""/>
        <dsp:cNvSpPr/>
      </dsp:nvSpPr>
      <dsp:spPr>
        <a:xfrm>
          <a:off x="1477939" y="4312"/>
          <a:ext cx="8920122" cy="12802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494" tIns="135494" rIns="135494" bIns="135494" numCol="1" spcCol="1270" anchor="ctr" anchorCtr="0">
          <a:noAutofit/>
        </a:bodyPr>
        <a:lstStyle/>
        <a:p>
          <a:pPr marL="0" lvl="0" indent="0" algn="l" defTabSz="889000">
            <a:lnSpc>
              <a:spcPct val="100000"/>
            </a:lnSpc>
            <a:spcBef>
              <a:spcPct val="0"/>
            </a:spcBef>
            <a:spcAft>
              <a:spcPct val="35000"/>
            </a:spcAft>
            <a:buNone/>
          </a:pPr>
          <a:r>
            <a:rPr lang="en-US" sz="2000" kern="1200" dirty="0">
              <a:latin typeface="Arial" panose="020B0604020202020204" pitchFamily="34" charset="0"/>
              <a:cs typeface="Arial" panose="020B0604020202020204" pitchFamily="34" charset="0"/>
            </a:rPr>
            <a:t>In addition to the tools listed in Slide 9, there are maturity model-based tools designed to assess specific information subsystems that can provide detailed and specific assessment criteria, indicators, and steps for improvement to support specific subsystems.</a:t>
          </a:r>
        </a:p>
      </dsp:txBody>
      <dsp:txXfrm>
        <a:off x="1477939" y="4312"/>
        <a:ext cx="8920122" cy="1280256"/>
      </dsp:txXfrm>
    </dsp:sp>
    <dsp:sp modelId="{DCE39EE2-FE51-43F5-968A-37B6093331CD}">
      <dsp:nvSpPr>
        <dsp:cNvPr id="0" name=""/>
        <dsp:cNvSpPr/>
      </dsp:nvSpPr>
      <dsp:spPr>
        <a:xfrm>
          <a:off x="0" y="1569070"/>
          <a:ext cx="10515600" cy="127900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E884D0-11A1-422D-B1AE-3DD5BC47E43F}">
      <dsp:nvSpPr>
        <dsp:cNvPr id="0" name=""/>
        <dsp:cNvSpPr/>
      </dsp:nvSpPr>
      <dsp:spPr>
        <a:xfrm>
          <a:off x="386899" y="1856846"/>
          <a:ext cx="704140" cy="70345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E7F2DD-C531-4EB6-9E71-9154690D111B}">
      <dsp:nvSpPr>
        <dsp:cNvPr id="0" name=""/>
        <dsp:cNvSpPr/>
      </dsp:nvSpPr>
      <dsp:spPr>
        <a:xfrm>
          <a:off x="1477939" y="1569070"/>
          <a:ext cx="8920122" cy="12802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494" tIns="135494" rIns="135494" bIns="135494" numCol="1" spcCol="1270" anchor="ctr" anchorCtr="0">
          <a:noAutofit/>
        </a:bodyPr>
        <a:lstStyle/>
        <a:p>
          <a:pPr marL="0" lvl="0" indent="0" algn="l" defTabSz="889000">
            <a:lnSpc>
              <a:spcPct val="100000"/>
            </a:lnSpc>
            <a:spcBef>
              <a:spcPct val="0"/>
            </a:spcBef>
            <a:spcAft>
              <a:spcPct val="35000"/>
            </a:spcAft>
            <a:buNone/>
          </a:pPr>
          <a:r>
            <a:rPr lang="en-US" sz="2000" kern="1200" dirty="0">
              <a:latin typeface="Arial" panose="020B0604020202020204" pitchFamily="34" charset="0"/>
              <a:cs typeface="Arial" panose="020B0604020202020204" pitchFamily="34" charset="0"/>
            </a:rPr>
            <a:t>Such tools can be used in combination with the tools in the Navigator that take a broader lens to assessing systems for digital health.</a:t>
          </a:r>
        </a:p>
      </dsp:txBody>
      <dsp:txXfrm>
        <a:off x="1477939" y="1569070"/>
        <a:ext cx="8920122" cy="1280256"/>
      </dsp:txXfrm>
    </dsp:sp>
    <dsp:sp modelId="{5AD41191-8463-4255-8B9A-837D92A4D233}">
      <dsp:nvSpPr>
        <dsp:cNvPr id="0" name=""/>
        <dsp:cNvSpPr/>
      </dsp:nvSpPr>
      <dsp:spPr>
        <a:xfrm>
          <a:off x="0" y="3133828"/>
          <a:ext cx="10515600" cy="127900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849477-7095-437F-8330-48E0AB3F1FFE}">
      <dsp:nvSpPr>
        <dsp:cNvPr id="0" name=""/>
        <dsp:cNvSpPr/>
      </dsp:nvSpPr>
      <dsp:spPr>
        <a:xfrm>
          <a:off x="386899" y="3421604"/>
          <a:ext cx="704140" cy="70345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F306F0-DB20-4738-B78D-22D1F5201ADF}">
      <dsp:nvSpPr>
        <dsp:cNvPr id="0" name=""/>
        <dsp:cNvSpPr/>
      </dsp:nvSpPr>
      <dsp:spPr>
        <a:xfrm>
          <a:off x="1477939" y="3133828"/>
          <a:ext cx="8920122" cy="12802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494" tIns="135494" rIns="135494" bIns="135494" numCol="1" spcCol="1270" anchor="ctr" anchorCtr="0">
          <a:noAutofit/>
        </a:bodyPr>
        <a:lstStyle/>
        <a:p>
          <a:pPr marL="0" lvl="0" indent="0" algn="l" defTabSz="889000">
            <a:lnSpc>
              <a:spcPct val="100000"/>
            </a:lnSpc>
            <a:spcBef>
              <a:spcPct val="0"/>
            </a:spcBef>
            <a:spcAft>
              <a:spcPct val="35000"/>
            </a:spcAft>
            <a:buNone/>
          </a:pPr>
          <a:r>
            <a:rPr lang="en-US" sz="2000" kern="1200" dirty="0">
              <a:latin typeface="Arial" panose="020B0604020202020204" pitchFamily="34" charset="0"/>
              <a:cs typeface="Arial" panose="020B0604020202020204" pitchFamily="34" charset="0"/>
            </a:rPr>
            <a:t>Determination of when to use such tools will depend on the specific goals of a country or the organizational context.</a:t>
          </a:r>
        </a:p>
      </dsp:txBody>
      <dsp:txXfrm>
        <a:off x="1477939" y="3133828"/>
        <a:ext cx="8920122" cy="12802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B8A310-8C56-4D25-A31E-89D115589E9B}">
      <dsp:nvSpPr>
        <dsp:cNvPr id="0" name=""/>
        <dsp:cNvSpPr/>
      </dsp:nvSpPr>
      <dsp:spPr>
        <a:xfrm>
          <a:off x="0" y="51949"/>
          <a:ext cx="10515600" cy="124516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F2F410-C1F8-4E66-BA59-E6DB45FB9ACA}">
      <dsp:nvSpPr>
        <dsp:cNvPr id="0" name=""/>
        <dsp:cNvSpPr/>
      </dsp:nvSpPr>
      <dsp:spPr>
        <a:xfrm>
          <a:off x="376661" y="284110"/>
          <a:ext cx="685508" cy="684838"/>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A3F0E4-68CD-4380-A40B-D598B63764A0}">
      <dsp:nvSpPr>
        <dsp:cNvPr id="0" name=""/>
        <dsp:cNvSpPr/>
      </dsp:nvSpPr>
      <dsp:spPr>
        <a:xfrm>
          <a:off x="1438830" y="3948"/>
          <a:ext cx="9020396" cy="124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908" tIns="131908" rIns="131908" bIns="131908" numCol="1" spcCol="1270" anchor="ctr" anchorCtr="0">
          <a:noAutofit/>
        </a:bodyPr>
        <a:lstStyle/>
        <a:p>
          <a:pPr marL="0" lvl="0" indent="0" algn="l" defTabSz="800100">
            <a:lnSpc>
              <a:spcPct val="100000"/>
            </a:lnSpc>
            <a:spcBef>
              <a:spcPct val="0"/>
            </a:spcBef>
            <a:spcAft>
              <a:spcPct val="35000"/>
            </a:spcAft>
            <a:buNone/>
          </a:pPr>
          <a:r>
            <a:rPr lang="en-US" sz="1800" b="0" i="0" u="none" kern="1200" dirty="0">
              <a:latin typeface="Arial" panose="020B0604020202020204" pitchFamily="34" charset="0"/>
              <a:cs typeface="Arial" panose="020B0604020202020204" pitchFamily="34" charset="0"/>
            </a:rPr>
            <a:t>Countries and organizations focusing on overall digital health transformations may benefit from first using a maturity model-based tool that is not specific to any particular subsystem to assess the “as is” status of systems for digital health.</a:t>
          </a:r>
          <a:endParaRPr lang="en-US" sz="1800" kern="1200" dirty="0">
            <a:latin typeface="Arial" panose="020B0604020202020204" pitchFamily="34" charset="0"/>
            <a:cs typeface="Arial" panose="020B0604020202020204" pitchFamily="34" charset="0"/>
          </a:endParaRPr>
        </a:p>
      </dsp:txBody>
      <dsp:txXfrm>
        <a:off x="1438830" y="3948"/>
        <a:ext cx="9020396" cy="1246378"/>
      </dsp:txXfrm>
    </dsp:sp>
    <dsp:sp modelId="{DCE39EE2-FE51-43F5-968A-37B6093331CD}">
      <dsp:nvSpPr>
        <dsp:cNvPr id="0" name=""/>
        <dsp:cNvSpPr/>
      </dsp:nvSpPr>
      <dsp:spPr>
        <a:xfrm>
          <a:off x="0" y="1552479"/>
          <a:ext cx="10515600" cy="124516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E884D0-11A1-422D-B1AE-3DD5BC47E43F}">
      <dsp:nvSpPr>
        <dsp:cNvPr id="0" name=""/>
        <dsp:cNvSpPr/>
      </dsp:nvSpPr>
      <dsp:spPr>
        <a:xfrm>
          <a:off x="376661" y="1832641"/>
          <a:ext cx="685508" cy="68483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E7F2DD-C531-4EB6-9E71-9154690D111B}">
      <dsp:nvSpPr>
        <dsp:cNvPr id="0" name=""/>
        <dsp:cNvSpPr/>
      </dsp:nvSpPr>
      <dsp:spPr>
        <a:xfrm>
          <a:off x="1438830" y="1552479"/>
          <a:ext cx="9020396" cy="124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908" tIns="131908" rIns="131908" bIns="131908" numCol="1" spcCol="1270" anchor="ctr" anchorCtr="0">
          <a:noAutofit/>
        </a:bodyPr>
        <a:lstStyle/>
        <a:p>
          <a:pPr marL="0" lvl="0" indent="0" algn="l" defTabSz="800100">
            <a:lnSpc>
              <a:spcPct val="100000"/>
            </a:lnSpc>
            <a:spcBef>
              <a:spcPct val="0"/>
            </a:spcBef>
            <a:spcAft>
              <a:spcPct val="35000"/>
            </a:spcAft>
            <a:buNone/>
          </a:pPr>
          <a:r>
            <a:rPr lang="en-US" sz="1800" b="0" i="0" u="none" kern="1200" dirty="0">
              <a:latin typeface="Arial" panose="020B0604020202020204" pitchFamily="34" charset="0"/>
              <a:cs typeface="Arial" panose="020B0604020202020204" pitchFamily="34" charset="0"/>
            </a:rPr>
            <a:t>For countries that have identified priority areas for strengthening specific systems, a tool designed specifically to assess that system may be a good choice to use independently or following an overall digital health assessment. (For example, the Supply Chain Information System Maturity Model shown on the next slide.)</a:t>
          </a:r>
          <a:endParaRPr lang="en-US" sz="1800" b="0" kern="1200" dirty="0">
            <a:latin typeface="Arial" panose="020B0604020202020204" pitchFamily="34" charset="0"/>
            <a:cs typeface="Arial" panose="020B0604020202020204" pitchFamily="34" charset="0"/>
          </a:endParaRPr>
        </a:p>
      </dsp:txBody>
      <dsp:txXfrm>
        <a:off x="1438830" y="1552479"/>
        <a:ext cx="9020396" cy="1246378"/>
      </dsp:txXfrm>
    </dsp:sp>
    <dsp:sp modelId="{5AD41191-8463-4255-8B9A-837D92A4D233}">
      <dsp:nvSpPr>
        <dsp:cNvPr id="0" name=""/>
        <dsp:cNvSpPr/>
      </dsp:nvSpPr>
      <dsp:spPr>
        <a:xfrm>
          <a:off x="0" y="3101010"/>
          <a:ext cx="10515600" cy="124516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849477-7095-437F-8330-48E0AB3F1FFE}">
      <dsp:nvSpPr>
        <dsp:cNvPr id="0" name=""/>
        <dsp:cNvSpPr/>
      </dsp:nvSpPr>
      <dsp:spPr>
        <a:xfrm>
          <a:off x="376661" y="3381171"/>
          <a:ext cx="685508" cy="68483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F306F0-DB20-4738-B78D-22D1F5201ADF}">
      <dsp:nvSpPr>
        <dsp:cNvPr id="0" name=""/>
        <dsp:cNvSpPr/>
      </dsp:nvSpPr>
      <dsp:spPr>
        <a:xfrm>
          <a:off x="1438830" y="3101010"/>
          <a:ext cx="9020396" cy="124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908" tIns="131908" rIns="131908" bIns="131908" numCol="1" spcCol="1270" anchor="ctr" anchorCtr="0">
          <a:noAutofit/>
        </a:bodyPr>
        <a:lstStyle/>
        <a:p>
          <a:pPr marL="0" lvl="0" indent="0" algn="l" defTabSz="800100">
            <a:lnSpc>
              <a:spcPct val="100000"/>
            </a:lnSpc>
            <a:spcBef>
              <a:spcPct val="0"/>
            </a:spcBef>
            <a:spcAft>
              <a:spcPct val="35000"/>
            </a:spcAft>
            <a:buNone/>
          </a:pPr>
          <a:r>
            <a:rPr lang="en-US" sz="1800" b="0" i="0" u="none" kern="1200" dirty="0">
              <a:latin typeface="Arial" panose="020B0604020202020204" pitchFamily="34" charset="0"/>
              <a:cs typeface="Arial" panose="020B0604020202020204" pitchFamily="34" charset="0"/>
            </a:rPr>
            <a:t>The determination of when to use such tools will depend on the specific goals of a country or the organizational context.</a:t>
          </a:r>
          <a:endParaRPr lang="en-US" sz="1800" kern="1200" dirty="0">
            <a:latin typeface="Arial" panose="020B0604020202020204" pitchFamily="34" charset="0"/>
            <a:cs typeface="Arial" panose="020B0604020202020204" pitchFamily="34" charset="0"/>
          </a:endParaRPr>
        </a:p>
      </dsp:txBody>
      <dsp:txXfrm>
        <a:off x="1438830" y="3101010"/>
        <a:ext cx="9020396" cy="124637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8339" cy="1772554"/>
          </a:xfrm>
          <a:prstGeom prst="rect">
            <a:avLst/>
          </a:prstGeom>
        </p:spPr>
        <p:txBody>
          <a:bodyPr vert="horz" lIns="173398" tIns="86699" rIns="173398" bIns="86699" rtlCol="0"/>
          <a:lstStyle>
            <a:lvl1pPr algn="l">
              <a:defRPr sz="2300"/>
            </a:lvl1pPr>
          </a:lstStyle>
          <a:p>
            <a:endParaRPr lang="en-US" dirty="0"/>
          </a:p>
        </p:txBody>
      </p:sp>
      <p:sp>
        <p:nvSpPr>
          <p:cNvPr id="3" name="Date Placeholder 2"/>
          <p:cNvSpPr>
            <a:spLocks noGrp="1"/>
          </p:cNvSpPr>
          <p:nvPr>
            <p:ph type="dt" sz="quarter" idx="1"/>
          </p:nvPr>
        </p:nvSpPr>
        <p:spPr>
          <a:xfrm>
            <a:off x="5317963" y="0"/>
            <a:ext cx="4068339" cy="1772554"/>
          </a:xfrm>
          <a:prstGeom prst="rect">
            <a:avLst/>
          </a:prstGeom>
        </p:spPr>
        <p:txBody>
          <a:bodyPr vert="horz" lIns="173398" tIns="86699" rIns="173398" bIns="86699" rtlCol="0"/>
          <a:lstStyle>
            <a:lvl1pPr algn="r">
              <a:defRPr sz="2300"/>
            </a:lvl1pPr>
          </a:lstStyle>
          <a:p>
            <a:fld id="{4B84544C-C088-1647-8C63-20F685B1E879}" type="datetimeFigureOut">
              <a:rPr lang="en-US" smtClean="0"/>
              <a:t>9/14/2021</a:t>
            </a:fld>
            <a:endParaRPr lang="en-US" dirty="0"/>
          </a:p>
        </p:txBody>
      </p:sp>
      <p:sp>
        <p:nvSpPr>
          <p:cNvPr id="4" name="Footer Placeholder 3"/>
          <p:cNvSpPr>
            <a:spLocks noGrp="1"/>
          </p:cNvSpPr>
          <p:nvPr>
            <p:ph type="ftr" sz="quarter" idx="2"/>
          </p:nvPr>
        </p:nvSpPr>
        <p:spPr>
          <a:xfrm>
            <a:off x="0" y="33555825"/>
            <a:ext cx="4068339" cy="1772550"/>
          </a:xfrm>
          <a:prstGeom prst="rect">
            <a:avLst/>
          </a:prstGeom>
        </p:spPr>
        <p:txBody>
          <a:bodyPr vert="horz" lIns="173398" tIns="86699" rIns="173398" bIns="86699" rtlCol="0" anchor="b"/>
          <a:lstStyle>
            <a:lvl1pPr algn="l">
              <a:defRPr sz="2300"/>
            </a:lvl1pPr>
          </a:lstStyle>
          <a:p>
            <a:endParaRPr lang="en-US" dirty="0"/>
          </a:p>
        </p:txBody>
      </p:sp>
      <p:sp>
        <p:nvSpPr>
          <p:cNvPr id="5" name="Slide Number Placeholder 4"/>
          <p:cNvSpPr>
            <a:spLocks noGrp="1"/>
          </p:cNvSpPr>
          <p:nvPr>
            <p:ph type="sldNum" sz="quarter" idx="3"/>
          </p:nvPr>
        </p:nvSpPr>
        <p:spPr>
          <a:xfrm>
            <a:off x="5317963" y="33555825"/>
            <a:ext cx="4068339" cy="1772550"/>
          </a:xfrm>
          <a:prstGeom prst="rect">
            <a:avLst/>
          </a:prstGeom>
        </p:spPr>
        <p:txBody>
          <a:bodyPr vert="horz" lIns="173398" tIns="86699" rIns="173398" bIns="86699" rtlCol="0" anchor="b"/>
          <a:lstStyle>
            <a:lvl1pPr algn="r">
              <a:defRPr sz="2300"/>
            </a:lvl1pPr>
          </a:lstStyle>
          <a:p>
            <a:fld id="{B0184475-1036-8C4C-A6B7-26DF22BCC812}" type="slidenum">
              <a:rPr lang="en-US" smtClean="0"/>
              <a:t>‹#›</a:t>
            </a:fld>
            <a:endParaRPr lang="en-US" dirty="0"/>
          </a:p>
        </p:txBody>
      </p:sp>
    </p:spTree>
    <p:extLst>
      <p:ext uri="{BB962C8B-B14F-4D97-AF65-F5344CB8AC3E}">
        <p14:creationId xmlns:p14="http://schemas.microsoft.com/office/powerpoint/2010/main" val="1444411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8339" cy="1772554"/>
          </a:xfrm>
          <a:prstGeom prst="rect">
            <a:avLst/>
          </a:prstGeom>
        </p:spPr>
        <p:txBody>
          <a:bodyPr vert="horz" lIns="173398" tIns="86699" rIns="173398" bIns="86699" rtlCol="0"/>
          <a:lstStyle>
            <a:lvl1pPr algn="l">
              <a:defRPr sz="2300"/>
            </a:lvl1pPr>
          </a:lstStyle>
          <a:p>
            <a:endParaRPr lang="en-US" dirty="0"/>
          </a:p>
        </p:txBody>
      </p:sp>
      <p:sp>
        <p:nvSpPr>
          <p:cNvPr id="3" name="Date Placeholder 2"/>
          <p:cNvSpPr>
            <a:spLocks noGrp="1"/>
          </p:cNvSpPr>
          <p:nvPr>
            <p:ph type="dt" idx="1"/>
          </p:nvPr>
        </p:nvSpPr>
        <p:spPr>
          <a:xfrm>
            <a:off x="5317963" y="0"/>
            <a:ext cx="4068339" cy="1772554"/>
          </a:xfrm>
          <a:prstGeom prst="rect">
            <a:avLst/>
          </a:prstGeom>
        </p:spPr>
        <p:txBody>
          <a:bodyPr vert="horz" lIns="173398" tIns="86699" rIns="173398" bIns="86699" rtlCol="0"/>
          <a:lstStyle>
            <a:lvl1pPr algn="r">
              <a:defRPr sz="2300"/>
            </a:lvl1pPr>
          </a:lstStyle>
          <a:p>
            <a:fld id="{10749675-586B-4CDB-A77C-00C1CB703CE3}" type="datetimeFigureOut">
              <a:rPr lang="en-US" smtClean="0"/>
              <a:t>9/14/2021</a:t>
            </a:fld>
            <a:endParaRPr lang="en-US" dirty="0"/>
          </a:p>
        </p:txBody>
      </p:sp>
      <p:sp>
        <p:nvSpPr>
          <p:cNvPr id="4" name="Slide Image Placeholder 3"/>
          <p:cNvSpPr>
            <a:spLocks noGrp="1" noRot="1" noChangeAspect="1"/>
          </p:cNvSpPr>
          <p:nvPr>
            <p:ph type="sldImg" idx="2"/>
          </p:nvPr>
        </p:nvSpPr>
        <p:spPr>
          <a:xfrm>
            <a:off x="-5903913" y="4416425"/>
            <a:ext cx="21196301" cy="11923713"/>
          </a:xfrm>
          <a:prstGeom prst="rect">
            <a:avLst/>
          </a:prstGeom>
          <a:noFill/>
          <a:ln w="12700">
            <a:solidFill>
              <a:prstClr val="black"/>
            </a:solidFill>
          </a:ln>
        </p:spPr>
        <p:txBody>
          <a:bodyPr vert="horz" lIns="173398" tIns="86699" rIns="173398" bIns="86699" rtlCol="0" anchor="ctr"/>
          <a:lstStyle/>
          <a:p>
            <a:endParaRPr lang="en-US" dirty="0"/>
          </a:p>
        </p:txBody>
      </p:sp>
      <p:sp>
        <p:nvSpPr>
          <p:cNvPr id="5" name="Notes Placeholder 4"/>
          <p:cNvSpPr>
            <a:spLocks noGrp="1"/>
          </p:cNvSpPr>
          <p:nvPr>
            <p:ph type="body" sz="quarter" idx="3"/>
          </p:nvPr>
        </p:nvSpPr>
        <p:spPr>
          <a:xfrm>
            <a:off x="938848" y="17001779"/>
            <a:ext cx="7510780" cy="13910547"/>
          </a:xfrm>
          <a:prstGeom prst="rect">
            <a:avLst/>
          </a:prstGeom>
        </p:spPr>
        <p:txBody>
          <a:bodyPr vert="horz" lIns="173398" tIns="86699" rIns="173398" bIns="8669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33555825"/>
            <a:ext cx="4068339" cy="1772550"/>
          </a:xfrm>
          <a:prstGeom prst="rect">
            <a:avLst/>
          </a:prstGeom>
        </p:spPr>
        <p:txBody>
          <a:bodyPr vert="horz" lIns="173398" tIns="86699" rIns="173398" bIns="86699" rtlCol="0" anchor="b"/>
          <a:lstStyle>
            <a:lvl1pPr algn="l">
              <a:defRPr sz="2300"/>
            </a:lvl1pPr>
          </a:lstStyle>
          <a:p>
            <a:endParaRPr lang="en-US" dirty="0"/>
          </a:p>
        </p:txBody>
      </p:sp>
      <p:sp>
        <p:nvSpPr>
          <p:cNvPr id="7" name="Slide Number Placeholder 6"/>
          <p:cNvSpPr>
            <a:spLocks noGrp="1"/>
          </p:cNvSpPr>
          <p:nvPr>
            <p:ph type="sldNum" sz="quarter" idx="5"/>
          </p:nvPr>
        </p:nvSpPr>
        <p:spPr>
          <a:xfrm>
            <a:off x="5317963" y="33555825"/>
            <a:ext cx="4068339" cy="1772550"/>
          </a:xfrm>
          <a:prstGeom prst="rect">
            <a:avLst/>
          </a:prstGeom>
        </p:spPr>
        <p:txBody>
          <a:bodyPr vert="horz" lIns="173398" tIns="86699" rIns="173398" bIns="86699" rtlCol="0" anchor="b"/>
          <a:lstStyle>
            <a:lvl1pPr algn="r">
              <a:defRPr sz="2300"/>
            </a:lvl1pPr>
          </a:lstStyle>
          <a:p>
            <a:fld id="{C1839E43-54C8-4B0E-A1BB-EA7591600F15}" type="slidenum">
              <a:rPr lang="en-US" smtClean="0"/>
              <a:t>‹#›</a:t>
            </a:fld>
            <a:endParaRPr lang="en-US" dirty="0"/>
          </a:p>
        </p:txBody>
      </p:sp>
    </p:spTree>
    <p:extLst>
      <p:ext uri="{BB962C8B-B14F-4D97-AF65-F5344CB8AC3E}">
        <p14:creationId xmlns:p14="http://schemas.microsoft.com/office/powerpoint/2010/main" val="1303367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1</a:t>
            </a:fld>
            <a:endParaRPr lang="en-US" dirty="0"/>
          </a:p>
        </p:txBody>
      </p:sp>
    </p:spTree>
    <p:extLst>
      <p:ext uri="{BB962C8B-B14F-4D97-AF65-F5344CB8AC3E}">
        <p14:creationId xmlns:p14="http://schemas.microsoft.com/office/powerpoint/2010/main" val="761429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10</a:t>
            </a:fld>
            <a:endParaRPr lang="en-US" dirty="0"/>
          </a:p>
        </p:txBody>
      </p:sp>
    </p:spTree>
    <p:extLst>
      <p:ext uri="{BB962C8B-B14F-4D97-AF65-F5344CB8AC3E}">
        <p14:creationId xmlns:p14="http://schemas.microsoft.com/office/powerpoint/2010/main" val="1445939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The goals outlined here were taken from each tools’ intended purposes. More details on tool purpose can be found in the Navigator User’s Guide.</a:t>
            </a:r>
          </a:p>
        </p:txBody>
      </p:sp>
      <p:sp>
        <p:nvSpPr>
          <p:cNvPr id="4" name="Slide Number Placeholder 3"/>
          <p:cNvSpPr>
            <a:spLocks noGrp="1"/>
          </p:cNvSpPr>
          <p:nvPr>
            <p:ph type="sldNum" sz="quarter" idx="5"/>
          </p:nvPr>
        </p:nvSpPr>
        <p:spPr/>
        <p:txBody>
          <a:bodyPr/>
          <a:lstStyle/>
          <a:p>
            <a:fld id="{C1839E43-54C8-4B0E-A1BB-EA7591600F15}" type="slidenum">
              <a:rPr lang="en-US" smtClean="0"/>
              <a:t>12</a:t>
            </a:fld>
            <a:endParaRPr lang="en-US" dirty="0"/>
          </a:p>
        </p:txBody>
      </p:sp>
    </p:spTree>
    <p:extLst>
      <p:ext uri="{BB962C8B-B14F-4D97-AF65-F5344CB8AC3E}">
        <p14:creationId xmlns:p14="http://schemas.microsoft.com/office/powerpoint/2010/main" val="3919335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The goals outlined here were taken from the included tools’ intended purposes. More details on tool purpose can be found in the Navigator User’s Guide.</a:t>
            </a:r>
          </a:p>
        </p:txBody>
      </p:sp>
      <p:sp>
        <p:nvSpPr>
          <p:cNvPr id="4" name="Slide Number Placeholder 3"/>
          <p:cNvSpPr>
            <a:spLocks noGrp="1"/>
          </p:cNvSpPr>
          <p:nvPr>
            <p:ph type="sldNum" sz="quarter" idx="5"/>
          </p:nvPr>
        </p:nvSpPr>
        <p:spPr/>
        <p:txBody>
          <a:bodyPr/>
          <a:lstStyle/>
          <a:p>
            <a:fld id="{C1839E43-54C8-4B0E-A1BB-EA7591600F15}" type="slidenum">
              <a:rPr lang="en-US" smtClean="0"/>
              <a:t>13</a:t>
            </a:fld>
            <a:endParaRPr lang="en-US" dirty="0"/>
          </a:p>
        </p:txBody>
      </p:sp>
    </p:spTree>
    <p:extLst>
      <p:ext uri="{BB962C8B-B14F-4D97-AF65-F5344CB8AC3E}">
        <p14:creationId xmlns:p14="http://schemas.microsoft.com/office/powerpoint/2010/main" val="2352396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Note: Additional considerations for selecting and using a tool include maturity model-based tools that have previously been used in the given context, for example if the HIS Interoperability Maturity Model was already implemented in a country, and that country would like to conduct another assessment that aligns with a different goal, such as HIS strategic planning. Guidance on how to use tools in combination, including how to consider previous tool assessment results, is forthcoming.</a:t>
            </a:r>
          </a:p>
        </p:txBody>
      </p:sp>
      <p:sp>
        <p:nvSpPr>
          <p:cNvPr id="4" name="Slide Number Placeholder 3"/>
          <p:cNvSpPr>
            <a:spLocks noGrp="1"/>
          </p:cNvSpPr>
          <p:nvPr>
            <p:ph type="sldNum" sz="quarter" idx="5"/>
          </p:nvPr>
        </p:nvSpPr>
        <p:spPr/>
        <p:txBody>
          <a:bodyPr/>
          <a:lstStyle/>
          <a:p>
            <a:fld id="{C1839E43-54C8-4B0E-A1BB-EA7591600F15}" type="slidenum">
              <a:rPr lang="en-US" smtClean="0"/>
              <a:t>14</a:t>
            </a:fld>
            <a:endParaRPr lang="en-US" dirty="0"/>
          </a:p>
        </p:txBody>
      </p:sp>
    </p:spTree>
    <p:extLst>
      <p:ext uri="{BB962C8B-B14F-4D97-AF65-F5344CB8AC3E}">
        <p14:creationId xmlns:p14="http://schemas.microsoft.com/office/powerpoint/2010/main" val="1266728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Each tool organizes these areas a bit differently; the WHO-ITU eHealth strategy provides a useful framework for grouping elements. A more detailed mapping of indicators is forthcoming and will provide guidance at the most granular level.</a:t>
            </a:r>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15</a:t>
            </a:fld>
            <a:endParaRPr lang="en-US" dirty="0"/>
          </a:p>
        </p:txBody>
      </p:sp>
    </p:spTree>
    <p:extLst>
      <p:ext uri="{BB962C8B-B14F-4D97-AF65-F5344CB8AC3E}">
        <p14:creationId xmlns:p14="http://schemas.microsoft.com/office/powerpoint/2010/main" val="32119677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decision support workbook is Excel-based.</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839E43-54C8-4B0E-A1BB-EA7591600F15}" type="slidenum">
              <a:rPr kumimoji="0" lang="en-US" sz="2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55489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839E43-54C8-4B0E-A1BB-EA7591600F15}" type="slidenum">
              <a:rPr kumimoji="0" lang="en-US" sz="2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089254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1839E43-54C8-4B0E-A1BB-EA7591600F15}" type="slidenum">
              <a:rPr lang="en-US" smtClean="0"/>
              <a:t>18</a:t>
            </a:fld>
            <a:endParaRPr lang="en-US" dirty="0"/>
          </a:p>
        </p:txBody>
      </p:sp>
    </p:spTree>
    <p:extLst>
      <p:ext uri="{BB962C8B-B14F-4D97-AF65-F5344CB8AC3E}">
        <p14:creationId xmlns:p14="http://schemas.microsoft.com/office/powerpoint/2010/main" val="389328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1839E43-54C8-4B0E-A1BB-EA7591600F15}" type="slidenum">
              <a:rPr lang="en-US" smtClean="0"/>
              <a:t>19</a:t>
            </a:fld>
            <a:endParaRPr lang="en-US" dirty="0"/>
          </a:p>
        </p:txBody>
      </p:sp>
    </p:spTree>
    <p:extLst>
      <p:ext uri="{BB962C8B-B14F-4D97-AF65-F5344CB8AC3E}">
        <p14:creationId xmlns:p14="http://schemas.microsoft.com/office/powerpoint/2010/main" val="2460744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839E43-54C8-4B0E-A1BB-EA7591600F15}" type="slidenum">
              <a:rPr kumimoji="0" lang="en-US" sz="2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59050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This slide provides a high-level overview of the content in Navigator slide deck. You can click on each of the modules to go to the section of the PPT. The content in this slide deck has been adapted from a collaboratively created User’s Guide, which provides additional tool details, definitions, and appendices.</a:t>
            </a:r>
          </a:p>
          <a:p>
            <a:r>
              <a:rPr lang="en-US" dirty="0">
                <a:latin typeface="Arial" panose="020B0604020202020204" pitchFamily="34" charset="0"/>
                <a:cs typeface="Arial" panose="020B0604020202020204" pitchFamily="34" charset="0"/>
              </a:rPr>
              <a:t>The User’s Guide is available at https://wiki.digitalsquare.io/index.php/Navigator_for_Digital_Health_Capability_Models</a:t>
            </a:r>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2</a:t>
            </a:fld>
            <a:endParaRPr lang="en-US" dirty="0"/>
          </a:p>
        </p:txBody>
      </p:sp>
    </p:spTree>
    <p:extLst>
      <p:ext uri="{BB962C8B-B14F-4D97-AF65-F5344CB8AC3E}">
        <p14:creationId xmlns:p14="http://schemas.microsoft.com/office/powerpoint/2010/main" val="35046184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1839E43-54C8-4B0E-A1BB-EA7591600F15}" type="slidenum">
              <a:rPr lang="en-US" smtClean="0"/>
              <a:t>21</a:t>
            </a:fld>
            <a:endParaRPr lang="en-US" dirty="0"/>
          </a:p>
        </p:txBody>
      </p:sp>
    </p:spTree>
    <p:extLst>
      <p:ext uri="{BB962C8B-B14F-4D97-AF65-F5344CB8AC3E}">
        <p14:creationId xmlns:p14="http://schemas.microsoft.com/office/powerpoint/2010/main" val="13880997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839E43-54C8-4B0E-A1BB-EA7591600F15}" type="slidenum">
              <a:rPr kumimoji="0" lang="en-US" sz="2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41220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23</a:t>
            </a:fld>
            <a:endParaRPr lang="en-US" dirty="0"/>
          </a:p>
        </p:txBody>
      </p:sp>
    </p:spTree>
    <p:extLst>
      <p:ext uri="{BB962C8B-B14F-4D97-AF65-F5344CB8AC3E}">
        <p14:creationId xmlns:p14="http://schemas.microsoft.com/office/powerpoint/2010/main" val="19762268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839E43-54C8-4B0E-A1BB-EA7591600F15}" type="slidenum">
              <a:rPr kumimoji="0" lang="en-US" sz="2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24387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839E43-54C8-4B0E-A1BB-EA7591600F15}" type="slidenum">
              <a:rPr kumimoji="0" lang="en-US" sz="2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673846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29</a:t>
            </a:fld>
            <a:endParaRPr lang="en-US" dirty="0"/>
          </a:p>
        </p:txBody>
      </p:sp>
    </p:spTree>
    <p:extLst>
      <p:ext uri="{BB962C8B-B14F-4D97-AF65-F5344CB8AC3E}">
        <p14:creationId xmlns:p14="http://schemas.microsoft.com/office/powerpoint/2010/main" val="25190078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SCISMM is one example of a system specific maturity model that can be used in combinations with other maturity model-based tools included in the Navigator.</a:t>
            </a:r>
          </a:p>
        </p:txBody>
      </p:sp>
      <p:sp>
        <p:nvSpPr>
          <p:cNvPr id="4" name="Slide Number Placeholder 3"/>
          <p:cNvSpPr>
            <a:spLocks noGrp="1"/>
          </p:cNvSpPr>
          <p:nvPr>
            <p:ph type="sldNum" sz="quarter" idx="5"/>
          </p:nvPr>
        </p:nvSpPr>
        <p:spPr/>
        <p:txBody>
          <a:bodyPr/>
          <a:lstStyle/>
          <a:p>
            <a:fld id="{C1839E43-54C8-4B0E-A1BB-EA7591600F15}" type="slidenum">
              <a:rPr lang="en-US" smtClean="0"/>
              <a:t>30</a:t>
            </a:fld>
            <a:endParaRPr lang="en-US" dirty="0"/>
          </a:p>
        </p:txBody>
      </p:sp>
    </p:spTree>
    <p:extLst>
      <p:ext uri="{BB962C8B-B14F-4D97-AF65-F5344CB8AC3E}">
        <p14:creationId xmlns:p14="http://schemas.microsoft.com/office/powerpoint/2010/main" val="42639162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839E43-54C8-4B0E-A1BB-EA7591600F15}" type="slidenum">
              <a:rPr kumimoji="0" lang="en-US" sz="2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8552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32</a:t>
            </a:fld>
            <a:endParaRPr lang="en-US" dirty="0"/>
          </a:p>
        </p:txBody>
      </p:sp>
    </p:spTree>
    <p:extLst>
      <p:ext uri="{BB962C8B-B14F-4D97-AF65-F5344CB8AC3E}">
        <p14:creationId xmlns:p14="http://schemas.microsoft.com/office/powerpoint/2010/main" val="42127065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We use digital health as an umbrella term to encompass applications of ICT to support the use of health information. In some cases, more specific terms—such as health information systems or eHealth—are used to describe specific tools and their intended goals. </a:t>
            </a:r>
          </a:p>
        </p:txBody>
      </p:sp>
      <p:sp>
        <p:nvSpPr>
          <p:cNvPr id="4" name="Slide Number Placeholder 3"/>
          <p:cNvSpPr>
            <a:spLocks noGrp="1"/>
          </p:cNvSpPr>
          <p:nvPr>
            <p:ph type="sldNum" sz="quarter" idx="5"/>
          </p:nvPr>
        </p:nvSpPr>
        <p:spPr/>
        <p:txBody>
          <a:bodyPr/>
          <a:lstStyle/>
          <a:p>
            <a:fld id="{C1839E43-54C8-4B0E-A1BB-EA7591600F15}" type="slidenum">
              <a:rPr lang="en-US" smtClean="0"/>
              <a:t>34</a:t>
            </a:fld>
            <a:endParaRPr lang="en-US" dirty="0"/>
          </a:p>
        </p:txBody>
      </p:sp>
    </p:spTree>
    <p:extLst>
      <p:ext uri="{BB962C8B-B14F-4D97-AF65-F5344CB8AC3E}">
        <p14:creationId xmlns:p14="http://schemas.microsoft.com/office/powerpoint/2010/main" val="3949303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Arial" panose="020B0604020202020204" pitchFamily="34" charset="0"/>
                <a:cs typeface="Arial" panose="020B0604020202020204" pitchFamily="34" charset="0"/>
              </a:rPr>
              <a:t>The Navigator builds on the value of independent maturity model tools by providing guidance to navigate their effective use. The Navigator adds value to the WHO </a:t>
            </a:r>
            <a:r>
              <a:rPr lang="en-US" sz="1200" b="0" i="1" u="none" strike="noStrike" dirty="0">
                <a:solidFill>
                  <a:srgbClr val="000000"/>
                </a:solidFill>
                <a:effectLst/>
                <a:latin typeface="Arial" panose="020B0604020202020204" pitchFamily="34" charset="0"/>
                <a:cs typeface="Arial" panose="020B0604020202020204" pitchFamily="34" charset="0"/>
              </a:rPr>
              <a:t>Digital Implementation Investment Guide,</a:t>
            </a:r>
            <a:r>
              <a:rPr lang="en-US" sz="1200" b="0" i="0" u="none" strike="noStrike" dirty="0">
                <a:solidFill>
                  <a:srgbClr val="000000"/>
                </a:solidFill>
                <a:effectLst/>
                <a:latin typeface="Arial" panose="020B0604020202020204" pitchFamily="34" charset="0"/>
                <a:cs typeface="Arial" panose="020B0604020202020204" pitchFamily="34" charset="0"/>
              </a:rPr>
              <a:t> which recommends the use of maturity model-based tools in phase 1 (i.e., assessing the current state and enabling environment). The Navigator will help stakeholders choose and use a maturity model-based tool(s) that is most appropriate to their context and purpose as well as to consider the results from past maturity model-based assessments.</a:t>
            </a:r>
            <a:endParaRPr lang="en-US" b="0" dirty="0">
              <a:effectLst/>
              <a:latin typeface="Arial" panose="020B0604020202020204" pitchFamily="34" charset="0"/>
              <a:cs typeface="Arial" panose="020B0604020202020204" pitchFamily="34" charset="0"/>
            </a:endParaRPr>
          </a:p>
          <a:p>
            <a:pPr rtl="0">
              <a:spcBef>
                <a:spcPts val="0"/>
              </a:spcBef>
              <a:spcAft>
                <a:spcPts val="0"/>
              </a:spcAft>
            </a:pPr>
            <a:br>
              <a:rPr lang="en-US" b="0" dirty="0">
                <a:effectLst/>
                <a:latin typeface="Arial" panose="020B0604020202020204" pitchFamily="34" charset="0"/>
                <a:cs typeface="Arial" panose="020B0604020202020204" pitchFamily="34" charset="0"/>
              </a:rPr>
            </a:br>
            <a:r>
              <a:rPr lang="en-US" sz="1200" b="0" i="0" u="none" strike="noStrike" dirty="0">
                <a:solidFill>
                  <a:srgbClr val="000000"/>
                </a:solidFill>
                <a:effectLst/>
                <a:latin typeface="Arial" panose="020B0604020202020204" pitchFamily="34" charset="0"/>
                <a:cs typeface="Arial" panose="020B0604020202020204" pitchFamily="34" charset="0"/>
              </a:rPr>
              <a:t>The Navigator provides an overview of maturity model-based tools, including details about each tool’s:</a:t>
            </a:r>
            <a:endParaRPr lang="en-US" b="0" dirty="0">
              <a:effectLst/>
              <a:latin typeface="Arial" panose="020B0604020202020204" pitchFamily="34" charset="0"/>
              <a:cs typeface="Arial" panose="020B0604020202020204" pitchFamily="34" charset="0"/>
            </a:endParaRPr>
          </a:p>
          <a:p>
            <a:pPr marL="628650" lvl="1" indent="-1714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cs typeface="Arial" panose="020B0604020202020204" pitchFamily="34" charset="0"/>
              </a:rPr>
              <a:t>Focus and purpose</a:t>
            </a:r>
          </a:p>
          <a:p>
            <a:pPr marL="628650" lvl="1" indent="-1714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cs typeface="Arial" panose="020B0604020202020204" pitchFamily="34" charset="0"/>
              </a:rPr>
              <a:t>Level of focus in the healthcare system (e.g., national, subnational)</a:t>
            </a:r>
          </a:p>
          <a:p>
            <a:pPr marL="628650" lvl="1" indent="-1714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cs typeface="Arial" panose="020B0604020202020204" pitchFamily="34" charset="0"/>
              </a:rPr>
              <a:t>Levels or stages of maturity (number of stages/levels, how each level is defined)</a:t>
            </a:r>
          </a:p>
          <a:p>
            <a:pPr marL="628650" lvl="1" indent="-1714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cs typeface="Arial" panose="020B0604020202020204" pitchFamily="34" charset="0"/>
              </a:rPr>
              <a:t>Attributes or components of the tool (domains/components/subcomponents)</a:t>
            </a:r>
          </a:p>
          <a:p>
            <a:pPr marL="628650" lvl="1" indent="-1714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cs typeface="Arial" panose="020B0604020202020204" pitchFamily="34" charset="0"/>
              </a:rPr>
              <a:t>Assessment approach and method of data collection</a:t>
            </a:r>
          </a:p>
          <a:p>
            <a:pPr marL="628650" lvl="1" indent="-1714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cs typeface="Arial" panose="020B0604020202020204" pitchFamily="34" charset="0"/>
              </a:rPr>
              <a:t>Estimated level of effort needed, duration, and technical know-how required for implementation. </a:t>
            </a:r>
          </a:p>
          <a:p>
            <a:pPr rtl="0">
              <a:spcBef>
                <a:spcPts val="0"/>
              </a:spcBef>
              <a:spcAft>
                <a:spcPts val="0"/>
              </a:spcAft>
            </a:pPr>
            <a:br>
              <a:rPr lang="en-US" b="0" dirty="0">
                <a:effectLst/>
                <a:latin typeface="Arial" panose="020B0604020202020204" pitchFamily="34" charset="0"/>
                <a:cs typeface="Arial" panose="020B0604020202020204" pitchFamily="34" charset="0"/>
              </a:rPr>
            </a:br>
            <a:r>
              <a:rPr lang="en-US" sz="1200" b="0" i="0" u="none" strike="noStrike" dirty="0">
                <a:solidFill>
                  <a:srgbClr val="000000"/>
                </a:solidFill>
                <a:effectLst/>
                <a:latin typeface="Arial" panose="020B0604020202020204" pitchFamily="34" charset="0"/>
                <a:cs typeface="Arial" panose="020B0604020202020204" pitchFamily="34" charset="0"/>
              </a:rPr>
              <a:t>Version 1.0 of the Navigator provides in-depth guidance on publicly available maturity model toolkits (users’ guides, assessment worksheets, etc.) that are designed to holistically assess national-level digital health systems that are agnostic to any one platform or subsystem of the HIS. The Navigator also provides linkages to maturity models that are designed for a specific subsystem, such as immunization or supply chain information systems.</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1839E43-54C8-4B0E-A1BB-EA7591600F15}" type="slidenum">
              <a:rPr lang="en-US" smtClean="0"/>
              <a:t>3</a:t>
            </a:fld>
            <a:endParaRPr lang="en-US" dirty="0"/>
          </a:p>
        </p:txBody>
      </p:sp>
    </p:spTree>
    <p:extLst>
      <p:ext uri="{BB962C8B-B14F-4D97-AF65-F5344CB8AC3E}">
        <p14:creationId xmlns:p14="http://schemas.microsoft.com/office/powerpoint/2010/main" val="14570372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This slide is to elaborate on what we mean by the term “digital health” in the Navigator. More guidance on terms can be found in the Navigator User’s Guide and in the Digital Implementation Investment Guide, linked in the slide.</a:t>
            </a:r>
          </a:p>
        </p:txBody>
      </p:sp>
      <p:sp>
        <p:nvSpPr>
          <p:cNvPr id="4" name="Slide Number Placeholder 3"/>
          <p:cNvSpPr>
            <a:spLocks noGrp="1"/>
          </p:cNvSpPr>
          <p:nvPr>
            <p:ph type="sldNum" sz="quarter" idx="5"/>
          </p:nvPr>
        </p:nvSpPr>
        <p:spPr/>
        <p:txBody>
          <a:bodyPr/>
          <a:lstStyle/>
          <a:p>
            <a:fld id="{C1839E43-54C8-4B0E-A1BB-EA7591600F15}" type="slidenum">
              <a:rPr lang="en-US" smtClean="0"/>
              <a:t>35</a:t>
            </a:fld>
            <a:endParaRPr lang="en-US" dirty="0"/>
          </a:p>
        </p:txBody>
      </p:sp>
    </p:spTree>
    <p:extLst>
      <p:ext uri="{BB962C8B-B14F-4D97-AF65-F5344CB8AC3E}">
        <p14:creationId xmlns:p14="http://schemas.microsoft.com/office/powerpoint/2010/main" val="35590851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839E43-54C8-4B0E-A1BB-EA7591600F15}" type="slidenum">
              <a:rPr kumimoji="0" lang="en-US" sz="2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551842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It is important to note that the last row here, the main areas of assessment, are very general. Each tool defines each of the main areas for assessment differently. For example, leadership and governance are assessed in all six tools, but the tool varies in what falls under leadership and governance. Some tools include strategic planning and financing here, whereas others assess those attributes under other areas. The detailed tool mapping is forthcoming and will provide more insight on this.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839E43-54C8-4B0E-A1BB-EA7591600F15}" type="slidenum">
              <a:rPr kumimoji="0" lang="en-US" sz="2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37879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The Navigator also includes an Excel-based appendix with one-to-one mapping of tool indicators.</a:t>
            </a:r>
          </a:p>
        </p:txBody>
      </p:sp>
      <p:sp>
        <p:nvSpPr>
          <p:cNvPr id="4" name="Slide Number Placeholder 3"/>
          <p:cNvSpPr>
            <a:spLocks noGrp="1"/>
          </p:cNvSpPr>
          <p:nvPr>
            <p:ph type="sldNum" sz="quarter" idx="5"/>
          </p:nvPr>
        </p:nvSpPr>
        <p:spPr/>
        <p:txBody>
          <a:bodyPr/>
          <a:lstStyle/>
          <a:p>
            <a:fld id="{C1839E43-54C8-4B0E-A1BB-EA7591600F15}" type="slidenum">
              <a:rPr lang="en-US" smtClean="0"/>
              <a:t>4</a:t>
            </a:fld>
            <a:endParaRPr lang="en-US" dirty="0"/>
          </a:p>
        </p:txBody>
      </p:sp>
    </p:spTree>
    <p:extLst>
      <p:ext uri="{BB962C8B-B14F-4D97-AF65-F5344CB8AC3E}">
        <p14:creationId xmlns:p14="http://schemas.microsoft.com/office/powerpoint/2010/main" val="1896113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 on the terms used in the Navigator.  See the User guide for more details on language as well as a glossary.</a:t>
            </a:r>
          </a:p>
        </p:txBody>
      </p:sp>
      <p:sp>
        <p:nvSpPr>
          <p:cNvPr id="4" name="Slide Number Placeholder 3"/>
          <p:cNvSpPr>
            <a:spLocks noGrp="1"/>
          </p:cNvSpPr>
          <p:nvPr>
            <p:ph type="sldNum" sz="quarter" idx="5"/>
          </p:nvPr>
        </p:nvSpPr>
        <p:spPr/>
        <p:txBody>
          <a:bodyPr/>
          <a:lstStyle/>
          <a:p>
            <a:fld id="{C1839E43-54C8-4B0E-A1BB-EA7591600F15}" type="slidenum">
              <a:rPr lang="en-US" smtClean="0"/>
              <a:t>5</a:t>
            </a:fld>
            <a:endParaRPr lang="en-US" dirty="0"/>
          </a:p>
        </p:txBody>
      </p:sp>
    </p:spTree>
    <p:extLst>
      <p:ext uri="{BB962C8B-B14F-4D97-AF65-F5344CB8AC3E}">
        <p14:creationId xmlns:p14="http://schemas.microsoft.com/office/powerpoint/2010/main" val="1028669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Identifying strengths and weaknesses is critical to inform strategic planning for donors to understand, at technical and granular levels, where countries are in their digital transformation journeys. We hope that this will be a tool that people will want to rely on, also to monitor progress of investment over time, using a rapid and low-resource effort.</a:t>
            </a:r>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6</a:t>
            </a:fld>
            <a:endParaRPr lang="en-US" dirty="0"/>
          </a:p>
        </p:txBody>
      </p:sp>
    </p:spTree>
    <p:extLst>
      <p:ext uri="{BB962C8B-B14F-4D97-AF65-F5344CB8AC3E}">
        <p14:creationId xmlns:p14="http://schemas.microsoft.com/office/powerpoint/2010/main" val="2678958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7</a:t>
            </a:fld>
            <a:endParaRPr lang="en-US" dirty="0"/>
          </a:p>
        </p:txBody>
      </p:sp>
    </p:spTree>
    <p:extLst>
      <p:ext uri="{BB962C8B-B14F-4D97-AF65-F5344CB8AC3E}">
        <p14:creationId xmlns:p14="http://schemas.microsoft.com/office/powerpoint/2010/main" val="2238901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This Navigator was developed through an iterative and multi-step process, the first of which was to review publicly available maturity model-based tools for digital health, their accompanying guidance, and available reports of where assessments have been done and used.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next step was to interview users and developers of the tools, to better understand each tool’s unique purpose and design, and to understand how the tools have been practically applied in the field. (A PDF document summarizing these interviews is available in the Digital Square Resource Library at https://lib.digitalsquare.io/.)</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In developing the Navigator content, we outlined the scope of the Navigator to determine which tools should be included and what parameters would define the tools that were included. See slide 13 for more information.</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To review drafts, content, and tools to include, we established a multi-stakeholder advisory group with members from USAID, Kati Collective, WHO, UNICEF, and JSI.</a:t>
            </a:r>
            <a:endParaRPr lang="en-US" dirty="0"/>
          </a:p>
        </p:txBody>
      </p:sp>
      <p:sp>
        <p:nvSpPr>
          <p:cNvPr id="4" name="Slide Number Placeholder 3"/>
          <p:cNvSpPr>
            <a:spLocks noGrp="1"/>
          </p:cNvSpPr>
          <p:nvPr>
            <p:ph type="sldNum" sz="quarter" idx="5"/>
          </p:nvPr>
        </p:nvSpPr>
        <p:spPr/>
        <p:txBody>
          <a:bodyPr/>
          <a:lstStyle/>
          <a:p>
            <a:fld id="{C1839E43-54C8-4B0E-A1BB-EA7591600F15}" type="slidenum">
              <a:rPr lang="en-US" smtClean="0"/>
              <a:t>8</a:t>
            </a:fld>
            <a:endParaRPr lang="en-US" dirty="0"/>
          </a:p>
        </p:txBody>
      </p:sp>
    </p:spTree>
    <p:extLst>
      <p:ext uri="{BB962C8B-B14F-4D97-AF65-F5344CB8AC3E}">
        <p14:creationId xmlns:p14="http://schemas.microsoft.com/office/powerpoint/2010/main" val="3557183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Individual tool fact sheets can be found in the Excel Decision Support Workbook.</a:t>
            </a:r>
          </a:p>
        </p:txBody>
      </p:sp>
      <p:sp>
        <p:nvSpPr>
          <p:cNvPr id="4" name="Slide Number Placeholder 3"/>
          <p:cNvSpPr>
            <a:spLocks noGrp="1"/>
          </p:cNvSpPr>
          <p:nvPr>
            <p:ph type="sldNum" sz="quarter" idx="5"/>
          </p:nvPr>
        </p:nvSpPr>
        <p:spPr/>
        <p:txBody>
          <a:bodyPr/>
          <a:lstStyle/>
          <a:p>
            <a:fld id="{C1839E43-54C8-4B0E-A1BB-EA7591600F15}" type="slidenum">
              <a:rPr lang="en-US" smtClean="0"/>
              <a:t>9</a:t>
            </a:fld>
            <a:endParaRPr lang="en-US" dirty="0"/>
          </a:p>
        </p:txBody>
      </p:sp>
    </p:spTree>
    <p:extLst>
      <p:ext uri="{BB962C8B-B14F-4D97-AF65-F5344CB8AC3E}">
        <p14:creationId xmlns:p14="http://schemas.microsoft.com/office/powerpoint/2010/main" val="39143261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4" name="Picture 3" descr="A person looking at the camera&#10;&#10;Description automatically generated">
            <a:extLst>
              <a:ext uri="{FF2B5EF4-FFF2-40B4-BE49-F238E27FC236}">
                <a16:creationId xmlns:a16="http://schemas.microsoft.com/office/drawing/2014/main" id="{4D502687-992F-4510-BE90-83C7DAE946CA}"/>
              </a:ext>
            </a:extLst>
          </p:cNvPr>
          <p:cNvPicPr>
            <a:picLocks noChangeAspect="1"/>
          </p:cNvPicPr>
          <p:nvPr userDrawn="1"/>
        </p:nvPicPr>
        <p:blipFill rotWithShape="1">
          <a:blip r:embed="rId2"/>
          <a:srcRect l="11419" t="18758" b="6501"/>
          <a:stretch/>
        </p:blipFill>
        <p:spPr>
          <a:xfrm>
            <a:off x="-1571625" y="-884037"/>
            <a:ext cx="13763625" cy="7742038"/>
          </a:xfrm>
          <a:prstGeom prst="rect">
            <a:avLst/>
          </a:prstGeom>
        </p:spPr>
      </p:pic>
      <p:sp>
        <p:nvSpPr>
          <p:cNvPr id="7" name="Title 9">
            <a:extLst>
              <a:ext uri="{FF2B5EF4-FFF2-40B4-BE49-F238E27FC236}">
                <a16:creationId xmlns:a16="http://schemas.microsoft.com/office/drawing/2014/main" id="{F57AD92F-7CF1-4C62-906B-55FA1B9CFA6C}"/>
              </a:ext>
            </a:extLst>
          </p:cNvPr>
          <p:cNvSpPr txBox="1">
            <a:spLocks/>
          </p:cNvSpPr>
          <p:nvPr userDrawn="1"/>
        </p:nvSpPr>
        <p:spPr>
          <a:xfrm>
            <a:off x="7362825" y="3277938"/>
            <a:ext cx="4343400" cy="61898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gn="r"/>
            <a:r>
              <a:rPr lang="en-US" sz="3200" dirty="0">
                <a:solidFill>
                  <a:srgbClr val="012F3B"/>
                </a:solidFill>
                <a:latin typeface="Arial" panose="020B0604020202020204" pitchFamily="34" charset="0"/>
                <a:cs typeface="Arial" panose="020B0604020202020204" pitchFamily="34" charset="0"/>
              </a:rPr>
              <a:t>connecting the world for better health</a:t>
            </a:r>
          </a:p>
        </p:txBody>
      </p:sp>
      <p:grpSp>
        <p:nvGrpSpPr>
          <p:cNvPr id="8" name="Group 7">
            <a:extLst>
              <a:ext uri="{FF2B5EF4-FFF2-40B4-BE49-F238E27FC236}">
                <a16:creationId xmlns:a16="http://schemas.microsoft.com/office/drawing/2014/main" id="{9C8B8CFD-CF87-47AB-96AC-DC84D29B7A3D}"/>
              </a:ext>
            </a:extLst>
          </p:cNvPr>
          <p:cNvGrpSpPr>
            <a:grpSpLocks noChangeAspect="1"/>
          </p:cNvGrpSpPr>
          <p:nvPr userDrawn="1"/>
        </p:nvGrpSpPr>
        <p:grpSpPr>
          <a:xfrm>
            <a:off x="9345778" y="675082"/>
            <a:ext cx="2286000" cy="2286000"/>
            <a:chOff x="315340" y="2230083"/>
            <a:chExt cx="3297943" cy="3297943"/>
          </a:xfrm>
        </p:grpSpPr>
        <p:sp>
          <p:nvSpPr>
            <p:cNvPr id="9" name="Rectangle: Single Corner Rounded 10">
              <a:extLst>
                <a:ext uri="{FF2B5EF4-FFF2-40B4-BE49-F238E27FC236}">
                  <a16:creationId xmlns:a16="http://schemas.microsoft.com/office/drawing/2014/main" id="{AF2E4D23-69BA-4077-9343-4A3CF9538234}"/>
                </a:ext>
              </a:extLst>
            </p:cNvPr>
            <p:cNvSpPr/>
            <p:nvPr/>
          </p:nvSpPr>
          <p:spPr>
            <a:xfrm>
              <a:off x="480575" y="2395537"/>
              <a:ext cx="2967475" cy="2967037"/>
            </a:xfrm>
            <a:custGeom>
              <a:avLst/>
              <a:gdLst>
                <a:gd name="connsiteX0" fmla="*/ 0 w 1898650"/>
                <a:gd name="connsiteY0" fmla="*/ 0 h 2503035"/>
                <a:gd name="connsiteX1" fmla="*/ 1582202 w 1898650"/>
                <a:gd name="connsiteY1" fmla="*/ 0 h 2503035"/>
                <a:gd name="connsiteX2" fmla="*/ 1898650 w 1898650"/>
                <a:gd name="connsiteY2" fmla="*/ 316448 h 2503035"/>
                <a:gd name="connsiteX3" fmla="*/ 1898650 w 1898650"/>
                <a:gd name="connsiteY3" fmla="*/ 2503035 h 2503035"/>
                <a:gd name="connsiteX4" fmla="*/ 0 w 1898650"/>
                <a:gd name="connsiteY4" fmla="*/ 2503035 h 2503035"/>
                <a:gd name="connsiteX5" fmla="*/ 0 w 1898650"/>
                <a:gd name="connsiteY5" fmla="*/ 0 h 2503035"/>
                <a:gd name="connsiteX0" fmla="*/ 0 w 1898650"/>
                <a:gd name="connsiteY0" fmla="*/ 0 h 2509385"/>
                <a:gd name="connsiteX1" fmla="*/ 1582202 w 1898650"/>
                <a:gd name="connsiteY1" fmla="*/ 0 h 2509385"/>
                <a:gd name="connsiteX2" fmla="*/ 1898650 w 1898650"/>
                <a:gd name="connsiteY2" fmla="*/ 316448 h 2509385"/>
                <a:gd name="connsiteX3" fmla="*/ 1898650 w 1898650"/>
                <a:gd name="connsiteY3" fmla="*/ 2503035 h 2509385"/>
                <a:gd name="connsiteX4" fmla="*/ 6350 w 1898650"/>
                <a:gd name="connsiteY4" fmla="*/ 2509385 h 2509385"/>
                <a:gd name="connsiteX5" fmla="*/ 0 w 1898650"/>
                <a:gd name="connsiteY5" fmla="*/ 0 h 250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98650" h="2509385">
                  <a:moveTo>
                    <a:pt x="0" y="0"/>
                  </a:moveTo>
                  <a:lnTo>
                    <a:pt x="1582202" y="0"/>
                  </a:lnTo>
                  <a:cubicBezTo>
                    <a:pt x="1756971" y="0"/>
                    <a:pt x="1898650" y="141679"/>
                    <a:pt x="1898650" y="316448"/>
                  </a:cubicBezTo>
                  <a:lnTo>
                    <a:pt x="1898650" y="2503035"/>
                  </a:lnTo>
                  <a:lnTo>
                    <a:pt x="6350" y="2509385"/>
                  </a:lnTo>
                  <a:cubicBezTo>
                    <a:pt x="4233" y="1672923"/>
                    <a:pt x="2117" y="836462"/>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pic>
          <p:nvPicPr>
            <p:cNvPr id="10" name="Picture 9">
              <a:extLst>
                <a:ext uri="{FF2B5EF4-FFF2-40B4-BE49-F238E27FC236}">
                  <a16:creationId xmlns:a16="http://schemas.microsoft.com/office/drawing/2014/main" id="{70B84CD3-D989-449F-ABBA-1047B7A292B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5340" y="2230083"/>
              <a:ext cx="3297943" cy="3297943"/>
            </a:xfrm>
            <a:prstGeom prst="rect">
              <a:avLst/>
            </a:prstGeom>
          </p:spPr>
        </p:pic>
      </p:grpSp>
      <p:sp>
        <p:nvSpPr>
          <p:cNvPr id="2" name="TextBox 1">
            <a:extLst>
              <a:ext uri="{FF2B5EF4-FFF2-40B4-BE49-F238E27FC236}">
                <a16:creationId xmlns:a16="http://schemas.microsoft.com/office/drawing/2014/main" id="{2A629612-7758-4783-AAEB-7521D30F7D7B}"/>
              </a:ext>
            </a:extLst>
          </p:cNvPr>
          <p:cNvSpPr txBox="1"/>
          <p:nvPr userDrawn="1"/>
        </p:nvSpPr>
        <p:spPr>
          <a:xfrm>
            <a:off x="0" y="6581001"/>
            <a:ext cx="1827552" cy="276999"/>
          </a:xfrm>
          <a:prstGeom prst="rect">
            <a:avLst/>
          </a:prstGeom>
          <a:noFill/>
        </p:spPr>
        <p:txBody>
          <a:bodyPr wrap="none" rtlCol="0">
            <a:spAutoFit/>
          </a:bodyPr>
          <a:lstStyle/>
          <a:p>
            <a:r>
              <a:rPr lang="en-US" sz="1200" dirty="0">
                <a:solidFill>
                  <a:srgbClr val="BDBEC1"/>
                </a:solidFill>
              </a:rPr>
              <a:t>Photo: PATH/Trevor Snapp</a:t>
            </a:r>
          </a:p>
        </p:txBody>
      </p:sp>
    </p:spTree>
    <p:extLst>
      <p:ext uri="{BB962C8B-B14F-4D97-AF65-F5344CB8AC3E}">
        <p14:creationId xmlns:p14="http://schemas.microsoft.com/office/powerpoint/2010/main" val="1393929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709DB0"/>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3EB2059-B45B-4FBB-8B9D-75F942CA0DB7}"/>
              </a:ext>
            </a:extLst>
          </p:cNvPr>
          <p:cNvSpPr/>
          <p:nvPr userDrawn="1"/>
        </p:nvSpPr>
        <p:spPr>
          <a:xfrm>
            <a:off x="-30480" y="314325"/>
            <a:ext cx="12252960" cy="6229350"/>
          </a:xfrm>
          <a:prstGeom prst="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9">
            <a:extLst>
              <a:ext uri="{FF2B5EF4-FFF2-40B4-BE49-F238E27FC236}">
                <a16:creationId xmlns:a16="http://schemas.microsoft.com/office/drawing/2014/main" id="{A0218A9E-B6E5-4BB6-AC65-05293341842D}"/>
              </a:ext>
            </a:extLst>
          </p:cNvPr>
          <p:cNvSpPr txBox="1">
            <a:spLocks/>
          </p:cNvSpPr>
          <p:nvPr userDrawn="1"/>
        </p:nvSpPr>
        <p:spPr>
          <a:xfrm>
            <a:off x="3733821" y="2910644"/>
            <a:ext cx="7862434" cy="61898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4000" dirty="0">
              <a:solidFill>
                <a:srgbClr val="012F3B"/>
              </a:solidFill>
              <a:latin typeface="Helvetica Neue"/>
            </a:endParaRPr>
          </a:p>
        </p:txBody>
      </p:sp>
      <p:grpSp>
        <p:nvGrpSpPr>
          <p:cNvPr id="7" name="Group 6">
            <a:extLst>
              <a:ext uri="{FF2B5EF4-FFF2-40B4-BE49-F238E27FC236}">
                <a16:creationId xmlns:a16="http://schemas.microsoft.com/office/drawing/2014/main" id="{80CCCCA4-097A-4522-BF89-666B4EB2C614}"/>
              </a:ext>
            </a:extLst>
          </p:cNvPr>
          <p:cNvGrpSpPr>
            <a:grpSpLocks noChangeAspect="1"/>
          </p:cNvGrpSpPr>
          <p:nvPr userDrawn="1"/>
        </p:nvGrpSpPr>
        <p:grpSpPr>
          <a:xfrm>
            <a:off x="595745" y="2057400"/>
            <a:ext cx="2743200" cy="2743200"/>
            <a:chOff x="315340" y="2230083"/>
            <a:chExt cx="3297943" cy="3297943"/>
          </a:xfrm>
        </p:grpSpPr>
        <p:sp>
          <p:nvSpPr>
            <p:cNvPr id="8" name="Rectangle: Single Corner Rounded 10">
              <a:extLst>
                <a:ext uri="{FF2B5EF4-FFF2-40B4-BE49-F238E27FC236}">
                  <a16:creationId xmlns:a16="http://schemas.microsoft.com/office/drawing/2014/main" id="{35789E3A-D5F4-498A-B786-FE3FB1EF23FF}"/>
                </a:ext>
              </a:extLst>
            </p:cNvPr>
            <p:cNvSpPr/>
            <p:nvPr/>
          </p:nvSpPr>
          <p:spPr>
            <a:xfrm>
              <a:off x="480575" y="2395537"/>
              <a:ext cx="2967475" cy="2967037"/>
            </a:xfrm>
            <a:custGeom>
              <a:avLst/>
              <a:gdLst>
                <a:gd name="connsiteX0" fmla="*/ 0 w 1898650"/>
                <a:gd name="connsiteY0" fmla="*/ 0 h 2503035"/>
                <a:gd name="connsiteX1" fmla="*/ 1582202 w 1898650"/>
                <a:gd name="connsiteY1" fmla="*/ 0 h 2503035"/>
                <a:gd name="connsiteX2" fmla="*/ 1898650 w 1898650"/>
                <a:gd name="connsiteY2" fmla="*/ 316448 h 2503035"/>
                <a:gd name="connsiteX3" fmla="*/ 1898650 w 1898650"/>
                <a:gd name="connsiteY3" fmla="*/ 2503035 h 2503035"/>
                <a:gd name="connsiteX4" fmla="*/ 0 w 1898650"/>
                <a:gd name="connsiteY4" fmla="*/ 2503035 h 2503035"/>
                <a:gd name="connsiteX5" fmla="*/ 0 w 1898650"/>
                <a:gd name="connsiteY5" fmla="*/ 0 h 2503035"/>
                <a:gd name="connsiteX0" fmla="*/ 0 w 1898650"/>
                <a:gd name="connsiteY0" fmla="*/ 0 h 2509385"/>
                <a:gd name="connsiteX1" fmla="*/ 1582202 w 1898650"/>
                <a:gd name="connsiteY1" fmla="*/ 0 h 2509385"/>
                <a:gd name="connsiteX2" fmla="*/ 1898650 w 1898650"/>
                <a:gd name="connsiteY2" fmla="*/ 316448 h 2509385"/>
                <a:gd name="connsiteX3" fmla="*/ 1898650 w 1898650"/>
                <a:gd name="connsiteY3" fmla="*/ 2503035 h 2509385"/>
                <a:gd name="connsiteX4" fmla="*/ 6350 w 1898650"/>
                <a:gd name="connsiteY4" fmla="*/ 2509385 h 2509385"/>
                <a:gd name="connsiteX5" fmla="*/ 0 w 1898650"/>
                <a:gd name="connsiteY5" fmla="*/ 0 h 250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98650" h="2509385">
                  <a:moveTo>
                    <a:pt x="0" y="0"/>
                  </a:moveTo>
                  <a:lnTo>
                    <a:pt x="1582202" y="0"/>
                  </a:lnTo>
                  <a:cubicBezTo>
                    <a:pt x="1756971" y="0"/>
                    <a:pt x="1898650" y="141679"/>
                    <a:pt x="1898650" y="316448"/>
                  </a:cubicBezTo>
                  <a:lnTo>
                    <a:pt x="1898650" y="2503035"/>
                  </a:lnTo>
                  <a:lnTo>
                    <a:pt x="6350" y="2509385"/>
                  </a:lnTo>
                  <a:cubicBezTo>
                    <a:pt x="4233" y="1672923"/>
                    <a:pt x="2117" y="836462"/>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pic>
          <p:nvPicPr>
            <p:cNvPr id="9" name="Picture 8">
              <a:extLst>
                <a:ext uri="{FF2B5EF4-FFF2-40B4-BE49-F238E27FC236}">
                  <a16:creationId xmlns:a16="http://schemas.microsoft.com/office/drawing/2014/main" id="{FC08059A-FDFD-4017-A23B-B78EF750A93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5340" y="2230083"/>
              <a:ext cx="3297943" cy="3297943"/>
            </a:xfrm>
            <a:prstGeom prst="rect">
              <a:avLst/>
            </a:prstGeom>
          </p:spPr>
        </p:pic>
      </p:grpSp>
      <p:sp>
        <p:nvSpPr>
          <p:cNvPr id="10" name="Title 9">
            <a:extLst>
              <a:ext uri="{FF2B5EF4-FFF2-40B4-BE49-F238E27FC236}">
                <a16:creationId xmlns:a16="http://schemas.microsoft.com/office/drawing/2014/main" id="{5F593167-E81E-42B7-8D08-E41CC7CB8713}"/>
              </a:ext>
            </a:extLst>
          </p:cNvPr>
          <p:cNvSpPr txBox="1">
            <a:spLocks/>
          </p:cNvSpPr>
          <p:nvPr userDrawn="1"/>
        </p:nvSpPr>
        <p:spPr>
          <a:xfrm>
            <a:off x="6251171" y="1639867"/>
            <a:ext cx="5345084" cy="61898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4000" dirty="0">
              <a:solidFill>
                <a:srgbClr val="012F3B"/>
              </a:solidFill>
              <a:latin typeface="Helvetica Neue"/>
            </a:endParaRPr>
          </a:p>
        </p:txBody>
      </p:sp>
      <p:sp>
        <p:nvSpPr>
          <p:cNvPr id="18" name="Title 1">
            <a:extLst>
              <a:ext uri="{FF2B5EF4-FFF2-40B4-BE49-F238E27FC236}">
                <a16:creationId xmlns:a16="http://schemas.microsoft.com/office/drawing/2014/main" id="{28512990-BF6C-4A12-85CA-71AE69861162}"/>
              </a:ext>
            </a:extLst>
          </p:cNvPr>
          <p:cNvSpPr>
            <a:spLocks noGrp="1"/>
          </p:cNvSpPr>
          <p:nvPr>
            <p:ph type="ctrTitle"/>
          </p:nvPr>
        </p:nvSpPr>
        <p:spPr>
          <a:xfrm>
            <a:off x="3619845" y="2623118"/>
            <a:ext cx="8090385" cy="1813013"/>
          </a:xfrm>
        </p:spPr>
        <p:txBody>
          <a:bodyPr anchor="b">
            <a:noAutofit/>
          </a:bodyPr>
          <a:lstStyle>
            <a:lvl1pPr algn="l">
              <a:defRPr sz="6600">
                <a:solidFill>
                  <a:srgbClr val="012F3B"/>
                </a:solidFill>
              </a:defRPr>
            </a:lvl1pPr>
          </a:lstStyle>
          <a:p>
            <a:r>
              <a:rPr lang="en-US" dirty="0"/>
              <a:t>Click to edit Master title style</a:t>
            </a:r>
          </a:p>
        </p:txBody>
      </p:sp>
    </p:spTree>
    <p:extLst>
      <p:ext uri="{BB962C8B-B14F-4D97-AF65-F5344CB8AC3E}">
        <p14:creationId xmlns:p14="http://schemas.microsoft.com/office/powerpoint/2010/main" val="3150299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3C882-A8CC-411F-8CCD-FFC34B060868}"/>
              </a:ext>
            </a:extLst>
          </p:cNvPr>
          <p:cNvSpPr>
            <a:spLocks noGrp="1"/>
          </p:cNvSpPr>
          <p:nvPr>
            <p:ph type="title"/>
          </p:nvPr>
        </p:nvSpPr>
        <p:spPr>
          <a:xfrm>
            <a:off x="1752600" y="1143000"/>
            <a:ext cx="8686800" cy="4572000"/>
          </a:xfrm>
        </p:spPr>
        <p:txBody>
          <a:bodyPr>
            <a:noAutofit/>
          </a:bodyPr>
          <a:lstStyle>
            <a:lvl1pPr algn="ctr">
              <a:defRPr sz="800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pic>
        <p:nvPicPr>
          <p:cNvPr id="5" name="Picture 4">
            <a:extLst>
              <a:ext uri="{FF2B5EF4-FFF2-40B4-BE49-F238E27FC236}">
                <a16:creationId xmlns:a16="http://schemas.microsoft.com/office/drawing/2014/main" id="{5696C1AF-1797-40FF-B259-CCCD3564669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668000" y="5257800"/>
            <a:ext cx="914400" cy="914400"/>
          </a:xfrm>
          <a:prstGeom prst="rect">
            <a:avLst/>
          </a:prstGeom>
        </p:spPr>
      </p:pic>
    </p:spTree>
    <p:extLst>
      <p:ext uri="{BB962C8B-B14F-4D97-AF65-F5344CB8AC3E}">
        <p14:creationId xmlns:p14="http://schemas.microsoft.com/office/powerpoint/2010/main" val="901277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bg>
      <p:bgRef idx="1001">
        <a:schemeClr val="bg2"/>
      </p:bgRef>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FA69626-F7BB-4A23-B65B-7ED70040CB56}"/>
              </a:ext>
            </a:extLst>
          </p:cNvPr>
          <p:cNvSpPr>
            <a:spLocks noGrp="1"/>
          </p:cNvSpPr>
          <p:nvPr>
            <p:ph type="title"/>
          </p:nvPr>
        </p:nvSpPr>
        <p:spPr>
          <a:xfrm>
            <a:off x="1752600" y="1143000"/>
            <a:ext cx="8686800" cy="4572000"/>
          </a:xfrm>
        </p:spPr>
        <p:txBody>
          <a:bodyPr>
            <a:noAutofit/>
          </a:bodyPr>
          <a:lstStyle>
            <a:lvl1pPr algn="ctr">
              <a:defRPr sz="800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pic>
        <p:nvPicPr>
          <p:cNvPr id="8" name="Picture 7">
            <a:extLst>
              <a:ext uri="{FF2B5EF4-FFF2-40B4-BE49-F238E27FC236}">
                <a16:creationId xmlns:a16="http://schemas.microsoft.com/office/drawing/2014/main" id="{E3A64E24-5684-488C-9418-7D3784B6D16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668000" y="5257800"/>
            <a:ext cx="914400" cy="914400"/>
          </a:xfrm>
          <a:prstGeom prst="rect">
            <a:avLst/>
          </a:prstGeom>
        </p:spPr>
      </p:pic>
    </p:spTree>
    <p:extLst>
      <p:ext uri="{BB962C8B-B14F-4D97-AF65-F5344CB8AC3E}">
        <p14:creationId xmlns:p14="http://schemas.microsoft.com/office/powerpoint/2010/main" val="908472207"/>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709DB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CE66C-007F-4158-AA46-FCE8EEBF78CB}"/>
              </a:ext>
            </a:extLst>
          </p:cNvPr>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15DC2B25-CCD3-4847-BA48-811DA9B91491}"/>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Footer Placeholder 4">
            <a:extLst>
              <a:ext uri="{FF2B5EF4-FFF2-40B4-BE49-F238E27FC236}">
                <a16:creationId xmlns:a16="http://schemas.microsoft.com/office/drawing/2014/main" id="{14A5F756-B076-4166-8A0B-85EF3EFB3F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r>
              <a:rPr lang="en-US" b="1" dirty="0"/>
              <a:t>Digital Square</a:t>
            </a:r>
            <a:r>
              <a:rPr lang="en-US" dirty="0"/>
              <a:t> | connecting the world for better health</a:t>
            </a:r>
          </a:p>
        </p:txBody>
      </p:sp>
      <p:sp>
        <p:nvSpPr>
          <p:cNvPr id="8" name="Slide Number Placeholder 5">
            <a:extLst>
              <a:ext uri="{FF2B5EF4-FFF2-40B4-BE49-F238E27FC236}">
                <a16:creationId xmlns:a16="http://schemas.microsoft.com/office/drawing/2014/main" id="{071DA9E7-1FCA-44AB-B228-3DA1B1C59EC8}"/>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44719955-1345-4D84-AB09-2561C2716DF0}" type="slidenum">
              <a:rPr lang="en-US" smtClean="0"/>
              <a:pPr/>
              <a:t>‹#›</a:t>
            </a:fld>
            <a:endParaRPr lang="en-US" dirty="0"/>
          </a:p>
        </p:txBody>
      </p:sp>
    </p:spTree>
    <p:extLst>
      <p:ext uri="{BB962C8B-B14F-4D97-AF65-F5344CB8AC3E}">
        <p14:creationId xmlns:p14="http://schemas.microsoft.com/office/powerpoint/2010/main" val="1139413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DFFE8F15-2ED1-4B49-85AE-D231DC371257}"/>
              </a:ext>
            </a:extLst>
          </p:cNvPr>
          <p:cNvSpPr txBox="1">
            <a:spLocks/>
          </p:cNvSpPr>
          <p:nvPr userDrawn="1"/>
        </p:nvSpPr>
        <p:spPr>
          <a:xfrm>
            <a:off x="11434873" y="6361610"/>
            <a:ext cx="419446" cy="365125"/>
          </a:xfrm>
          <a:prstGeom prst="rect">
            <a:avLst/>
          </a:prstGeom>
        </p:spPr>
        <p:txBody>
          <a:bodyPr vert="horz" lIns="91440" tIns="45720" rIns="91440" bIns="45720" rtlCol="0" anchor="ctr"/>
          <a:lstStyle>
            <a:defPPr>
              <a:defRPr lang="en-US"/>
            </a:defPPr>
            <a:lvl1pPr marL="0" algn="r" defTabSz="457200" rtl="0" eaLnBrk="1" latinLnBrk="0" hangingPunct="1">
              <a:defRPr sz="1200" b="0" kern="1200">
                <a:ln>
                  <a:noFill/>
                </a:ln>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01CD6B-22C3-E142-9F82-EA30D4FCB065}" type="slidenum">
              <a:rPr lang="en-US" smtClean="0"/>
              <a:pPr/>
              <a:t>‹#›</a:t>
            </a:fld>
            <a:endParaRPr lang="en-US" dirty="0"/>
          </a:p>
        </p:txBody>
      </p:sp>
      <p:sp>
        <p:nvSpPr>
          <p:cNvPr id="11" name="Footer Placeholder 4">
            <a:extLst>
              <a:ext uri="{FF2B5EF4-FFF2-40B4-BE49-F238E27FC236}">
                <a16:creationId xmlns:a16="http://schemas.microsoft.com/office/drawing/2014/main" id="{8BCF89B1-AD2F-4C51-A933-8E1C2224B4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12" name="Slide Number Placeholder 5">
            <a:extLst>
              <a:ext uri="{FF2B5EF4-FFF2-40B4-BE49-F238E27FC236}">
                <a16:creationId xmlns:a16="http://schemas.microsoft.com/office/drawing/2014/main" id="{0C509480-AD56-4F91-A158-8DE809470900}"/>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
        <p:nvSpPr>
          <p:cNvPr id="13" name="Title Placeholder 1">
            <a:extLst>
              <a:ext uri="{FF2B5EF4-FFF2-40B4-BE49-F238E27FC236}">
                <a16:creationId xmlns:a16="http://schemas.microsoft.com/office/drawing/2014/main" id="{BB0AAE54-BDC9-4D49-8546-053B76FB1DFE}"/>
              </a:ext>
            </a:extLst>
          </p:cNvPr>
          <p:cNvSpPr>
            <a:spLocks noGrp="1"/>
          </p:cNvSpPr>
          <p:nvPr>
            <p:ph type="title"/>
          </p:nvPr>
        </p:nvSpPr>
        <p:spPr>
          <a:xfrm>
            <a:off x="609600" y="365126"/>
            <a:ext cx="10972800" cy="730250"/>
          </a:xfrm>
          <a:prstGeom prst="rect">
            <a:avLst/>
          </a:prstGeom>
        </p:spPr>
        <p:txBody>
          <a:bodyPr vert="horz" lIns="91440" tIns="45720" rIns="91440" bIns="45720" rtlCol="0" anchor="ctr">
            <a:normAutofit/>
          </a:bodyPr>
          <a:lstStyle/>
          <a:p>
            <a:r>
              <a:rPr lang="en-US" dirty="0"/>
              <a:t>Click to edit Master title style</a:t>
            </a:r>
          </a:p>
        </p:txBody>
      </p:sp>
      <p:sp>
        <p:nvSpPr>
          <p:cNvPr id="18" name="Content Placeholder 17">
            <a:extLst>
              <a:ext uri="{FF2B5EF4-FFF2-40B4-BE49-F238E27FC236}">
                <a16:creationId xmlns:a16="http://schemas.microsoft.com/office/drawing/2014/main" id="{B02FD9BE-FC31-4071-BBA1-2F3850C9A27A}"/>
              </a:ext>
            </a:extLst>
          </p:cNvPr>
          <p:cNvSpPr>
            <a:spLocks noGrp="1"/>
          </p:cNvSpPr>
          <p:nvPr>
            <p:ph sz="quarter" idx="10"/>
          </p:nvPr>
        </p:nvSpPr>
        <p:spPr>
          <a:xfrm>
            <a:off x="609600" y="1476375"/>
            <a:ext cx="1097280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9808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DFFE8F15-2ED1-4B49-85AE-D231DC371257}"/>
              </a:ext>
            </a:extLst>
          </p:cNvPr>
          <p:cNvSpPr txBox="1">
            <a:spLocks/>
          </p:cNvSpPr>
          <p:nvPr userDrawn="1"/>
        </p:nvSpPr>
        <p:spPr>
          <a:xfrm>
            <a:off x="11434873" y="6361610"/>
            <a:ext cx="419446" cy="365125"/>
          </a:xfrm>
          <a:prstGeom prst="rect">
            <a:avLst/>
          </a:prstGeom>
        </p:spPr>
        <p:txBody>
          <a:bodyPr vert="horz" lIns="91440" tIns="45720" rIns="91440" bIns="45720" rtlCol="0" anchor="ctr"/>
          <a:lstStyle>
            <a:defPPr>
              <a:defRPr lang="en-US"/>
            </a:defPPr>
            <a:lvl1pPr marL="0" algn="r" defTabSz="457200" rtl="0" eaLnBrk="1" latinLnBrk="0" hangingPunct="1">
              <a:defRPr sz="1200" b="0" kern="1200">
                <a:ln>
                  <a:noFill/>
                </a:ln>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01CD6B-22C3-E142-9F82-EA30D4FCB065}" type="slidenum">
              <a:rPr lang="en-US" smtClean="0"/>
              <a:pPr/>
              <a:t>‹#›</a:t>
            </a:fld>
            <a:endParaRPr lang="en-US" dirty="0"/>
          </a:p>
        </p:txBody>
      </p:sp>
      <p:sp>
        <p:nvSpPr>
          <p:cNvPr id="11" name="Footer Placeholder 4">
            <a:extLst>
              <a:ext uri="{FF2B5EF4-FFF2-40B4-BE49-F238E27FC236}">
                <a16:creationId xmlns:a16="http://schemas.microsoft.com/office/drawing/2014/main" id="{8BCF89B1-AD2F-4C51-A933-8E1C2224B4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12" name="Slide Number Placeholder 5">
            <a:extLst>
              <a:ext uri="{FF2B5EF4-FFF2-40B4-BE49-F238E27FC236}">
                <a16:creationId xmlns:a16="http://schemas.microsoft.com/office/drawing/2014/main" id="{0C509480-AD56-4F91-A158-8DE809470900}"/>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
        <p:nvSpPr>
          <p:cNvPr id="13" name="Title Placeholder 1">
            <a:extLst>
              <a:ext uri="{FF2B5EF4-FFF2-40B4-BE49-F238E27FC236}">
                <a16:creationId xmlns:a16="http://schemas.microsoft.com/office/drawing/2014/main" id="{BB0AAE54-BDC9-4D49-8546-053B76FB1DFE}"/>
              </a:ext>
            </a:extLst>
          </p:cNvPr>
          <p:cNvSpPr>
            <a:spLocks noGrp="1"/>
          </p:cNvSpPr>
          <p:nvPr>
            <p:ph type="title"/>
          </p:nvPr>
        </p:nvSpPr>
        <p:spPr>
          <a:xfrm>
            <a:off x="609600" y="365126"/>
            <a:ext cx="10972800" cy="730250"/>
          </a:xfrm>
          <a:prstGeom prst="rect">
            <a:avLst/>
          </a:prstGeom>
        </p:spPr>
        <p:txBody>
          <a:bodyPr vert="horz" lIns="91440" tIns="45720" rIns="91440" bIns="45720" rtlCol="0" anchor="ctr">
            <a:normAutofit/>
          </a:bodyPr>
          <a:lstStyle/>
          <a:p>
            <a:r>
              <a:rPr lang="en-US" dirty="0"/>
              <a:t>Click to edit Master title style</a:t>
            </a:r>
          </a:p>
        </p:txBody>
      </p:sp>
      <p:sp>
        <p:nvSpPr>
          <p:cNvPr id="3" name="Content Placeholder 2">
            <a:extLst>
              <a:ext uri="{FF2B5EF4-FFF2-40B4-BE49-F238E27FC236}">
                <a16:creationId xmlns:a16="http://schemas.microsoft.com/office/drawing/2014/main" id="{348C8854-6DAA-47C7-8AA6-84AD956FA681}"/>
              </a:ext>
            </a:extLst>
          </p:cNvPr>
          <p:cNvSpPr>
            <a:spLocks noGrp="1"/>
          </p:cNvSpPr>
          <p:nvPr>
            <p:ph sz="quarter" idx="10"/>
          </p:nvPr>
        </p:nvSpPr>
        <p:spPr>
          <a:xfrm>
            <a:off x="609600" y="1417834"/>
            <a:ext cx="10972800" cy="462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49174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AB63161-C386-4B08-824C-809F4DA8B6DB}"/>
              </a:ext>
            </a:extLst>
          </p:cNvPr>
          <p:cNvSpPr txBox="1">
            <a:spLocks/>
          </p:cNvSpPr>
          <p:nvPr userDrawn="1"/>
        </p:nvSpPr>
        <p:spPr>
          <a:xfrm>
            <a:off x="11434873" y="6361610"/>
            <a:ext cx="419446" cy="365125"/>
          </a:xfrm>
          <a:prstGeom prst="rect">
            <a:avLst/>
          </a:prstGeom>
        </p:spPr>
        <p:txBody>
          <a:bodyPr vert="horz" lIns="91440" tIns="45720" rIns="91440" bIns="45720" rtlCol="0" anchor="ctr"/>
          <a:lstStyle>
            <a:defPPr>
              <a:defRPr lang="en-US"/>
            </a:defPPr>
            <a:lvl1pPr marL="0" algn="r" defTabSz="457200" rtl="0" eaLnBrk="1" latinLnBrk="0" hangingPunct="1">
              <a:defRPr sz="1200" b="0" kern="1200">
                <a:ln>
                  <a:noFill/>
                </a:ln>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01CD6B-22C3-E142-9F82-EA30D4FCB065}" type="slidenum">
              <a:rPr lang="en-US" smtClean="0"/>
              <a:pPr/>
              <a:t>‹#›</a:t>
            </a:fld>
            <a:endParaRPr lang="en-US" dirty="0"/>
          </a:p>
        </p:txBody>
      </p:sp>
      <p:sp>
        <p:nvSpPr>
          <p:cNvPr id="9" name="Footer Placeholder 4">
            <a:extLst>
              <a:ext uri="{FF2B5EF4-FFF2-40B4-BE49-F238E27FC236}">
                <a16:creationId xmlns:a16="http://schemas.microsoft.com/office/drawing/2014/main" id="{FD4184C8-A378-4A9E-9C37-B65B63E17A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10" name="Slide Number Placeholder 5">
            <a:extLst>
              <a:ext uri="{FF2B5EF4-FFF2-40B4-BE49-F238E27FC236}">
                <a16:creationId xmlns:a16="http://schemas.microsoft.com/office/drawing/2014/main" id="{9A709A2C-D8D3-4BCA-BB91-9FA760EAFC78}"/>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Tree>
    <p:extLst>
      <p:ext uri="{BB962C8B-B14F-4D97-AF65-F5344CB8AC3E}">
        <p14:creationId xmlns:p14="http://schemas.microsoft.com/office/powerpoint/2010/main" val="153316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8" name="Footer Placeholder 4">
            <a:extLst>
              <a:ext uri="{FF2B5EF4-FFF2-40B4-BE49-F238E27FC236}">
                <a16:creationId xmlns:a16="http://schemas.microsoft.com/office/drawing/2014/main" id="{F81EE597-BB63-4760-B489-3EC12E1C34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9" name="Slide Number Placeholder 5">
            <a:extLst>
              <a:ext uri="{FF2B5EF4-FFF2-40B4-BE49-F238E27FC236}">
                <a16:creationId xmlns:a16="http://schemas.microsoft.com/office/drawing/2014/main" id="{A264A071-BAA9-437F-A857-272911D71565}"/>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
        <p:nvSpPr>
          <p:cNvPr id="10" name="Title Placeholder 1">
            <a:extLst>
              <a:ext uri="{FF2B5EF4-FFF2-40B4-BE49-F238E27FC236}">
                <a16:creationId xmlns:a16="http://schemas.microsoft.com/office/drawing/2014/main" id="{214929ED-9C1C-47A5-9BB7-96B725CACFC2}"/>
              </a:ext>
            </a:extLst>
          </p:cNvPr>
          <p:cNvSpPr>
            <a:spLocks noGrp="1"/>
          </p:cNvSpPr>
          <p:nvPr>
            <p:ph type="title"/>
          </p:nvPr>
        </p:nvSpPr>
        <p:spPr>
          <a:xfrm>
            <a:off x="609600" y="365126"/>
            <a:ext cx="10972800" cy="730250"/>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87892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9/14/2021</a:t>
            </a:fld>
            <a:endParaRPr lang="en-US" dirty="0"/>
          </a:p>
        </p:txBody>
      </p:sp>
      <p:sp>
        <p:nvSpPr>
          <p:cNvPr id="5" name="Footer Placeholder 4"/>
          <p:cNvSpPr>
            <a:spLocks noGrp="1"/>
          </p:cNvSpPr>
          <p:nvPr>
            <p:ph type="ftr" sz="quarter" idx="11"/>
          </p:nvPr>
        </p:nvSpPr>
        <p:spPr/>
        <p:txBody>
          <a:bodyPr/>
          <a:lstStyle/>
          <a:p>
            <a:r>
              <a:rPr lang="en-US" b="1" dirty="0"/>
              <a:t>Digital Square</a:t>
            </a:r>
            <a:r>
              <a:rPr lang="en-US" dirty="0"/>
              <a:t> | connecting the world for better health</a:t>
            </a:r>
          </a:p>
        </p:txBody>
      </p:sp>
      <p:sp>
        <p:nvSpPr>
          <p:cNvPr id="6" name="Slide Number Placeholder 5"/>
          <p:cNvSpPr>
            <a:spLocks noGrp="1"/>
          </p:cNvSpPr>
          <p:nvPr>
            <p:ph type="sldNum" sz="quarter" idx="12"/>
          </p:nvPr>
        </p:nvSpPr>
        <p:spPr/>
        <p:txBody>
          <a:bodyPr/>
          <a:lstStyle/>
          <a:p>
            <a:fld id="{44719955-1345-4D84-AB09-2561C2716DF0}" type="slidenum">
              <a:rPr lang="en-US" smtClean="0"/>
              <a:pPr/>
              <a:t>‹#›</a:t>
            </a:fld>
            <a:endParaRPr lang="en-US" dirty="0"/>
          </a:p>
        </p:txBody>
      </p:sp>
    </p:spTree>
    <p:extLst>
      <p:ext uri="{BB962C8B-B14F-4D97-AF65-F5344CB8AC3E}">
        <p14:creationId xmlns:p14="http://schemas.microsoft.com/office/powerpoint/2010/main" val="1546626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9/14/2021</a:t>
            </a:fld>
            <a:endParaRPr lang="en-US" dirty="0"/>
          </a:p>
        </p:txBody>
      </p:sp>
      <p:sp>
        <p:nvSpPr>
          <p:cNvPr id="5" name="Footer Placeholder 4"/>
          <p:cNvSpPr>
            <a:spLocks noGrp="1"/>
          </p:cNvSpPr>
          <p:nvPr>
            <p:ph type="ftr" sz="quarter" idx="11"/>
          </p:nvPr>
        </p:nvSpPr>
        <p:spPr/>
        <p:txBody>
          <a:bodyPr/>
          <a:lstStyle/>
          <a:p>
            <a:r>
              <a:rPr lang="en-US" b="1" dirty="0"/>
              <a:t>Digital Square</a:t>
            </a:r>
            <a:r>
              <a:rPr lang="en-US" dirty="0"/>
              <a:t> | connecting the world for better health</a:t>
            </a:r>
          </a:p>
        </p:txBody>
      </p:sp>
      <p:sp>
        <p:nvSpPr>
          <p:cNvPr id="6" name="Slide Number Placeholder 5"/>
          <p:cNvSpPr>
            <a:spLocks noGrp="1"/>
          </p:cNvSpPr>
          <p:nvPr>
            <p:ph type="sldNum" sz="quarter" idx="12"/>
          </p:nvPr>
        </p:nvSpPr>
        <p:spPr/>
        <p:txBody>
          <a:bodyPr/>
          <a:lstStyle/>
          <a:p>
            <a:fld id="{44719955-1345-4D84-AB09-2561C2716DF0}" type="slidenum">
              <a:rPr lang="en-US" smtClean="0"/>
              <a:t>‹#›</a:t>
            </a:fld>
            <a:endParaRPr lang="en-US" dirty="0"/>
          </a:p>
        </p:txBody>
      </p:sp>
    </p:spTree>
    <p:extLst>
      <p:ext uri="{BB962C8B-B14F-4D97-AF65-F5344CB8AC3E}">
        <p14:creationId xmlns:p14="http://schemas.microsoft.com/office/powerpoint/2010/main" val="567900592"/>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709DB0"/>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3EB2059-B45B-4FBB-8B9D-75F942CA0DB7}"/>
              </a:ext>
            </a:extLst>
          </p:cNvPr>
          <p:cNvSpPr/>
          <p:nvPr userDrawn="1"/>
        </p:nvSpPr>
        <p:spPr>
          <a:xfrm>
            <a:off x="-30480" y="314325"/>
            <a:ext cx="12252960" cy="6229350"/>
          </a:xfrm>
          <a:prstGeom prst="rect">
            <a:avLst/>
          </a:prstGeom>
          <a:solidFill>
            <a:schemeClr val="bg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9">
            <a:extLst>
              <a:ext uri="{FF2B5EF4-FFF2-40B4-BE49-F238E27FC236}">
                <a16:creationId xmlns:a16="http://schemas.microsoft.com/office/drawing/2014/main" id="{A0218A9E-B6E5-4BB6-AC65-05293341842D}"/>
              </a:ext>
            </a:extLst>
          </p:cNvPr>
          <p:cNvSpPr txBox="1">
            <a:spLocks/>
          </p:cNvSpPr>
          <p:nvPr userDrawn="1"/>
        </p:nvSpPr>
        <p:spPr>
          <a:xfrm>
            <a:off x="3733821" y="2910644"/>
            <a:ext cx="7862434" cy="61898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4000" dirty="0">
              <a:solidFill>
                <a:srgbClr val="012F3B"/>
              </a:solidFill>
              <a:latin typeface="Helvetica Neue"/>
            </a:endParaRPr>
          </a:p>
        </p:txBody>
      </p:sp>
      <p:grpSp>
        <p:nvGrpSpPr>
          <p:cNvPr id="7" name="Group 6">
            <a:extLst>
              <a:ext uri="{FF2B5EF4-FFF2-40B4-BE49-F238E27FC236}">
                <a16:creationId xmlns:a16="http://schemas.microsoft.com/office/drawing/2014/main" id="{80CCCCA4-097A-4522-BF89-666B4EB2C614}"/>
              </a:ext>
            </a:extLst>
          </p:cNvPr>
          <p:cNvGrpSpPr>
            <a:grpSpLocks noChangeAspect="1"/>
          </p:cNvGrpSpPr>
          <p:nvPr userDrawn="1"/>
        </p:nvGrpSpPr>
        <p:grpSpPr>
          <a:xfrm>
            <a:off x="376589" y="2057400"/>
            <a:ext cx="2743200" cy="2743200"/>
            <a:chOff x="315340" y="2230083"/>
            <a:chExt cx="3297943" cy="3297943"/>
          </a:xfrm>
        </p:grpSpPr>
        <p:sp>
          <p:nvSpPr>
            <p:cNvPr id="8" name="Rectangle: Single Corner Rounded 10">
              <a:extLst>
                <a:ext uri="{FF2B5EF4-FFF2-40B4-BE49-F238E27FC236}">
                  <a16:creationId xmlns:a16="http://schemas.microsoft.com/office/drawing/2014/main" id="{35789E3A-D5F4-498A-B786-FE3FB1EF23FF}"/>
                </a:ext>
              </a:extLst>
            </p:cNvPr>
            <p:cNvSpPr/>
            <p:nvPr/>
          </p:nvSpPr>
          <p:spPr>
            <a:xfrm>
              <a:off x="480575" y="2395537"/>
              <a:ext cx="2967475" cy="2967037"/>
            </a:xfrm>
            <a:custGeom>
              <a:avLst/>
              <a:gdLst>
                <a:gd name="connsiteX0" fmla="*/ 0 w 1898650"/>
                <a:gd name="connsiteY0" fmla="*/ 0 h 2503035"/>
                <a:gd name="connsiteX1" fmla="*/ 1582202 w 1898650"/>
                <a:gd name="connsiteY1" fmla="*/ 0 h 2503035"/>
                <a:gd name="connsiteX2" fmla="*/ 1898650 w 1898650"/>
                <a:gd name="connsiteY2" fmla="*/ 316448 h 2503035"/>
                <a:gd name="connsiteX3" fmla="*/ 1898650 w 1898650"/>
                <a:gd name="connsiteY3" fmla="*/ 2503035 h 2503035"/>
                <a:gd name="connsiteX4" fmla="*/ 0 w 1898650"/>
                <a:gd name="connsiteY4" fmla="*/ 2503035 h 2503035"/>
                <a:gd name="connsiteX5" fmla="*/ 0 w 1898650"/>
                <a:gd name="connsiteY5" fmla="*/ 0 h 2503035"/>
                <a:gd name="connsiteX0" fmla="*/ 0 w 1898650"/>
                <a:gd name="connsiteY0" fmla="*/ 0 h 2509385"/>
                <a:gd name="connsiteX1" fmla="*/ 1582202 w 1898650"/>
                <a:gd name="connsiteY1" fmla="*/ 0 h 2509385"/>
                <a:gd name="connsiteX2" fmla="*/ 1898650 w 1898650"/>
                <a:gd name="connsiteY2" fmla="*/ 316448 h 2509385"/>
                <a:gd name="connsiteX3" fmla="*/ 1898650 w 1898650"/>
                <a:gd name="connsiteY3" fmla="*/ 2503035 h 2509385"/>
                <a:gd name="connsiteX4" fmla="*/ 6350 w 1898650"/>
                <a:gd name="connsiteY4" fmla="*/ 2509385 h 2509385"/>
                <a:gd name="connsiteX5" fmla="*/ 0 w 1898650"/>
                <a:gd name="connsiteY5" fmla="*/ 0 h 250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98650" h="2509385">
                  <a:moveTo>
                    <a:pt x="0" y="0"/>
                  </a:moveTo>
                  <a:lnTo>
                    <a:pt x="1582202" y="0"/>
                  </a:lnTo>
                  <a:cubicBezTo>
                    <a:pt x="1756971" y="0"/>
                    <a:pt x="1898650" y="141679"/>
                    <a:pt x="1898650" y="316448"/>
                  </a:cubicBezTo>
                  <a:lnTo>
                    <a:pt x="1898650" y="2503035"/>
                  </a:lnTo>
                  <a:lnTo>
                    <a:pt x="6350" y="2509385"/>
                  </a:lnTo>
                  <a:cubicBezTo>
                    <a:pt x="4233" y="1672923"/>
                    <a:pt x="2117" y="836462"/>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pic>
          <p:nvPicPr>
            <p:cNvPr id="9" name="Picture 8">
              <a:extLst>
                <a:ext uri="{FF2B5EF4-FFF2-40B4-BE49-F238E27FC236}">
                  <a16:creationId xmlns:a16="http://schemas.microsoft.com/office/drawing/2014/main" id="{FC08059A-FDFD-4017-A23B-B78EF750A93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5340" y="2230083"/>
              <a:ext cx="3297943" cy="3297943"/>
            </a:xfrm>
            <a:prstGeom prst="rect">
              <a:avLst/>
            </a:prstGeom>
          </p:spPr>
        </p:pic>
      </p:grpSp>
      <p:sp>
        <p:nvSpPr>
          <p:cNvPr id="10" name="Title 9">
            <a:extLst>
              <a:ext uri="{FF2B5EF4-FFF2-40B4-BE49-F238E27FC236}">
                <a16:creationId xmlns:a16="http://schemas.microsoft.com/office/drawing/2014/main" id="{5F593167-E81E-42B7-8D08-E41CC7CB8713}"/>
              </a:ext>
            </a:extLst>
          </p:cNvPr>
          <p:cNvSpPr txBox="1">
            <a:spLocks/>
          </p:cNvSpPr>
          <p:nvPr userDrawn="1"/>
        </p:nvSpPr>
        <p:spPr>
          <a:xfrm>
            <a:off x="6251171" y="1639867"/>
            <a:ext cx="5345084" cy="61898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endParaRPr lang="en-US" sz="4000" dirty="0">
              <a:solidFill>
                <a:srgbClr val="012F3B"/>
              </a:solidFill>
              <a:latin typeface="Helvetica Neue"/>
            </a:endParaRPr>
          </a:p>
        </p:txBody>
      </p:sp>
      <p:sp>
        <p:nvSpPr>
          <p:cNvPr id="18" name="Title 1">
            <a:extLst>
              <a:ext uri="{FF2B5EF4-FFF2-40B4-BE49-F238E27FC236}">
                <a16:creationId xmlns:a16="http://schemas.microsoft.com/office/drawing/2014/main" id="{28512990-BF6C-4A12-85CA-71AE69861162}"/>
              </a:ext>
            </a:extLst>
          </p:cNvPr>
          <p:cNvSpPr>
            <a:spLocks noGrp="1"/>
          </p:cNvSpPr>
          <p:nvPr>
            <p:ph type="ctrTitle"/>
          </p:nvPr>
        </p:nvSpPr>
        <p:spPr>
          <a:xfrm>
            <a:off x="3526858" y="1846062"/>
            <a:ext cx="8069396" cy="2387600"/>
          </a:xfrm>
        </p:spPr>
        <p:txBody>
          <a:bodyPr anchor="b">
            <a:normAutofit/>
          </a:bodyPr>
          <a:lstStyle>
            <a:lvl1pPr algn="l">
              <a:defRPr sz="6600">
                <a:solidFill>
                  <a:srgbClr val="012F3B"/>
                </a:solidFill>
              </a:defRPr>
            </a:lvl1pPr>
          </a:lstStyle>
          <a:p>
            <a:r>
              <a:rPr lang="en-US" dirty="0"/>
              <a:t>Click to edit Master title style</a:t>
            </a:r>
          </a:p>
        </p:txBody>
      </p:sp>
      <p:sp>
        <p:nvSpPr>
          <p:cNvPr id="19" name="Subtitle 2">
            <a:extLst>
              <a:ext uri="{FF2B5EF4-FFF2-40B4-BE49-F238E27FC236}">
                <a16:creationId xmlns:a16="http://schemas.microsoft.com/office/drawing/2014/main" id="{D922C8C2-6C6F-4E34-B883-638F2900896A}"/>
              </a:ext>
            </a:extLst>
          </p:cNvPr>
          <p:cNvSpPr>
            <a:spLocks noGrp="1"/>
          </p:cNvSpPr>
          <p:nvPr>
            <p:ph type="subTitle" idx="1"/>
          </p:nvPr>
        </p:nvSpPr>
        <p:spPr>
          <a:xfrm>
            <a:off x="3526856" y="4417812"/>
            <a:ext cx="8069397" cy="839987"/>
          </a:xfrm>
        </p:spPr>
        <p:txBody>
          <a:bodyPr>
            <a:normAutofit/>
          </a:bodyPr>
          <a:lstStyle>
            <a:lvl1pPr marL="0" indent="0" algn="l">
              <a:buNone/>
              <a:defRPr sz="2000">
                <a:solidFill>
                  <a:srgbClr val="709DB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1502999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9/14/2021</a:t>
            </a:fld>
            <a:endParaRPr lang="en-US" dirty="0"/>
          </a:p>
        </p:txBody>
      </p:sp>
      <p:sp>
        <p:nvSpPr>
          <p:cNvPr id="5" name="Footer Placeholder 4"/>
          <p:cNvSpPr>
            <a:spLocks noGrp="1"/>
          </p:cNvSpPr>
          <p:nvPr>
            <p:ph type="ftr" sz="quarter" idx="11"/>
          </p:nvPr>
        </p:nvSpPr>
        <p:spPr/>
        <p:txBody>
          <a:bodyPr/>
          <a:lstStyle/>
          <a:p>
            <a:r>
              <a:rPr lang="en-US" b="1" dirty="0"/>
              <a:t>Digital Square</a:t>
            </a:r>
            <a:r>
              <a:rPr lang="en-US" dirty="0"/>
              <a:t> | connecting the world for better health</a:t>
            </a:r>
          </a:p>
        </p:txBody>
      </p:sp>
      <p:sp>
        <p:nvSpPr>
          <p:cNvPr id="6" name="Slide Number Placeholder 5"/>
          <p:cNvSpPr>
            <a:spLocks noGrp="1"/>
          </p:cNvSpPr>
          <p:nvPr>
            <p:ph type="sldNum" sz="quarter" idx="12"/>
          </p:nvPr>
        </p:nvSpPr>
        <p:spPr/>
        <p:txBody>
          <a:bodyPr/>
          <a:lstStyle/>
          <a:p>
            <a:fld id="{44719955-1345-4D84-AB09-2561C2716DF0}" type="slidenum">
              <a:rPr lang="en-US" smtClean="0"/>
              <a:t>‹#›</a:t>
            </a:fld>
            <a:endParaRPr lang="en-US" dirty="0"/>
          </a:p>
        </p:txBody>
      </p:sp>
    </p:spTree>
    <p:extLst>
      <p:ext uri="{BB962C8B-B14F-4D97-AF65-F5344CB8AC3E}">
        <p14:creationId xmlns:p14="http://schemas.microsoft.com/office/powerpoint/2010/main" val="2516628890"/>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9/14/2021</a:t>
            </a:fld>
            <a:endParaRPr lang="en-US" dirty="0"/>
          </a:p>
        </p:txBody>
      </p:sp>
      <p:sp>
        <p:nvSpPr>
          <p:cNvPr id="6" name="Footer Placeholder 5"/>
          <p:cNvSpPr>
            <a:spLocks noGrp="1"/>
          </p:cNvSpPr>
          <p:nvPr>
            <p:ph type="ftr" sz="quarter" idx="11"/>
          </p:nvPr>
        </p:nvSpPr>
        <p:spPr/>
        <p:txBody>
          <a:bodyPr/>
          <a:lstStyle/>
          <a:p>
            <a:r>
              <a:rPr lang="en-US" b="1" dirty="0"/>
              <a:t>Digital Square</a:t>
            </a:r>
            <a:r>
              <a:rPr lang="en-US" dirty="0"/>
              <a:t> | connecting the world for better health</a:t>
            </a:r>
          </a:p>
        </p:txBody>
      </p:sp>
      <p:sp>
        <p:nvSpPr>
          <p:cNvPr id="7" name="Slide Number Placeholder 6"/>
          <p:cNvSpPr>
            <a:spLocks noGrp="1"/>
          </p:cNvSpPr>
          <p:nvPr>
            <p:ph type="sldNum" sz="quarter" idx="12"/>
          </p:nvPr>
        </p:nvSpPr>
        <p:spPr/>
        <p:txBody>
          <a:bodyPr/>
          <a:lstStyle/>
          <a:p>
            <a:fld id="{44719955-1345-4D84-AB09-2561C2716DF0}" type="slidenum">
              <a:rPr lang="en-US" smtClean="0"/>
              <a:t>‹#›</a:t>
            </a:fld>
            <a:endParaRPr lang="en-US" dirty="0"/>
          </a:p>
        </p:txBody>
      </p:sp>
    </p:spTree>
    <p:extLst>
      <p:ext uri="{BB962C8B-B14F-4D97-AF65-F5344CB8AC3E}">
        <p14:creationId xmlns:p14="http://schemas.microsoft.com/office/powerpoint/2010/main" val="2946468560"/>
      </p:ext>
    </p:extLst>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9/14/2021</a:t>
            </a:fld>
            <a:endParaRPr lang="en-US" dirty="0"/>
          </a:p>
        </p:txBody>
      </p:sp>
      <p:sp>
        <p:nvSpPr>
          <p:cNvPr id="8" name="Footer Placeholder 7"/>
          <p:cNvSpPr>
            <a:spLocks noGrp="1"/>
          </p:cNvSpPr>
          <p:nvPr>
            <p:ph type="ftr" sz="quarter" idx="11"/>
          </p:nvPr>
        </p:nvSpPr>
        <p:spPr/>
        <p:txBody>
          <a:bodyPr/>
          <a:lstStyle/>
          <a:p>
            <a:r>
              <a:rPr lang="en-US" b="1" dirty="0"/>
              <a:t>Digital Square</a:t>
            </a:r>
            <a:r>
              <a:rPr lang="en-US" dirty="0"/>
              <a:t> | connecting the world for better health</a:t>
            </a:r>
          </a:p>
        </p:txBody>
      </p:sp>
      <p:sp>
        <p:nvSpPr>
          <p:cNvPr id="9" name="Slide Number Placeholder 8"/>
          <p:cNvSpPr>
            <a:spLocks noGrp="1"/>
          </p:cNvSpPr>
          <p:nvPr>
            <p:ph type="sldNum" sz="quarter" idx="12"/>
          </p:nvPr>
        </p:nvSpPr>
        <p:spPr/>
        <p:txBody>
          <a:bodyPr/>
          <a:lstStyle/>
          <a:p>
            <a:fld id="{44719955-1345-4D84-AB09-2561C2716DF0}" type="slidenum">
              <a:rPr lang="en-US" smtClean="0"/>
              <a:t>‹#›</a:t>
            </a:fld>
            <a:endParaRPr lang="en-US" dirty="0"/>
          </a:p>
        </p:txBody>
      </p:sp>
    </p:spTree>
    <p:extLst>
      <p:ext uri="{BB962C8B-B14F-4D97-AF65-F5344CB8AC3E}">
        <p14:creationId xmlns:p14="http://schemas.microsoft.com/office/powerpoint/2010/main" val="2470532604"/>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9/14/2021</a:t>
            </a:fld>
            <a:endParaRPr lang="en-US" dirty="0"/>
          </a:p>
        </p:txBody>
      </p:sp>
      <p:sp>
        <p:nvSpPr>
          <p:cNvPr id="4" name="Footer Placeholder 3"/>
          <p:cNvSpPr>
            <a:spLocks noGrp="1"/>
          </p:cNvSpPr>
          <p:nvPr>
            <p:ph type="ftr" sz="quarter" idx="11"/>
          </p:nvPr>
        </p:nvSpPr>
        <p:spPr/>
        <p:txBody>
          <a:bodyPr/>
          <a:lstStyle/>
          <a:p>
            <a:r>
              <a:rPr lang="en-US" b="1" dirty="0"/>
              <a:t>Digital Square</a:t>
            </a:r>
            <a:r>
              <a:rPr lang="en-US" dirty="0"/>
              <a:t> | connecting the world for better health</a:t>
            </a:r>
          </a:p>
        </p:txBody>
      </p:sp>
      <p:sp>
        <p:nvSpPr>
          <p:cNvPr id="5" name="Slide Number Placeholder 4"/>
          <p:cNvSpPr>
            <a:spLocks noGrp="1"/>
          </p:cNvSpPr>
          <p:nvPr>
            <p:ph type="sldNum" sz="quarter" idx="12"/>
          </p:nvPr>
        </p:nvSpPr>
        <p:spPr/>
        <p:txBody>
          <a:bodyPr/>
          <a:lstStyle/>
          <a:p>
            <a:fld id="{44719955-1345-4D84-AB09-2561C2716DF0}" type="slidenum">
              <a:rPr lang="en-US" smtClean="0"/>
              <a:t>‹#›</a:t>
            </a:fld>
            <a:endParaRPr lang="en-US" dirty="0"/>
          </a:p>
        </p:txBody>
      </p:sp>
    </p:spTree>
    <p:extLst>
      <p:ext uri="{BB962C8B-B14F-4D97-AF65-F5344CB8AC3E}">
        <p14:creationId xmlns:p14="http://schemas.microsoft.com/office/powerpoint/2010/main" val="1863945280"/>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9/14/2021</a:t>
            </a:fld>
            <a:endParaRPr lang="en-US" dirty="0"/>
          </a:p>
        </p:txBody>
      </p:sp>
      <p:sp>
        <p:nvSpPr>
          <p:cNvPr id="3" name="Footer Placeholder 2"/>
          <p:cNvSpPr>
            <a:spLocks noGrp="1"/>
          </p:cNvSpPr>
          <p:nvPr>
            <p:ph type="ftr" sz="quarter" idx="11"/>
          </p:nvPr>
        </p:nvSpPr>
        <p:spPr/>
        <p:txBody>
          <a:bodyPr/>
          <a:lstStyle/>
          <a:p>
            <a:r>
              <a:rPr lang="en-US" b="1" dirty="0"/>
              <a:t>Digital Square</a:t>
            </a:r>
            <a:r>
              <a:rPr lang="en-US" dirty="0"/>
              <a:t> | connecting the world for better health</a:t>
            </a:r>
          </a:p>
        </p:txBody>
      </p:sp>
      <p:sp>
        <p:nvSpPr>
          <p:cNvPr id="4" name="Slide Number Placeholder 3"/>
          <p:cNvSpPr>
            <a:spLocks noGrp="1"/>
          </p:cNvSpPr>
          <p:nvPr>
            <p:ph type="sldNum" sz="quarter" idx="12"/>
          </p:nvPr>
        </p:nvSpPr>
        <p:spPr/>
        <p:txBody>
          <a:bodyPr/>
          <a:lstStyle/>
          <a:p>
            <a:fld id="{44719955-1345-4D84-AB09-2561C2716DF0}" type="slidenum">
              <a:rPr lang="en-US" smtClean="0"/>
              <a:t>‹#›</a:t>
            </a:fld>
            <a:endParaRPr lang="en-US" dirty="0"/>
          </a:p>
        </p:txBody>
      </p:sp>
      <p:sp>
        <p:nvSpPr>
          <p:cNvPr id="5" name="Slide Number Placeholder 5">
            <a:extLst>
              <a:ext uri="{FF2B5EF4-FFF2-40B4-BE49-F238E27FC236}">
                <a16:creationId xmlns:a16="http://schemas.microsoft.com/office/drawing/2014/main" id="{DBE343B9-7E81-4FB6-909E-140B2881373D}"/>
              </a:ext>
            </a:extLst>
          </p:cNvPr>
          <p:cNvSpPr txBox="1">
            <a:spLocks/>
          </p:cNvSpPr>
          <p:nvPr userDrawn="1"/>
        </p:nvSpPr>
        <p:spPr>
          <a:xfrm>
            <a:off x="11434873" y="6361610"/>
            <a:ext cx="419446" cy="365125"/>
          </a:xfrm>
          <a:prstGeom prst="rect">
            <a:avLst/>
          </a:prstGeom>
        </p:spPr>
        <p:txBody>
          <a:bodyPr vert="horz" lIns="91440" tIns="45720" rIns="91440" bIns="45720" rtlCol="0" anchor="ctr"/>
          <a:lstStyle>
            <a:defPPr>
              <a:defRPr lang="en-US"/>
            </a:defPPr>
            <a:lvl1pPr marL="0" algn="r" defTabSz="457200" rtl="0" eaLnBrk="1" latinLnBrk="0" hangingPunct="1">
              <a:defRPr sz="1200" b="0" kern="1200">
                <a:ln>
                  <a:noFill/>
                </a:ln>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01CD6B-22C3-E142-9F82-EA30D4FCB065}" type="slidenum">
              <a:rPr lang="en-US" smtClean="0"/>
              <a:pPr/>
              <a:t>‹#›</a:t>
            </a:fld>
            <a:endParaRPr lang="en-US" dirty="0"/>
          </a:p>
        </p:txBody>
      </p:sp>
    </p:spTree>
    <p:extLst>
      <p:ext uri="{BB962C8B-B14F-4D97-AF65-F5344CB8AC3E}">
        <p14:creationId xmlns:p14="http://schemas.microsoft.com/office/powerpoint/2010/main" val="11282556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9/14/2021</a:t>
            </a:fld>
            <a:endParaRPr lang="en-US" dirty="0"/>
          </a:p>
        </p:txBody>
      </p:sp>
      <p:sp>
        <p:nvSpPr>
          <p:cNvPr id="6" name="Footer Placeholder 5"/>
          <p:cNvSpPr>
            <a:spLocks noGrp="1"/>
          </p:cNvSpPr>
          <p:nvPr>
            <p:ph type="ftr" sz="quarter" idx="11"/>
          </p:nvPr>
        </p:nvSpPr>
        <p:spPr/>
        <p:txBody>
          <a:bodyPr/>
          <a:lstStyle/>
          <a:p>
            <a:r>
              <a:rPr lang="en-US" b="1" dirty="0"/>
              <a:t>Digital Square</a:t>
            </a:r>
            <a:r>
              <a:rPr lang="en-US" dirty="0"/>
              <a:t> | connecting the world for better health</a:t>
            </a:r>
          </a:p>
        </p:txBody>
      </p:sp>
      <p:sp>
        <p:nvSpPr>
          <p:cNvPr id="7" name="Slide Number Placeholder 6"/>
          <p:cNvSpPr>
            <a:spLocks noGrp="1"/>
          </p:cNvSpPr>
          <p:nvPr>
            <p:ph type="sldNum" sz="quarter" idx="12"/>
          </p:nvPr>
        </p:nvSpPr>
        <p:spPr/>
        <p:txBody>
          <a:bodyPr/>
          <a:lstStyle/>
          <a:p>
            <a:fld id="{44719955-1345-4D84-AB09-2561C2716DF0}" type="slidenum">
              <a:rPr lang="en-US" smtClean="0"/>
              <a:t>‹#›</a:t>
            </a:fld>
            <a:endParaRPr lang="en-US" dirty="0"/>
          </a:p>
        </p:txBody>
      </p:sp>
    </p:spTree>
    <p:extLst>
      <p:ext uri="{BB962C8B-B14F-4D97-AF65-F5344CB8AC3E}">
        <p14:creationId xmlns:p14="http://schemas.microsoft.com/office/powerpoint/2010/main" val="1682327865"/>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9/14/2021</a:t>
            </a:fld>
            <a:endParaRPr lang="en-US" dirty="0"/>
          </a:p>
        </p:txBody>
      </p:sp>
      <p:sp>
        <p:nvSpPr>
          <p:cNvPr id="6" name="Footer Placeholder 5"/>
          <p:cNvSpPr>
            <a:spLocks noGrp="1"/>
          </p:cNvSpPr>
          <p:nvPr>
            <p:ph type="ftr" sz="quarter" idx="11"/>
          </p:nvPr>
        </p:nvSpPr>
        <p:spPr/>
        <p:txBody>
          <a:bodyPr/>
          <a:lstStyle/>
          <a:p>
            <a:r>
              <a:rPr lang="en-US" b="1" dirty="0"/>
              <a:t>Digital Square</a:t>
            </a:r>
            <a:r>
              <a:rPr lang="en-US" dirty="0"/>
              <a:t> | connecting the world for better health</a:t>
            </a:r>
          </a:p>
        </p:txBody>
      </p:sp>
      <p:sp>
        <p:nvSpPr>
          <p:cNvPr id="7" name="Slide Number Placeholder 6"/>
          <p:cNvSpPr>
            <a:spLocks noGrp="1"/>
          </p:cNvSpPr>
          <p:nvPr>
            <p:ph type="sldNum" sz="quarter" idx="12"/>
          </p:nvPr>
        </p:nvSpPr>
        <p:spPr/>
        <p:txBody>
          <a:bodyPr/>
          <a:lstStyle/>
          <a:p>
            <a:fld id="{44719955-1345-4D84-AB09-2561C2716DF0}" type="slidenum">
              <a:rPr lang="en-US" smtClean="0"/>
              <a:t>‹#›</a:t>
            </a:fld>
            <a:endParaRPr lang="en-US" dirty="0"/>
          </a:p>
        </p:txBody>
      </p:sp>
    </p:spTree>
    <p:extLst>
      <p:ext uri="{BB962C8B-B14F-4D97-AF65-F5344CB8AC3E}">
        <p14:creationId xmlns:p14="http://schemas.microsoft.com/office/powerpoint/2010/main" val="729854368"/>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9/14/2021</a:t>
            </a:fld>
            <a:endParaRPr lang="en-US" dirty="0"/>
          </a:p>
        </p:txBody>
      </p:sp>
      <p:sp>
        <p:nvSpPr>
          <p:cNvPr id="5" name="Footer Placeholder 4"/>
          <p:cNvSpPr>
            <a:spLocks noGrp="1"/>
          </p:cNvSpPr>
          <p:nvPr>
            <p:ph type="ftr" sz="quarter" idx="11"/>
          </p:nvPr>
        </p:nvSpPr>
        <p:spPr/>
        <p:txBody>
          <a:bodyPr/>
          <a:lstStyle/>
          <a:p>
            <a:r>
              <a:rPr lang="en-US" b="1" dirty="0"/>
              <a:t>Digital Square</a:t>
            </a:r>
            <a:r>
              <a:rPr lang="en-US" dirty="0"/>
              <a:t> | connecting the world for better health</a:t>
            </a:r>
          </a:p>
        </p:txBody>
      </p:sp>
      <p:sp>
        <p:nvSpPr>
          <p:cNvPr id="6" name="Slide Number Placeholder 5"/>
          <p:cNvSpPr>
            <a:spLocks noGrp="1"/>
          </p:cNvSpPr>
          <p:nvPr>
            <p:ph type="sldNum" sz="quarter" idx="12"/>
          </p:nvPr>
        </p:nvSpPr>
        <p:spPr/>
        <p:txBody>
          <a:bodyPr/>
          <a:lstStyle/>
          <a:p>
            <a:fld id="{44719955-1345-4D84-AB09-2561C2716DF0}" type="slidenum">
              <a:rPr lang="en-US" smtClean="0"/>
              <a:t>‹#›</a:t>
            </a:fld>
            <a:endParaRPr lang="en-US" dirty="0"/>
          </a:p>
        </p:txBody>
      </p:sp>
    </p:spTree>
    <p:extLst>
      <p:ext uri="{BB962C8B-B14F-4D97-AF65-F5344CB8AC3E}">
        <p14:creationId xmlns:p14="http://schemas.microsoft.com/office/powerpoint/2010/main" val="3113341258"/>
      </p:ext>
    </p:extLst>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9/14/2021</a:t>
            </a:fld>
            <a:endParaRPr lang="en-US" dirty="0"/>
          </a:p>
        </p:txBody>
      </p:sp>
      <p:sp>
        <p:nvSpPr>
          <p:cNvPr id="5" name="Footer Placeholder 4"/>
          <p:cNvSpPr>
            <a:spLocks noGrp="1"/>
          </p:cNvSpPr>
          <p:nvPr>
            <p:ph type="ftr" sz="quarter" idx="11"/>
          </p:nvPr>
        </p:nvSpPr>
        <p:spPr/>
        <p:txBody>
          <a:bodyPr/>
          <a:lstStyle/>
          <a:p>
            <a:r>
              <a:rPr lang="en-US" b="1" dirty="0"/>
              <a:t>Digital Square</a:t>
            </a:r>
            <a:r>
              <a:rPr lang="en-US" dirty="0"/>
              <a:t> | connecting the world for better health</a:t>
            </a:r>
          </a:p>
        </p:txBody>
      </p:sp>
      <p:sp>
        <p:nvSpPr>
          <p:cNvPr id="6" name="Slide Number Placeholder 5"/>
          <p:cNvSpPr>
            <a:spLocks noGrp="1"/>
          </p:cNvSpPr>
          <p:nvPr>
            <p:ph type="sldNum" sz="quarter" idx="12"/>
          </p:nvPr>
        </p:nvSpPr>
        <p:spPr/>
        <p:txBody>
          <a:bodyPr/>
          <a:lstStyle/>
          <a:p>
            <a:fld id="{44719955-1345-4D84-AB09-2561C2716DF0}" type="slidenum">
              <a:rPr lang="en-US" smtClean="0"/>
              <a:t>‹#›</a:t>
            </a:fld>
            <a:endParaRPr lang="en-US" dirty="0"/>
          </a:p>
        </p:txBody>
      </p:sp>
    </p:spTree>
    <p:extLst>
      <p:ext uri="{BB962C8B-B14F-4D97-AF65-F5344CB8AC3E}">
        <p14:creationId xmlns:p14="http://schemas.microsoft.com/office/powerpoint/2010/main" val="1891535473"/>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DFFE8F15-2ED1-4B49-85AE-D231DC371257}"/>
              </a:ext>
            </a:extLst>
          </p:cNvPr>
          <p:cNvSpPr txBox="1">
            <a:spLocks/>
          </p:cNvSpPr>
          <p:nvPr userDrawn="1"/>
        </p:nvSpPr>
        <p:spPr>
          <a:xfrm>
            <a:off x="11434873" y="6361610"/>
            <a:ext cx="419446" cy="365125"/>
          </a:xfrm>
          <a:prstGeom prst="rect">
            <a:avLst/>
          </a:prstGeom>
        </p:spPr>
        <p:txBody>
          <a:bodyPr vert="horz" lIns="91440" tIns="45720" rIns="91440" bIns="45720" rtlCol="0" anchor="ctr"/>
          <a:lstStyle>
            <a:defPPr>
              <a:defRPr lang="en-US"/>
            </a:defPPr>
            <a:lvl1pPr marL="0" algn="r" defTabSz="457200" rtl="0" eaLnBrk="1" latinLnBrk="0" hangingPunct="1">
              <a:defRPr sz="1200" b="0" kern="1200">
                <a:ln>
                  <a:noFill/>
                </a:ln>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01CD6B-22C3-E142-9F82-EA30D4FCB065}" type="slidenum">
              <a:rPr lang="en-US" smtClean="0"/>
              <a:pPr/>
              <a:t>‹#›</a:t>
            </a:fld>
            <a:endParaRPr lang="en-US" dirty="0"/>
          </a:p>
        </p:txBody>
      </p:sp>
      <p:sp>
        <p:nvSpPr>
          <p:cNvPr id="11" name="Footer Placeholder 4">
            <a:extLst>
              <a:ext uri="{FF2B5EF4-FFF2-40B4-BE49-F238E27FC236}">
                <a16:creationId xmlns:a16="http://schemas.microsoft.com/office/drawing/2014/main" id="{8BCF89B1-AD2F-4C51-A933-8E1C2224B4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12" name="Slide Number Placeholder 5">
            <a:extLst>
              <a:ext uri="{FF2B5EF4-FFF2-40B4-BE49-F238E27FC236}">
                <a16:creationId xmlns:a16="http://schemas.microsoft.com/office/drawing/2014/main" id="{0C509480-AD56-4F91-A158-8DE809470900}"/>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
        <p:nvSpPr>
          <p:cNvPr id="13" name="Title Placeholder 1">
            <a:extLst>
              <a:ext uri="{FF2B5EF4-FFF2-40B4-BE49-F238E27FC236}">
                <a16:creationId xmlns:a16="http://schemas.microsoft.com/office/drawing/2014/main" id="{BB0AAE54-BDC9-4D49-8546-053B76FB1DFE}"/>
              </a:ext>
            </a:extLst>
          </p:cNvPr>
          <p:cNvSpPr>
            <a:spLocks noGrp="1"/>
          </p:cNvSpPr>
          <p:nvPr>
            <p:ph type="title"/>
          </p:nvPr>
        </p:nvSpPr>
        <p:spPr>
          <a:xfrm>
            <a:off x="609600" y="365126"/>
            <a:ext cx="10972800" cy="730250"/>
          </a:xfrm>
          <a:prstGeom prst="rect">
            <a:avLst/>
          </a:prstGeom>
        </p:spPr>
        <p:txBody>
          <a:bodyPr vert="horz" lIns="91440" tIns="45720" rIns="91440" bIns="45720" rtlCol="0" anchor="ctr">
            <a:normAutofit/>
          </a:bodyPr>
          <a:lstStyle/>
          <a:p>
            <a:r>
              <a:rPr lang="en-US" dirty="0"/>
              <a:t>Click to edit Master title style</a:t>
            </a:r>
          </a:p>
        </p:txBody>
      </p:sp>
      <p:sp>
        <p:nvSpPr>
          <p:cNvPr id="3" name="Content Placeholder 2">
            <a:extLst>
              <a:ext uri="{FF2B5EF4-FFF2-40B4-BE49-F238E27FC236}">
                <a16:creationId xmlns:a16="http://schemas.microsoft.com/office/drawing/2014/main" id="{348C8854-6DAA-47C7-8AA6-84AD956FA681}"/>
              </a:ext>
            </a:extLst>
          </p:cNvPr>
          <p:cNvSpPr>
            <a:spLocks noGrp="1"/>
          </p:cNvSpPr>
          <p:nvPr>
            <p:ph sz="quarter" idx="10"/>
          </p:nvPr>
        </p:nvSpPr>
        <p:spPr>
          <a:xfrm>
            <a:off x="609600" y="1417834"/>
            <a:ext cx="10972800" cy="462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18786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3C882-A8CC-411F-8CCD-FFC34B060868}"/>
              </a:ext>
            </a:extLst>
          </p:cNvPr>
          <p:cNvSpPr>
            <a:spLocks noGrp="1"/>
          </p:cNvSpPr>
          <p:nvPr>
            <p:ph type="title"/>
          </p:nvPr>
        </p:nvSpPr>
        <p:spPr>
          <a:xfrm>
            <a:off x="1752600" y="1143000"/>
            <a:ext cx="8686800" cy="4572000"/>
          </a:xfrm>
        </p:spPr>
        <p:txBody>
          <a:bodyPr>
            <a:noAutofit/>
          </a:bodyPr>
          <a:lstStyle>
            <a:lvl1pPr algn="ctr">
              <a:defRPr sz="800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pic>
        <p:nvPicPr>
          <p:cNvPr id="5" name="Picture 4">
            <a:extLst>
              <a:ext uri="{FF2B5EF4-FFF2-40B4-BE49-F238E27FC236}">
                <a16:creationId xmlns:a16="http://schemas.microsoft.com/office/drawing/2014/main" id="{5696C1AF-1797-40FF-B259-CCCD35646690}"/>
              </a:ext>
            </a:extLst>
          </p:cNvPr>
          <p:cNvPicPr>
            <a:picLocks noChangeAspect="1"/>
          </p:cNvPicPr>
          <p:nvPr userDrawn="1"/>
        </p:nvPicPr>
        <p:blipFill>
          <a:blip r:embed="rId2"/>
          <a:stretch>
            <a:fillRect/>
          </a:stretch>
        </p:blipFill>
        <p:spPr>
          <a:xfrm>
            <a:off x="10668000" y="5257800"/>
            <a:ext cx="914400" cy="914400"/>
          </a:xfrm>
          <a:prstGeom prst="rect">
            <a:avLst/>
          </a:prstGeom>
        </p:spPr>
      </p:pic>
      <p:sp>
        <p:nvSpPr>
          <p:cNvPr id="4" name="Footer Placeholder 4">
            <a:extLst>
              <a:ext uri="{FF2B5EF4-FFF2-40B4-BE49-F238E27FC236}">
                <a16:creationId xmlns:a16="http://schemas.microsoft.com/office/drawing/2014/main" id="{F4AE37C0-3B3E-49B5-BE04-122E083598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Tree>
    <p:extLst>
      <p:ext uri="{BB962C8B-B14F-4D97-AF65-F5344CB8AC3E}">
        <p14:creationId xmlns:p14="http://schemas.microsoft.com/office/powerpoint/2010/main" val="901277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bg>
      <p:bgRef idx="1001">
        <a:schemeClr val="bg2"/>
      </p:bgRef>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FA69626-F7BB-4A23-B65B-7ED70040CB56}"/>
              </a:ext>
            </a:extLst>
          </p:cNvPr>
          <p:cNvSpPr>
            <a:spLocks noGrp="1"/>
          </p:cNvSpPr>
          <p:nvPr>
            <p:ph type="title"/>
          </p:nvPr>
        </p:nvSpPr>
        <p:spPr>
          <a:xfrm>
            <a:off x="1752600" y="1143000"/>
            <a:ext cx="8686800" cy="4572000"/>
          </a:xfrm>
        </p:spPr>
        <p:txBody>
          <a:bodyPr>
            <a:noAutofit/>
          </a:bodyPr>
          <a:lstStyle>
            <a:lvl1pPr algn="ctr">
              <a:defRPr sz="800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pic>
        <p:nvPicPr>
          <p:cNvPr id="8" name="Picture 7">
            <a:extLst>
              <a:ext uri="{FF2B5EF4-FFF2-40B4-BE49-F238E27FC236}">
                <a16:creationId xmlns:a16="http://schemas.microsoft.com/office/drawing/2014/main" id="{E3A64E24-5684-488C-9418-7D3784B6D164}"/>
              </a:ext>
            </a:extLst>
          </p:cNvPr>
          <p:cNvPicPr>
            <a:picLocks noChangeAspect="1"/>
          </p:cNvPicPr>
          <p:nvPr userDrawn="1"/>
        </p:nvPicPr>
        <p:blipFill>
          <a:blip r:embed="rId2"/>
          <a:stretch>
            <a:fillRect/>
          </a:stretch>
        </p:blipFill>
        <p:spPr>
          <a:xfrm>
            <a:off x="10668000" y="5257800"/>
            <a:ext cx="914400" cy="914400"/>
          </a:xfrm>
          <a:prstGeom prst="rect">
            <a:avLst/>
          </a:prstGeom>
        </p:spPr>
      </p:pic>
      <p:sp>
        <p:nvSpPr>
          <p:cNvPr id="4" name="Footer Placeholder 4">
            <a:extLst>
              <a:ext uri="{FF2B5EF4-FFF2-40B4-BE49-F238E27FC236}">
                <a16:creationId xmlns:a16="http://schemas.microsoft.com/office/drawing/2014/main" id="{945CDEFF-67FA-44C5-B45A-D53DAB6D67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Tree>
    <p:extLst>
      <p:ext uri="{BB962C8B-B14F-4D97-AF65-F5344CB8AC3E}">
        <p14:creationId xmlns:p14="http://schemas.microsoft.com/office/powerpoint/2010/main" val="908472207"/>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709DB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CE66C-007F-4158-AA46-FCE8EEBF78CB}"/>
              </a:ext>
            </a:extLst>
          </p:cNvPr>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15DC2B25-CCD3-4847-BA48-811DA9B91491}"/>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Footer Placeholder 4">
            <a:extLst>
              <a:ext uri="{FF2B5EF4-FFF2-40B4-BE49-F238E27FC236}">
                <a16:creationId xmlns:a16="http://schemas.microsoft.com/office/drawing/2014/main" id="{14A5F756-B076-4166-8A0B-85EF3EFB3F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r>
              <a:rPr lang="en-US" b="1" dirty="0"/>
              <a:t>Digital Square</a:t>
            </a:r>
            <a:r>
              <a:rPr lang="en-US" dirty="0"/>
              <a:t> | connecting the world for better health</a:t>
            </a:r>
          </a:p>
        </p:txBody>
      </p:sp>
      <p:sp>
        <p:nvSpPr>
          <p:cNvPr id="8" name="Slide Number Placeholder 5">
            <a:extLst>
              <a:ext uri="{FF2B5EF4-FFF2-40B4-BE49-F238E27FC236}">
                <a16:creationId xmlns:a16="http://schemas.microsoft.com/office/drawing/2014/main" id="{071DA9E7-1FCA-44AB-B228-3DA1B1C59EC8}"/>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44719955-1345-4D84-AB09-2561C2716DF0}" type="slidenum">
              <a:rPr lang="en-US" smtClean="0"/>
              <a:pPr/>
              <a:t>‹#›</a:t>
            </a:fld>
            <a:endParaRPr lang="en-US" dirty="0"/>
          </a:p>
        </p:txBody>
      </p:sp>
    </p:spTree>
    <p:extLst>
      <p:ext uri="{BB962C8B-B14F-4D97-AF65-F5344CB8AC3E}">
        <p14:creationId xmlns:p14="http://schemas.microsoft.com/office/powerpoint/2010/main" val="1139413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DFFE8F15-2ED1-4B49-85AE-D231DC371257}"/>
              </a:ext>
            </a:extLst>
          </p:cNvPr>
          <p:cNvSpPr txBox="1">
            <a:spLocks/>
          </p:cNvSpPr>
          <p:nvPr userDrawn="1"/>
        </p:nvSpPr>
        <p:spPr>
          <a:xfrm>
            <a:off x="11434873" y="6361610"/>
            <a:ext cx="419446" cy="365125"/>
          </a:xfrm>
          <a:prstGeom prst="rect">
            <a:avLst/>
          </a:prstGeom>
        </p:spPr>
        <p:txBody>
          <a:bodyPr vert="horz" lIns="91440" tIns="45720" rIns="91440" bIns="45720" rtlCol="0" anchor="ctr"/>
          <a:lstStyle>
            <a:defPPr>
              <a:defRPr lang="en-US"/>
            </a:defPPr>
            <a:lvl1pPr marL="0" algn="r" defTabSz="457200" rtl="0" eaLnBrk="1" latinLnBrk="0" hangingPunct="1">
              <a:defRPr sz="1200" b="0" kern="1200">
                <a:ln>
                  <a:noFill/>
                </a:ln>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01CD6B-22C3-E142-9F82-EA30D4FCB065}" type="slidenum">
              <a:rPr lang="en-US" smtClean="0"/>
              <a:pPr/>
              <a:t>‹#›</a:t>
            </a:fld>
            <a:endParaRPr lang="en-US" dirty="0"/>
          </a:p>
        </p:txBody>
      </p:sp>
      <p:sp>
        <p:nvSpPr>
          <p:cNvPr id="11" name="Footer Placeholder 4">
            <a:extLst>
              <a:ext uri="{FF2B5EF4-FFF2-40B4-BE49-F238E27FC236}">
                <a16:creationId xmlns:a16="http://schemas.microsoft.com/office/drawing/2014/main" id="{8BCF89B1-AD2F-4C51-A933-8E1C2224B4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12" name="Slide Number Placeholder 5">
            <a:extLst>
              <a:ext uri="{FF2B5EF4-FFF2-40B4-BE49-F238E27FC236}">
                <a16:creationId xmlns:a16="http://schemas.microsoft.com/office/drawing/2014/main" id="{0C509480-AD56-4F91-A158-8DE809470900}"/>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
        <p:nvSpPr>
          <p:cNvPr id="13" name="Title Placeholder 1">
            <a:extLst>
              <a:ext uri="{FF2B5EF4-FFF2-40B4-BE49-F238E27FC236}">
                <a16:creationId xmlns:a16="http://schemas.microsoft.com/office/drawing/2014/main" id="{BB0AAE54-BDC9-4D49-8546-053B76FB1DFE}"/>
              </a:ext>
            </a:extLst>
          </p:cNvPr>
          <p:cNvSpPr>
            <a:spLocks noGrp="1"/>
          </p:cNvSpPr>
          <p:nvPr>
            <p:ph type="title"/>
          </p:nvPr>
        </p:nvSpPr>
        <p:spPr>
          <a:xfrm>
            <a:off x="609600" y="365126"/>
            <a:ext cx="10972800" cy="730250"/>
          </a:xfrm>
          <a:prstGeom prst="rect">
            <a:avLst/>
          </a:prstGeom>
        </p:spPr>
        <p:txBody>
          <a:bodyPr vert="horz" lIns="91440" tIns="45720" rIns="91440" bIns="45720" rtlCol="0" anchor="ctr">
            <a:normAutofit/>
          </a:bodyPr>
          <a:lstStyle/>
          <a:p>
            <a:r>
              <a:rPr lang="en-US" dirty="0"/>
              <a:t>Click to edit Master title style</a:t>
            </a:r>
          </a:p>
        </p:txBody>
      </p:sp>
      <p:sp>
        <p:nvSpPr>
          <p:cNvPr id="18" name="Content Placeholder 17">
            <a:extLst>
              <a:ext uri="{FF2B5EF4-FFF2-40B4-BE49-F238E27FC236}">
                <a16:creationId xmlns:a16="http://schemas.microsoft.com/office/drawing/2014/main" id="{B02FD9BE-FC31-4071-BBA1-2F3850C9A27A}"/>
              </a:ext>
            </a:extLst>
          </p:cNvPr>
          <p:cNvSpPr>
            <a:spLocks noGrp="1"/>
          </p:cNvSpPr>
          <p:nvPr>
            <p:ph sz="quarter" idx="10"/>
          </p:nvPr>
        </p:nvSpPr>
        <p:spPr>
          <a:xfrm>
            <a:off x="609600" y="1476375"/>
            <a:ext cx="1097280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9808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DFFE8F15-2ED1-4B49-85AE-D231DC371257}"/>
              </a:ext>
            </a:extLst>
          </p:cNvPr>
          <p:cNvSpPr txBox="1">
            <a:spLocks/>
          </p:cNvSpPr>
          <p:nvPr userDrawn="1"/>
        </p:nvSpPr>
        <p:spPr>
          <a:xfrm>
            <a:off x="11434873" y="6361610"/>
            <a:ext cx="419446" cy="365125"/>
          </a:xfrm>
          <a:prstGeom prst="rect">
            <a:avLst/>
          </a:prstGeom>
        </p:spPr>
        <p:txBody>
          <a:bodyPr vert="horz" lIns="91440" tIns="45720" rIns="91440" bIns="45720" rtlCol="0" anchor="ctr"/>
          <a:lstStyle>
            <a:defPPr>
              <a:defRPr lang="en-US"/>
            </a:defPPr>
            <a:lvl1pPr marL="0" algn="r" defTabSz="457200" rtl="0" eaLnBrk="1" latinLnBrk="0" hangingPunct="1">
              <a:defRPr sz="1200" b="0" kern="1200">
                <a:ln>
                  <a:noFill/>
                </a:ln>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01CD6B-22C3-E142-9F82-EA30D4FCB065}" type="slidenum">
              <a:rPr lang="en-US" smtClean="0"/>
              <a:pPr/>
              <a:t>‹#›</a:t>
            </a:fld>
            <a:endParaRPr lang="en-US" dirty="0"/>
          </a:p>
        </p:txBody>
      </p:sp>
      <p:sp>
        <p:nvSpPr>
          <p:cNvPr id="11" name="Footer Placeholder 4">
            <a:extLst>
              <a:ext uri="{FF2B5EF4-FFF2-40B4-BE49-F238E27FC236}">
                <a16:creationId xmlns:a16="http://schemas.microsoft.com/office/drawing/2014/main" id="{8BCF89B1-AD2F-4C51-A933-8E1C2224B4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12" name="Slide Number Placeholder 5">
            <a:extLst>
              <a:ext uri="{FF2B5EF4-FFF2-40B4-BE49-F238E27FC236}">
                <a16:creationId xmlns:a16="http://schemas.microsoft.com/office/drawing/2014/main" id="{0C509480-AD56-4F91-A158-8DE809470900}"/>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
        <p:nvSpPr>
          <p:cNvPr id="13" name="Title Placeholder 1">
            <a:extLst>
              <a:ext uri="{FF2B5EF4-FFF2-40B4-BE49-F238E27FC236}">
                <a16:creationId xmlns:a16="http://schemas.microsoft.com/office/drawing/2014/main" id="{BB0AAE54-BDC9-4D49-8546-053B76FB1DFE}"/>
              </a:ext>
            </a:extLst>
          </p:cNvPr>
          <p:cNvSpPr>
            <a:spLocks noGrp="1"/>
          </p:cNvSpPr>
          <p:nvPr>
            <p:ph type="title"/>
          </p:nvPr>
        </p:nvSpPr>
        <p:spPr>
          <a:xfrm>
            <a:off x="609600" y="365126"/>
            <a:ext cx="10972800" cy="730250"/>
          </a:xfrm>
          <a:prstGeom prst="rect">
            <a:avLst/>
          </a:prstGeom>
        </p:spPr>
        <p:txBody>
          <a:bodyPr vert="horz" lIns="91440" tIns="45720" rIns="91440" bIns="45720" rtlCol="0" anchor="ctr">
            <a:normAutofit/>
          </a:bodyPr>
          <a:lstStyle/>
          <a:p>
            <a:r>
              <a:rPr lang="en-US" dirty="0"/>
              <a:t>Click to edit Master title style</a:t>
            </a:r>
          </a:p>
        </p:txBody>
      </p:sp>
      <p:sp>
        <p:nvSpPr>
          <p:cNvPr id="3" name="Content Placeholder 2">
            <a:extLst>
              <a:ext uri="{FF2B5EF4-FFF2-40B4-BE49-F238E27FC236}">
                <a16:creationId xmlns:a16="http://schemas.microsoft.com/office/drawing/2014/main" id="{348C8854-6DAA-47C7-8AA6-84AD956FA681}"/>
              </a:ext>
            </a:extLst>
          </p:cNvPr>
          <p:cNvSpPr>
            <a:spLocks noGrp="1"/>
          </p:cNvSpPr>
          <p:nvPr>
            <p:ph sz="quarter" idx="10"/>
          </p:nvPr>
        </p:nvSpPr>
        <p:spPr>
          <a:xfrm>
            <a:off x="609600" y="1417834"/>
            <a:ext cx="10972800" cy="462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4917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AB63161-C386-4B08-824C-809F4DA8B6DB}"/>
              </a:ext>
            </a:extLst>
          </p:cNvPr>
          <p:cNvSpPr txBox="1">
            <a:spLocks/>
          </p:cNvSpPr>
          <p:nvPr userDrawn="1"/>
        </p:nvSpPr>
        <p:spPr>
          <a:xfrm>
            <a:off x="11434873" y="6361610"/>
            <a:ext cx="419446" cy="365125"/>
          </a:xfrm>
          <a:prstGeom prst="rect">
            <a:avLst/>
          </a:prstGeom>
        </p:spPr>
        <p:txBody>
          <a:bodyPr vert="horz" lIns="91440" tIns="45720" rIns="91440" bIns="45720" rtlCol="0" anchor="ctr"/>
          <a:lstStyle>
            <a:defPPr>
              <a:defRPr lang="en-US"/>
            </a:defPPr>
            <a:lvl1pPr marL="0" algn="r" defTabSz="457200" rtl="0" eaLnBrk="1" latinLnBrk="0" hangingPunct="1">
              <a:defRPr sz="1200" b="0" kern="1200">
                <a:ln>
                  <a:noFill/>
                </a:ln>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01CD6B-22C3-E142-9F82-EA30D4FCB065}" type="slidenum">
              <a:rPr lang="en-US" smtClean="0"/>
              <a:pPr/>
              <a:t>‹#›</a:t>
            </a:fld>
            <a:endParaRPr lang="en-US" dirty="0"/>
          </a:p>
        </p:txBody>
      </p:sp>
      <p:sp>
        <p:nvSpPr>
          <p:cNvPr id="9" name="Footer Placeholder 4">
            <a:extLst>
              <a:ext uri="{FF2B5EF4-FFF2-40B4-BE49-F238E27FC236}">
                <a16:creationId xmlns:a16="http://schemas.microsoft.com/office/drawing/2014/main" id="{FD4184C8-A378-4A9E-9C37-B65B63E17A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10" name="Slide Number Placeholder 5">
            <a:extLst>
              <a:ext uri="{FF2B5EF4-FFF2-40B4-BE49-F238E27FC236}">
                <a16:creationId xmlns:a16="http://schemas.microsoft.com/office/drawing/2014/main" id="{9A709A2C-D8D3-4BCA-BB91-9FA760EAFC78}"/>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Tree>
    <p:extLst>
      <p:ext uri="{BB962C8B-B14F-4D97-AF65-F5344CB8AC3E}">
        <p14:creationId xmlns:p14="http://schemas.microsoft.com/office/powerpoint/2010/main" val="153316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4" name="Picture 3" descr="A person looking at the camera&#10;&#10;Description automatically generated">
            <a:extLst>
              <a:ext uri="{FF2B5EF4-FFF2-40B4-BE49-F238E27FC236}">
                <a16:creationId xmlns:a16="http://schemas.microsoft.com/office/drawing/2014/main" id="{4D502687-992F-4510-BE90-83C7DAE946C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571625" y="-884037"/>
            <a:ext cx="13763625" cy="7742038"/>
          </a:xfrm>
          <a:prstGeom prst="rect">
            <a:avLst/>
          </a:prstGeom>
        </p:spPr>
      </p:pic>
      <p:sp>
        <p:nvSpPr>
          <p:cNvPr id="7" name="Title 9">
            <a:extLst>
              <a:ext uri="{FF2B5EF4-FFF2-40B4-BE49-F238E27FC236}">
                <a16:creationId xmlns:a16="http://schemas.microsoft.com/office/drawing/2014/main" id="{F57AD92F-7CF1-4C62-906B-55FA1B9CFA6C}"/>
              </a:ext>
            </a:extLst>
          </p:cNvPr>
          <p:cNvSpPr txBox="1">
            <a:spLocks/>
          </p:cNvSpPr>
          <p:nvPr userDrawn="1"/>
        </p:nvSpPr>
        <p:spPr>
          <a:xfrm>
            <a:off x="7362825" y="3277938"/>
            <a:ext cx="4343400" cy="61898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gn="r"/>
            <a:r>
              <a:rPr lang="en-US" sz="3200" dirty="0">
                <a:solidFill>
                  <a:srgbClr val="012F3B"/>
                </a:solidFill>
                <a:latin typeface="Arial" panose="020B0604020202020204" pitchFamily="34" charset="0"/>
                <a:cs typeface="Arial" panose="020B0604020202020204" pitchFamily="34" charset="0"/>
              </a:rPr>
              <a:t>connecting the world for better health</a:t>
            </a:r>
          </a:p>
        </p:txBody>
      </p:sp>
      <p:grpSp>
        <p:nvGrpSpPr>
          <p:cNvPr id="8" name="Group 7">
            <a:extLst>
              <a:ext uri="{FF2B5EF4-FFF2-40B4-BE49-F238E27FC236}">
                <a16:creationId xmlns:a16="http://schemas.microsoft.com/office/drawing/2014/main" id="{9C8B8CFD-CF87-47AB-96AC-DC84D29B7A3D}"/>
              </a:ext>
            </a:extLst>
          </p:cNvPr>
          <p:cNvGrpSpPr>
            <a:grpSpLocks noChangeAspect="1"/>
          </p:cNvGrpSpPr>
          <p:nvPr userDrawn="1"/>
        </p:nvGrpSpPr>
        <p:grpSpPr>
          <a:xfrm>
            <a:off x="9345778" y="675082"/>
            <a:ext cx="2286000" cy="2286000"/>
            <a:chOff x="315340" y="2230083"/>
            <a:chExt cx="3297943" cy="3297943"/>
          </a:xfrm>
        </p:grpSpPr>
        <p:sp>
          <p:nvSpPr>
            <p:cNvPr id="9" name="Rectangle: Single Corner Rounded 10">
              <a:extLst>
                <a:ext uri="{FF2B5EF4-FFF2-40B4-BE49-F238E27FC236}">
                  <a16:creationId xmlns:a16="http://schemas.microsoft.com/office/drawing/2014/main" id="{AF2E4D23-69BA-4077-9343-4A3CF9538234}"/>
                </a:ext>
              </a:extLst>
            </p:cNvPr>
            <p:cNvSpPr/>
            <p:nvPr/>
          </p:nvSpPr>
          <p:spPr>
            <a:xfrm>
              <a:off x="480575" y="2395537"/>
              <a:ext cx="2967475" cy="2967037"/>
            </a:xfrm>
            <a:custGeom>
              <a:avLst/>
              <a:gdLst>
                <a:gd name="connsiteX0" fmla="*/ 0 w 1898650"/>
                <a:gd name="connsiteY0" fmla="*/ 0 h 2503035"/>
                <a:gd name="connsiteX1" fmla="*/ 1582202 w 1898650"/>
                <a:gd name="connsiteY1" fmla="*/ 0 h 2503035"/>
                <a:gd name="connsiteX2" fmla="*/ 1898650 w 1898650"/>
                <a:gd name="connsiteY2" fmla="*/ 316448 h 2503035"/>
                <a:gd name="connsiteX3" fmla="*/ 1898650 w 1898650"/>
                <a:gd name="connsiteY3" fmla="*/ 2503035 h 2503035"/>
                <a:gd name="connsiteX4" fmla="*/ 0 w 1898650"/>
                <a:gd name="connsiteY4" fmla="*/ 2503035 h 2503035"/>
                <a:gd name="connsiteX5" fmla="*/ 0 w 1898650"/>
                <a:gd name="connsiteY5" fmla="*/ 0 h 2503035"/>
                <a:gd name="connsiteX0" fmla="*/ 0 w 1898650"/>
                <a:gd name="connsiteY0" fmla="*/ 0 h 2509385"/>
                <a:gd name="connsiteX1" fmla="*/ 1582202 w 1898650"/>
                <a:gd name="connsiteY1" fmla="*/ 0 h 2509385"/>
                <a:gd name="connsiteX2" fmla="*/ 1898650 w 1898650"/>
                <a:gd name="connsiteY2" fmla="*/ 316448 h 2509385"/>
                <a:gd name="connsiteX3" fmla="*/ 1898650 w 1898650"/>
                <a:gd name="connsiteY3" fmla="*/ 2503035 h 2509385"/>
                <a:gd name="connsiteX4" fmla="*/ 6350 w 1898650"/>
                <a:gd name="connsiteY4" fmla="*/ 2509385 h 2509385"/>
                <a:gd name="connsiteX5" fmla="*/ 0 w 1898650"/>
                <a:gd name="connsiteY5" fmla="*/ 0 h 250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98650" h="2509385">
                  <a:moveTo>
                    <a:pt x="0" y="0"/>
                  </a:moveTo>
                  <a:lnTo>
                    <a:pt x="1582202" y="0"/>
                  </a:lnTo>
                  <a:cubicBezTo>
                    <a:pt x="1756971" y="0"/>
                    <a:pt x="1898650" y="141679"/>
                    <a:pt x="1898650" y="316448"/>
                  </a:cubicBezTo>
                  <a:lnTo>
                    <a:pt x="1898650" y="2503035"/>
                  </a:lnTo>
                  <a:lnTo>
                    <a:pt x="6350" y="2509385"/>
                  </a:lnTo>
                  <a:cubicBezTo>
                    <a:pt x="4233" y="1672923"/>
                    <a:pt x="2117" y="836462"/>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pic>
          <p:nvPicPr>
            <p:cNvPr id="10" name="Picture 9">
              <a:extLst>
                <a:ext uri="{FF2B5EF4-FFF2-40B4-BE49-F238E27FC236}">
                  <a16:creationId xmlns:a16="http://schemas.microsoft.com/office/drawing/2014/main" id="{70B84CD3-D989-449F-ABBA-1047B7A292B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5340" y="2230083"/>
              <a:ext cx="3297943" cy="3297943"/>
            </a:xfrm>
            <a:prstGeom prst="rect">
              <a:avLst/>
            </a:prstGeom>
          </p:spPr>
        </p:pic>
      </p:grpSp>
      <p:sp>
        <p:nvSpPr>
          <p:cNvPr id="2" name="TextBox 1">
            <a:extLst>
              <a:ext uri="{FF2B5EF4-FFF2-40B4-BE49-F238E27FC236}">
                <a16:creationId xmlns:a16="http://schemas.microsoft.com/office/drawing/2014/main" id="{2A629612-7758-4783-AAEB-7521D30F7D7B}"/>
              </a:ext>
            </a:extLst>
          </p:cNvPr>
          <p:cNvSpPr txBox="1"/>
          <p:nvPr userDrawn="1"/>
        </p:nvSpPr>
        <p:spPr>
          <a:xfrm>
            <a:off x="0" y="6581001"/>
            <a:ext cx="1827552" cy="276999"/>
          </a:xfrm>
          <a:prstGeom prst="rect">
            <a:avLst/>
          </a:prstGeom>
          <a:noFill/>
        </p:spPr>
        <p:txBody>
          <a:bodyPr wrap="none" rtlCol="0">
            <a:spAutoFit/>
          </a:bodyPr>
          <a:lstStyle/>
          <a:p>
            <a:r>
              <a:rPr lang="en-US" sz="1200" dirty="0">
                <a:solidFill>
                  <a:srgbClr val="BDBEC1"/>
                </a:solidFill>
              </a:rPr>
              <a:t>Photo: PATH/Trevor Snapp</a:t>
            </a:r>
          </a:p>
        </p:txBody>
      </p:sp>
    </p:spTree>
    <p:extLst>
      <p:ext uri="{BB962C8B-B14F-4D97-AF65-F5344CB8AC3E}">
        <p14:creationId xmlns:p14="http://schemas.microsoft.com/office/powerpoint/2010/main" val="1393929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3.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2DEACE-CD36-4E32-B52E-C1EA91932394}"/>
              </a:ext>
            </a:extLst>
          </p:cNvPr>
          <p:cNvSpPr>
            <a:spLocks noGrp="1"/>
          </p:cNvSpPr>
          <p:nvPr>
            <p:ph type="title"/>
          </p:nvPr>
        </p:nvSpPr>
        <p:spPr>
          <a:xfrm>
            <a:off x="609600" y="365126"/>
            <a:ext cx="10972800" cy="730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E8E46A5-27C2-4161-A538-2649244CE89A}"/>
              </a:ext>
            </a:extLst>
          </p:cNvPr>
          <p:cNvSpPr>
            <a:spLocks noGrp="1"/>
          </p:cNvSpPr>
          <p:nvPr>
            <p:ph type="body" idx="1"/>
          </p:nvPr>
        </p:nvSpPr>
        <p:spPr>
          <a:xfrm>
            <a:off x="609600" y="1590675"/>
            <a:ext cx="10972800" cy="458628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1C855517-81CC-461A-9FB2-13129DA21F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6" name="Slide Number Placeholder 5">
            <a:extLst>
              <a:ext uri="{FF2B5EF4-FFF2-40B4-BE49-F238E27FC236}">
                <a16:creationId xmlns:a16="http://schemas.microsoft.com/office/drawing/2014/main" id="{ABDC0470-D756-4499-90CF-80F3C9A6B72B}"/>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Tree>
    <p:extLst>
      <p:ext uri="{BB962C8B-B14F-4D97-AF65-F5344CB8AC3E}">
        <p14:creationId xmlns:p14="http://schemas.microsoft.com/office/powerpoint/2010/main" val="150749565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69" r:id="rId3"/>
    <p:sldLayoutId id="2147483676" r:id="rId4"/>
    <p:sldLayoutId id="2147483661" r:id="rId5"/>
    <p:sldLayoutId id="2147483662" r:id="rId6"/>
    <p:sldLayoutId id="2147483677" r:id="rId7"/>
    <p:sldLayoutId id="2147483667" r:id="rId8"/>
  </p:sldLayoutIdLst>
  <p:hf hdr="0" dt="0"/>
  <p:txStyles>
    <p:title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2DEACE-CD36-4E32-B52E-C1EA91932394}"/>
              </a:ext>
            </a:extLst>
          </p:cNvPr>
          <p:cNvSpPr>
            <a:spLocks noGrp="1"/>
          </p:cNvSpPr>
          <p:nvPr>
            <p:ph type="title"/>
          </p:nvPr>
        </p:nvSpPr>
        <p:spPr>
          <a:xfrm>
            <a:off x="609600" y="365126"/>
            <a:ext cx="10972800" cy="730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E8E46A5-27C2-4161-A538-2649244CE89A}"/>
              </a:ext>
            </a:extLst>
          </p:cNvPr>
          <p:cNvSpPr>
            <a:spLocks noGrp="1"/>
          </p:cNvSpPr>
          <p:nvPr>
            <p:ph type="body" idx="1"/>
          </p:nvPr>
        </p:nvSpPr>
        <p:spPr>
          <a:xfrm>
            <a:off x="609600" y="1590675"/>
            <a:ext cx="10972800" cy="458628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1C855517-81CC-461A-9FB2-13129DA21F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6" name="Slide Number Placeholder 5">
            <a:extLst>
              <a:ext uri="{FF2B5EF4-FFF2-40B4-BE49-F238E27FC236}">
                <a16:creationId xmlns:a16="http://schemas.microsoft.com/office/drawing/2014/main" id="{ABDC0470-D756-4499-90CF-80F3C9A6B72B}"/>
              </a:ext>
            </a:extLst>
          </p:cNvPr>
          <p:cNvSpPr>
            <a:spLocks noGrp="1"/>
          </p:cNvSpPr>
          <p:nvPr>
            <p:ph type="sldNum" sz="quarter" idx="4"/>
          </p:nvPr>
        </p:nvSpPr>
        <p:spPr>
          <a:xfrm>
            <a:off x="8839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Tree>
    <p:extLst>
      <p:ext uri="{BB962C8B-B14F-4D97-AF65-F5344CB8AC3E}">
        <p14:creationId xmlns:p14="http://schemas.microsoft.com/office/powerpoint/2010/main" val="150749565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74" r:id="rId9"/>
  </p:sldLayoutIdLst>
  <p:hf sldNum="0" hdr="0" dt="0"/>
  <p:txStyles>
    <p:title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9/14/2021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t>Digital Square</a:t>
            </a:r>
            <a:r>
              <a:rPr lang="en-US" dirty="0"/>
              <a:t> | connecting the world for better health</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9955-1345-4D84-AB09-2561C2716DF0}" type="slidenum">
              <a:rPr lang="en-US" smtClean="0"/>
              <a:t>‹#›</a:t>
            </a:fld>
            <a:endParaRPr lang="en-US" dirty="0"/>
          </a:p>
        </p:txBody>
      </p:sp>
    </p:spTree>
    <p:extLst>
      <p:ext uri="{BB962C8B-B14F-4D97-AF65-F5344CB8AC3E}">
        <p14:creationId xmlns:p14="http://schemas.microsoft.com/office/powerpoint/2010/main" val="57657752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70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9.xml"/><Relationship Id="rId4" Type="http://schemas.openxmlformats.org/officeDocument/2006/relationships/image" Target="../media/image30.sv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9.xml"/><Relationship Id="rId4" Type="http://schemas.openxmlformats.org/officeDocument/2006/relationships/image" Target="../media/image30.sv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4.xm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4.xml"/><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9.xml"/><Relationship Id="rId4" Type="http://schemas.openxmlformats.org/officeDocument/2006/relationships/image" Target="../media/image30.sv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9.xml"/><Relationship Id="rId4" Type="http://schemas.openxmlformats.org/officeDocument/2006/relationships/image" Target="../media/image30.sv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2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5.xml"/><Relationship Id="rId1" Type="http://schemas.openxmlformats.org/officeDocument/2006/relationships/slideLayout" Target="../slideLayouts/slideLayout2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hyperlink" Target="https://www.who.int/publications/i/item/9789240010567" TargetMode="External"/><Relationship Id="rId2" Type="http://schemas.openxmlformats.org/officeDocument/2006/relationships/notesSlide" Target="../notesSlides/notesSlide4.xml"/><Relationship Id="rId1" Type="http://schemas.openxmlformats.org/officeDocument/2006/relationships/slideLayout" Target="../slideLayouts/slideLayout29.xml"/><Relationship Id="rId5" Type="http://schemas.openxmlformats.org/officeDocument/2006/relationships/image" Target="../media/image11.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slide" Target="slide3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hyperlink" Target="https://apps.who.int/iris/bitstream/handle/10665/334005/9789240009837-eng.pdf" TargetMode="External"/><Relationship Id="rId13" Type="http://schemas.openxmlformats.org/officeDocument/2006/relationships/image" Target="../media/image20.png"/><Relationship Id="rId3" Type="http://schemas.openxmlformats.org/officeDocument/2006/relationships/hyperlink" Target="http://www.katicollective.com/tools.html" TargetMode="External"/><Relationship Id="rId7" Type="http://schemas.openxmlformats.org/officeDocument/2006/relationships/hyperlink" Target="https://www.paho.org/ish/index.php/en/is4h-basics" TargetMode="External"/><Relationship Id="rId12"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9.xml"/><Relationship Id="rId6" Type="http://schemas.openxmlformats.org/officeDocument/2006/relationships/hyperlink" Target="https://www.measureevaluation.org/his-strengthening-resource-center/his-stages-of-continuous-improvement-toolkit" TargetMode="External"/><Relationship Id="rId11" Type="http://schemas.openxmlformats.org/officeDocument/2006/relationships/image" Target="../media/image18.png"/><Relationship Id="rId5" Type="http://schemas.openxmlformats.org/officeDocument/2006/relationships/hyperlink" Target="https://www.measureevaluation.org/resources/tools/health-information-systems-interoperability-toolkit" TargetMode="External"/><Relationship Id="rId10" Type="http://schemas.openxmlformats.org/officeDocument/2006/relationships/image" Target="../media/image17.png"/><Relationship Id="rId4" Type="http://schemas.openxmlformats.org/officeDocument/2006/relationships/hyperlink" Target="https://www.digitalhealthindex.org/" TargetMode="External"/><Relationship Id="rId9" Type="http://schemas.openxmlformats.org/officeDocument/2006/relationships/image" Target="../media/image16.png"/><Relationship Id="rId1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17575-4AA7-4B3B-93C9-591F1394C179}"/>
              </a:ext>
            </a:extLst>
          </p:cNvPr>
          <p:cNvSpPr>
            <a:spLocks noGrp="1"/>
          </p:cNvSpPr>
          <p:nvPr>
            <p:ph type="ctrTitle"/>
          </p:nvPr>
        </p:nvSpPr>
        <p:spPr>
          <a:xfrm>
            <a:off x="3802566" y="2672618"/>
            <a:ext cx="7793687" cy="1512764"/>
          </a:xfrm>
        </p:spPr>
        <p:txBody>
          <a:bodyPr>
            <a:noAutofit/>
          </a:bodyPr>
          <a:lstStyle/>
          <a:p>
            <a:r>
              <a:rPr lang="en-US" sz="5400" dirty="0"/>
              <a:t>A Navigator for Digital Health Capability Models</a:t>
            </a:r>
          </a:p>
        </p:txBody>
      </p:sp>
      <p:pic>
        <p:nvPicPr>
          <p:cNvPr id="6" name="Picture 2">
            <a:extLst>
              <a:ext uri="{FF2B5EF4-FFF2-40B4-BE49-F238E27FC236}">
                <a16:creationId xmlns:a16="http://schemas.microsoft.com/office/drawing/2014/main" id="{8ECB5EB5-8374-4667-B9CA-40B4F4B0309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1691" y="1794756"/>
            <a:ext cx="3119026" cy="31190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906998E5-A3DB-4A19-B402-F30F374205CE}"/>
              </a:ext>
            </a:extLst>
          </p:cNvPr>
          <p:cNvPicPr>
            <a:picLocks noChangeAspect="1"/>
          </p:cNvPicPr>
          <p:nvPr/>
        </p:nvPicPr>
        <p:blipFill>
          <a:blip r:embed="rId4"/>
          <a:stretch>
            <a:fillRect/>
          </a:stretch>
        </p:blipFill>
        <p:spPr>
          <a:xfrm>
            <a:off x="91068" y="402191"/>
            <a:ext cx="914400" cy="914400"/>
          </a:xfrm>
          <a:prstGeom prst="rect">
            <a:avLst/>
          </a:prstGeom>
        </p:spPr>
      </p:pic>
      <p:pic>
        <p:nvPicPr>
          <p:cNvPr id="5" name="Picture 4">
            <a:extLst>
              <a:ext uri="{FF2B5EF4-FFF2-40B4-BE49-F238E27FC236}">
                <a16:creationId xmlns:a16="http://schemas.microsoft.com/office/drawing/2014/main" id="{7899A60F-2BD7-40D6-8F50-3D0DD00CD71F}"/>
              </a:ext>
            </a:extLst>
          </p:cNvPr>
          <p:cNvPicPr>
            <a:picLocks noChangeAspect="1"/>
          </p:cNvPicPr>
          <p:nvPr/>
        </p:nvPicPr>
        <p:blipFill>
          <a:blip r:embed="rId5"/>
          <a:srcRect/>
          <a:stretch/>
        </p:blipFill>
        <p:spPr>
          <a:xfrm>
            <a:off x="3906334" y="4724211"/>
            <a:ext cx="7586149" cy="1417320"/>
          </a:xfrm>
          <a:prstGeom prst="rect">
            <a:avLst/>
          </a:prstGeom>
        </p:spPr>
      </p:pic>
    </p:spTree>
    <p:extLst>
      <p:ext uri="{BB962C8B-B14F-4D97-AF65-F5344CB8AC3E}">
        <p14:creationId xmlns:p14="http://schemas.microsoft.com/office/powerpoint/2010/main" val="2561358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useBgFill="1">
        <p:nvSpPr>
          <p:cNvPr id="25" name="Rectangle 24">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7" name="Rectangle 26">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3" name="Freeform: Shape 32">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1A240E56-7791-4050-9C70-FB1D584582C0}"/>
              </a:ext>
            </a:extLst>
          </p:cNvPr>
          <p:cNvSpPr>
            <a:spLocks noGrp="1"/>
          </p:cNvSpPr>
          <p:nvPr>
            <p:ph type="title"/>
          </p:nvPr>
        </p:nvSpPr>
        <p:spPr>
          <a:xfrm>
            <a:off x="466722" y="586855"/>
            <a:ext cx="3201366" cy="3387497"/>
          </a:xfrm>
        </p:spPr>
        <p:txBody>
          <a:bodyPr vert="horz" lIns="91440" tIns="45720" rIns="91440" bIns="45720" rtlCol="0" anchor="b">
            <a:normAutofit/>
          </a:bodyPr>
          <a:lstStyle/>
          <a:p>
            <a:pPr algn="r"/>
            <a:r>
              <a:rPr lang="en-US" sz="4000" b="1" kern="1200" dirty="0">
                <a:solidFill>
                  <a:srgbClr val="FFFFFF"/>
                </a:solidFill>
                <a:latin typeface="Arial" panose="020B0604020202020204" pitchFamily="34" charset="0"/>
                <a:cs typeface="Arial" panose="020B0604020202020204" pitchFamily="34" charset="0"/>
              </a:rPr>
              <a:t>Tool selection parameters</a:t>
            </a:r>
          </a:p>
        </p:txBody>
      </p:sp>
      <p:sp>
        <p:nvSpPr>
          <p:cNvPr id="2" name="Footer Placeholder 1">
            <a:extLst>
              <a:ext uri="{FF2B5EF4-FFF2-40B4-BE49-F238E27FC236}">
                <a16:creationId xmlns:a16="http://schemas.microsoft.com/office/drawing/2014/main" id="{7196444E-1E0A-4566-B485-C8BC5D0F752D}"/>
              </a:ext>
            </a:extLst>
          </p:cNvPr>
          <p:cNvSpPr>
            <a:spLocks noGrp="1"/>
          </p:cNvSpPr>
          <p:nvPr>
            <p:ph type="ftr" sz="quarter" idx="3"/>
          </p:nvPr>
        </p:nvSpPr>
        <p:spPr>
          <a:xfrm rot="5400000">
            <a:off x="-1828800" y="1984248"/>
            <a:ext cx="4114800" cy="365125"/>
          </a:xfrm>
        </p:spPr>
        <p:txBody>
          <a:bodyPr vert="horz" lIns="91440" tIns="45720" rIns="91440" bIns="45720" rtlCol="0" anchor="ctr">
            <a:normAutofit/>
          </a:bodyPr>
          <a:lstStyle/>
          <a:p>
            <a:pPr algn="l" defTabSz="914400">
              <a:spcAft>
                <a:spcPts val="600"/>
              </a:spcAft>
            </a:pPr>
            <a:r>
              <a:rPr lang="en-US" sz="1100" b="1" kern="1200" dirty="0">
                <a:solidFill>
                  <a:srgbClr val="FFFFFF"/>
                </a:solidFill>
                <a:latin typeface="Arial" panose="020B0604020202020204" pitchFamily="34" charset="0"/>
                <a:cs typeface="Arial" panose="020B0604020202020204" pitchFamily="34" charset="0"/>
              </a:rPr>
              <a:t>Digital Square</a:t>
            </a:r>
            <a:r>
              <a:rPr lang="en-US" sz="1100" kern="1200" dirty="0">
                <a:solidFill>
                  <a:srgbClr val="FFFFFF"/>
                </a:solidFill>
                <a:latin typeface="Arial" panose="020B0604020202020204" pitchFamily="34" charset="0"/>
                <a:cs typeface="Arial" panose="020B0604020202020204" pitchFamily="34" charset="0"/>
              </a:rPr>
              <a:t> | connecting the world for better health</a:t>
            </a:r>
          </a:p>
        </p:txBody>
      </p:sp>
      <p:sp>
        <p:nvSpPr>
          <p:cNvPr id="5" name="Content Placeholder 4">
            <a:extLst>
              <a:ext uri="{FF2B5EF4-FFF2-40B4-BE49-F238E27FC236}">
                <a16:creationId xmlns:a16="http://schemas.microsoft.com/office/drawing/2014/main" id="{CE384076-EB03-4387-BDF6-847C909BE834}"/>
              </a:ext>
            </a:extLst>
          </p:cNvPr>
          <p:cNvSpPr>
            <a:spLocks noGrp="1"/>
          </p:cNvSpPr>
          <p:nvPr>
            <p:ph sz="quarter" idx="10"/>
          </p:nvPr>
        </p:nvSpPr>
        <p:spPr>
          <a:xfrm>
            <a:off x="4676447" y="649480"/>
            <a:ext cx="7043487" cy="5546047"/>
          </a:xfrm>
        </p:spPr>
        <p:txBody>
          <a:bodyPr vert="horz" lIns="91440" tIns="45720" rIns="91440" bIns="45720" rtlCol="0" anchor="ctr">
            <a:noAutofit/>
          </a:bodyPr>
          <a:lstStyle/>
          <a:p>
            <a:pPr marL="0" indent="0">
              <a:lnSpc>
                <a:spcPts val="3000"/>
              </a:lnSpc>
              <a:spcBef>
                <a:spcPts val="0"/>
              </a:spcBef>
              <a:spcAft>
                <a:spcPts val="1200"/>
              </a:spcAft>
              <a:buNone/>
            </a:pPr>
            <a:r>
              <a:rPr lang="en-US" sz="2400" b="0" i="0" u="none" strike="noStrike" dirty="0">
                <a:effectLst/>
                <a:latin typeface="Arial" panose="020B0604020202020204" pitchFamily="34" charset="0"/>
                <a:cs typeface="Arial" panose="020B0604020202020204" pitchFamily="34" charset="0"/>
              </a:rPr>
              <a:t>The following criteria were used to include maturity models for alignment and developing a maturity model navigator.</a:t>
            </a:r>
            <a:endParaRPr lang="en-US" sz="2400" b="0" dirty="0">
              <a:effectLst/>
              <a:latin typeface="Arial" panose="020B0604020202020204" pitchFamily="34" charset="0"/>
              <a:cs typeface="Arial" panose="020B0604020202020204" pitchFamily="34" charset="0"/>
            </a:endParaRPr>
          </a:p>
          <a:p>
            <a:pPr marL="512763" lvl="1" indent="-284163" fontAlgn="base">
              <a:lnSpc>
                <a:spcPts val="3000"/>
              </a:lnSpc>
              <a:spcBef>
                <a:spcPts val="0"/>
              </a:spcBef>
              <a:spcAft>
                <a:spcPts val="1200"/>
              </a:spcAft>
              <a:buSzPct val="115000"/>
            </a:pPr>
            <a:r>
              <a:rPr lang="en-US" b="0" i="0" u="none" strike="noStrike" dirty="0">
                <a:effectLst/>
                <a:latin typeface="Arial" panose="020B0604020202020204" pitchFamily="34" charset="0"/>
                <a:cs typeface="Arial" panose="020B0604020202020204" pitchFamily="34" charset="0"/>
              </a:rPr>
              <a:t>Focused on </a:t>
            </a:r>
            <a:r>
              <a:rPr lang="en-US" b="1" i="0" u="none" strike="noStrike" dirty="0">
                <a:effectLst/>
                <a:latin typeface="Arial" panose="020B0604020202020204" pitchFamily="34" charset="0"/>
                <a:cs typeface="Arial" panose="020B0604020202020204" pitchFamily="34" charset="0"/>
              </a:rPr>
              <a:t>advancing the maturity of national capabilities and not specific system</a:t>
            </a:r>
            <a:r>
              <a:rPr lang="en-US" b="0" i="0" u="none" strike="noStrike" dirty="0">
                <a:effectLst/>
                <a:latin typeface="Arial" panose="020B0604020202020204" pitchFamily="34" charset="0"/>
                <a:cs typeface="Arial" panose="020B0604020202020204" pitchFamily="34" charset="0"/>
              </a:rPr>
              <a:t> categories.  </a:t>
            </a:r>
          </a:p>
          <a:p>
            <a:pPr marL="512763" lvl="1" indent="-284163" fontAlgn="base">
              <a:lnSpc>
                <a:spcPts val="3000"/>
              </a:lnSpc>
              <a:spcBef>
                <a:spcPts val="0"/>
              </a:spcBef>
              <a:spcAft>
                <a:spcPts val="1200"/>
              </a:spcAft>
              <a:buSzPct val="115000"/>
            </a:pPr>
            <a:r>
              <a:rPr lang="en-US" b="1" i="0" u="none" strike="noStrike" dirty="0">
                <a:effectLst/>
                <a:latin typeface="Arial" panose="020B0604020202020204" pitchFamily="34" charset="0"/>
                <a:cs typeface="Arial" panose="020B0604020202020204" pitchFamily="34" charset="0"/>
              </a:rPr>
              <a:t>Agnostic to disease </a:t>
            </a:r>
            <a:r>
              <a:rPr lang="en-US" b="0" i="0" u="none" strike="noStrike" dirty="0">
                <a:effectLst/>
                <a:latin typeface="Arial" panose="020B0604020202020204" pitchFamily="34" charset="0"/>
                <a:cs typeface="Arial" panose="020B0604020202020204" pitchFamily="34" charset="0"/>
              </a:rPr>
              <a:t>(HIV, TB, malaria, etc.) domains.  </a:t>
            </a:r>
          </a:p>
          <a:p>
            <a:pPr marL="512763" lvl="1" indent="-284163" fontAlgn="base">
              <a:lnSpc>
                <a:spcPts val="3000"/>
              </a:lnSpc>
              <a:spcBef>
                <a:spcPts val="0"/>
              </a:spcBef>
              <a:spcAft>
                <a:spcPts val="1200"/>
              </a:spcAft>
              <a:buSzPct val="115000"/>
            </a:pPr>
            <a:r>
              <a:rPr lang="en-US" b="1" i="0" u="none" strike="noStrike" dirty="0">
                <a:effectLst/>
                <a:latin typeface="Arial" panose="020B0604020202020204" pitchFamily="34" charset="0"/>
                <a:cs typeface="Arial" panose="020B0604020202020204" pitchFamily="34" charset="0"/>
              </a:rPr>
              <a:t>Implemented by MOHs </a:t>
            </a:r>
            <a:r>
              <a:rPr lang="en-US" b="0" i="0" u="none" strike="noStrike" dirty="0">
                <a:effectLst/>
                <a:latin typeface="Arial" panose="020B0604020202020204" pitchFamily="34" charset="0"/>
                <a:cs typeface="Arial" panose="020B0604020202020204" pitchFamily="34" charset="0"/>
              </a:rPr>
              <a:t>in low- and middle-income countries.</a:t>
            </a:r>
          </a:p>
          <a:p>
            <a:pPr marL="512763" lvl="1" indent="-284163" fontAlgn="base">
              <a:lnSpc>
                <a:spcPts val="3000"/>
              </a:lnSpc>
              <a:spcBef>
                <a:spcPts val="0"/>
              </a:spcBef>
              <a:spcAft>
                <a:spcPts val="1200"/>
              </a:spcAft>
              <a:buSzPct val="115000"/>
            </a:pPr>
            <a:r>
              <a:rPr lang="en-US" b="1" i="0" u="none" strike="noStrike" dirty="0">
                <a:effectLst/>
                <a:latin typeface="Arial" panose="020B0604020202020204" pitchFamily="34" charset="0"/>
                <a:cs typeface="Arial" panose="020B0604020202020204" pitchFamily="34" charset="0"/>
              </a:rPr>
              <a:t>Available and accessible </a:t>
            </a:r>
            <a:r>
              <a:rPr lang="en-US" b="0" i="0" u="none" strike="noStrike" dirty="0">
                <a:effectLst/>
                <a:latin typeface="Arial" panose="020B0604020202020204" pitchFamily="34" charset="0"/>
                <a:cs typeface="Arial" panose="020B0604020202020204" pitchFamily="34" charset="0"/>
              </a:rPr>
              <a:t>for the purpose of alignment (tool, user’s guide, and accompanying documents available).</a:t>
            </a:r>
          </a:p>
        </p:txBody>
      </p:sp>
      <p:sp>
        <p:nvSpPr>
          <p:cNvPr id="3" name="Slide Number Placeholder 2">
            <a:extLst>
              <a:ext uri="{FF2B5EF4-FFF2-40B4-BE49-F238E27FC236}">
                <a16:creationId xmlns:a16="http://schemas.microsoft.com/office/drawing/2014/main" id="{1B8B8AE8-2AF4-4CC3-87EE-B4B7A80F2002}"/>
              </a:ext>
            </a:extLst>
          </p:cNvPr>
          <p:cNvSpPr>
            <a:spLocks noGrp="1"/>
          </p:cNvSpPr>
          <p:nvPr>
            <p:ph type="sldNum" sz="quarter" idx="4"/>
          </p:nvPr>
        </p:nvSpPr>
        <p:spPr>
          <a:xfrm>
            <a:off x="11704320" y="6455664"/>
            <a:ext cx="448056" cy="365125"/>
          </a:xfrm>
        </p:spPr>
        <p:txBody>
          <a:bodyPr vert="horz" lIns="91440" tIns="45720" rIns="91440" bIns="45720" rtlCol="0" anchor="ctr">
            <a:normAutofit/>
          </a:bodyPr>
          <a:lstStyle/>
          <a:p>
            <a:pPr defTabSz="914400">
              <a:spcAft>
                <a:spcPts val="600"/>
              </a:spcAft>
            </a:pPr>
            <a:fld id="{44719955-1345-4D84-AB09-2561C2716DF0}" type="slidenum">
              <a:rPr lang="en-US" sz="1100">
                <a:solidFill>
                  <a:schemeClr val="tx1">
                    <a:lumMod val="50000"/>
                    <a:lumOff val="50000"/>
                  </a:schemeClr>
                </a:solidFill>
                <a:latin typeface="Arial" panose="020B0604020202020204" pitchFamily="34" charset="0"/>
                <a:cs typeface="Arial" panose="020B0604020202020204" pitchFamily="34" charset="0"/>
              </a:rPr>
              <a:pPr defTabSz="914400">
                <a:spcAft>
                  <a:spcPts val="600"/>
                </a:spcAft>
              </a:pPr>
              <a:t>10</a:t>
            </a:fld>
            <a:endParaRPr lang="en-US" sz="1100" dirty="0">
              <a:solidFill>
                <a:schemeClr val="tx1">
                  <a:lumMod val="50000"/>
                  <a:lumOff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5825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198200" y="-45457"/>
            <a:ext cx="9414119" cy="1681653"/>
          </a:xfrm>
        </p:spPr>
        <p:txBody>
          <a:bodyPr vert="horz" lIns="91440" tIns="45720" rIns="91440" bIns="45720" rtlCol="0" anchor="ctr">
            <a:norm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What tool best fits my goal?</a:t>
            </a: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05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11</a:t>
            </a:fld>
            <a:endParaRPr kumimoji="0" lang="en-US" sz="105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cs typeface="Arial" panose="020B0604020202020204" pitchFamily="34" charset="0"/>
            </a:endParaRPr>
          </a:p>
        </p:txBody>
      </p:sp>
      <p:graphicFrame>
        <p:nvGraphicFramePr>
          <p:cNvPr id="13" name="Content Placeholder 2">
            <a:extLst>
              <a:ext uri="{FF2B5EF4-FFF2-40B4-BE49-F238E27FC236}">
                <a16:creationId xmlns:a16="http://schemas.microsoft.com/office/drawing/2014/main" id="{D1148A28-B53F-4E50-BC44-38798D79E28D}"/>
              </a:ext>
            </a:extLst>
          </p:cNvPr>
          <p:cNvGraphicFramePr>
            <a:graphicFrameLocks/>
          </p:cNvGraphicFramePr>
          <p:nvPr>
            <p:extLst>
              <p:ext uri="{D42A27DB-BD31-4B8C-83A1-F6EECF244321}">
                <p14:modId xmlns:p14="http://schemas.microsoft.com/office/powerpoint/2010/main" val="3261444551"/>
              </p:ext>
            </p:extLst>
          </p:nvPr>
        </p:nvGraphicFramePr>
        <p:xfrm>
          <a:off x="901135" y="1814169"/>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Footer Placeholder 1">
            <a:extLst>
              <a:ext uri="{FF2B5EF4-FFF2-40B4-BE49-F238E27FC236}">
                <a16:creationId xmlns:a16="http://schemas.microsoft.com/office/drawing/2014/main" id="{A1163A0D-F916-451C-8B57-5D176728EC25}"/>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Tree>
    <p:extLst>
      <p:ext uri="{BB962C8B-B14F-4D97-AF65-F5344CB8AC3E}">
        <p14:creationId xmlns:p14="http://schemas.microsoft.com/office/powerpoint/2010/main" val="1501553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2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42" name="Rectangle 2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3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3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3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Freeform: Shape 3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Rectangle 3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8">
            <a:extLst>
              <a:ext uri="{FF2B5EF4-FFF2-40B4-BE49-F238E27FC236}">
                <a16:creationId xmlns:a16="http://schemas.microsoft.com/office/drawing/2014/main" id="{42C5D8F1-EA5E-41B4-9902-84A73813D513}"/>
              </a:ext>
            </a:extLst>
          </p:cNvPr>
          <p:cNvSpPr>
            <a:spLocks noGrp="1"/>
          </p:cNvSpPr>
          <p:nvPr>
            <p:ph type="title"/>
          </p:nvPr>
        </p:nvSpPr>
        <p:spPr>
          <a:xfrm>
            <a:off x="278780" y="10133"/>
            <a:ext cx="3389308" cy="6847867"/>
          </a:xfrm>
        </p:spPr>
        <p:txBody>
          <a:bodyPr vert="horz" lIns="91440" tIns="45720" rIns="91440" bIns="45720" rtlCol="0" anchor="ctr" anchorCtr="0">
            <a:normAutofit/>
          </a:bodyPr>
          <a:lstStyle/>
          <a:p>
            <a:pPr algn="r"/>
            <a:r>
              <a:rPr lang="en-US" sz="4000" b="1" dirty="0">
                <a:solidFill>
                  <a:srgbClr val="FFFFFF"/>
                </a:solidFill>
                <a:latin typeface="Arial" panose="020B0604020202020204" pitchFamily="34" charset="0"/>
                <a:cs typeface="Arial" panose="020B0604020202020204" pitchFamily="34" charset="0"/>
              </a:rPr>
              <a:t>Main criteria </a:t>
            </a:r>
            <a:br>
              <a:rPr lang="en-US" sz="4000" b="1" dirty="0">
                <a:solidFill>
                  <a:srgbClr val="FFFFFF"/>
                </a:solidFill>
                <a:latin typeface="Arial" panose="020B0604020202020204" pitchFamily="34" charset="0"/>
                <a:cs typeface="Arial" panose="020B0604020202020204" pitchFamily="34" charset="0"/>
              </a:rPr>
            </a:br>
            <a:r>
              <a:rPr lang="en-US" sz="4000" b="1" dirty="0">
                <a:solidFill>
                  <a:srgbClr val="FFFFFF"/>
                </a:solidFill>
                <a:latin typeface="Arial" panose="020B0604020202020204" pitchFamily="34" charset="0"/>
                <a:cs typeface="Arial" panose="020B0604020202020204" pitchFamily="34" charset="0"/>
              </a:rPr>
              <a:t>for </a:t>
            </a:r>
            <a:r>
              <a:rPr lang="en-US" sz="4000" b="1" kern="1200" dirty="0">
                <a:solidFill>
                  <a:srgbClr val="FFFFFF"/>
                </a:solidFill>
                <a:latin typeface="Arial" panose="020B0604020202020204" pitchFamily="34" charset="0"/>
                <a:cs typeface="Arial" panose="020B0604020202020204" pitchFamily="34" charset="0"/>
              </a:rPr>
              <a:t>selecting a tool</a:t>
            </a:r>
          </a:p>
        </p:txBody>
      </p:sp>
      <p:sp>
        <p:nvSpPr>
          <p:cNvPr id="2" name="Footer Placeholder 1">
            <a:extLst>
              <a:ext uri="{FF2B5EF4-FFF2-40B4-BE49-F238E27FC236}">
                <a16:creationId xmlns:a16="http://schemas.microsoft.com/office/drawing/2014/main" id="{17453FBD-1510-426B-95D0-C48F4B1ECB46}"/>
              </a:ext>
            </a:extLst>
          </p:cNvPr>
          <p:cNvSpPr>
            <a:spLocks noGrp="1"/>
          </p:cNvSpPr>
          <p:nvPr>
            <p:ph type="ftr" sz="quarter" idx="11"/>
          </p:nvPr>
        </p:nvSpPr>
        <p:spPr>
          <a:xfrm rot="5400000">
            <a:off x="-1828800" y="1984248"/>
            <a:ext cx="4114800" cy="365125"/>
          </a:xfrm>
        </p:spPr>
        <p:txBody>
          <a:bodyPr vert="horz" lIns="91440" tIns="45720" rIns="91440" bIns="45720" rtlCol="0" anchor="ctr">
            <a:normAutofit/>
          </a:bodyPr>
          <a:lstStyle/>
          <a:p>
            <a:pPr algn="l" defTabSz="914400">
              <a:spcAft>
                <a:spcPts val="600"/>
              </a:spcAft>
            </a:pPr>
            <a:r>
              <a:rPr lang="en-US" sz="1100" b="1" kern="1200" dirty="0">
                <a:solidFill>
                  <a:srgbClr val="FFFFFF"/>
                </a:solidFill>
                <a:latin typeface="+mn-lt"/>
                <a:ea typeface="+mn-ea"/>
                <a:cs typeface="+mn-cs"/>
              </a:rPr>
              <a:t>Digital Square</a:t>
            </a:r>
            <a:r>
              <a:rPr lang="en-US" sz="1100" kern="1200" dirty="0">
                <a:solidFill>
                  <a:srgbClr val="FFFFFF"/>
                </a:solidFill>
                <a:latin typeface="+mn-lt"/>
                <a:ea typeface="+mn-ea"/>
                <a:cs typeface="+mn-cs"/>
              </a:rPr>
              <a:t> | connecting the world for better health</a:t>
            </a:r>
          </a:p>
        </p:txBody>
      </p:sp>
      <p:sp>
        <p:nvSpPr>
          <p:cNvPr id="16" name="TextBox 15">
            <a:extLst>
              <a:ext uri="{FF2B5EF4-FFF2-40B4-BE49-F238E27FC236}">
                <a16:creationId xmlns:a16="http://schemas.microsoft.com/office/drawing/2014/main" id="{48FC8501-E82B-49E3-B1D1-C40D84146D4A}"/>
              </a:ext>
            </a:extLst>
          </p:cNvPr>
          <p:cNvSpPr txBox="1"/>
          <p:nvPr/>
        </p:nvSpPr>
        <p:spPr>
          <a:xfrm>
            <a:off x="4506884" y="264159"/>
            <a:ext cx="7213002" cy="6309401"/>
          </a:xfrm>
          <a:prstGeom prst="rect">
            <a:avLst/>
          </a:prstGeom>
        </p:spPr>
        <p:txBody>
          <a:bodyPr vert="horz" lIns="91440" tIns="45720" rIns="91440" bIns="45720" rtlCol="0" anchor="ctr">
            <a:normAutofit lnSpcReduction="10000"/>
          </a:bodyPr>
          <a:lstStyle/>
          <a:p>
            <a:pPr defTabSz="914400">
              <a:lnSpc>
                <a:spcPct val="120000"/>
              </a:lnSpc>
              <a:spcAft>
                <a:spcPts val="1500"/>
              </a:spcAft>
            </a:pPr>
            <a:r>
              <a:rPr lang="en-US" sz="2000" dirty="0">
                <a:latin typeface="Arial" panose="020B0604020202020204" pitchFamily="34" charset="0"/>
                <a:cs typeface="Arial" panose="020B0604020202020204" pitchFamily="34" charset="0"/>
              </a:rPr>
              <a:t>A key first step in determining the best tool for a given context is to </a:t>
            </a:r>
            <a:r>
              <a:rPr lang="en-US" sz="2000" b="1" dirty="0">
                <a:latin typeface="Arial" panose="020B0604020202020204" pitchFamily="34" charset="0"/>
                <a:cs typeface="Arial" panose="020B0604020202020204" pitchFamily="34" charset="0"/>
              </a:rPr>
              <a:t>determine the goal(s) of conducting the assessment</a:t>
            </a:r>
            <a:r>
              <a:rPr lang="en-US" sz="2000" dirty="0">
                <a:latin typeface="Arial" panose="020B0604020202020204" pitchFamily="34" charset="0"/>
                <a:cs typeface="Arial" panose="020B0604020202020204" pitchFamily="34" charset="0"/>
              </a:rPr>
              <a:t>. The goal(s) should align with the purpose of the selected tool.</a:t>
            </a:r>
          </a:p>
          <a:p>
            <a:pPr defTabSz="914400">
              <a:lnSpc>
                <a:spcPct val="120000"/>
              </a:lnSpc>
              <a:spcAft>
                <a:spcPts val="300"/>
              </a:spcAft>
            </a:pPr>
            <a:r>
              <a:rPr lang="en-US" sz="2000" b="1" dirty="0">
                <a:latin typeface="Arial" panose="020B0604020202020204" pitchFamily="34" charset="0"/>
                <a:cs typeface="Arial" panose="020B0604020202020204" pitchFamily="34" charset="0"/>
              </a:rPr>
              <a:t>Possible goals for assessments:</a:t>
            </a:r>
          </a:p>
          <a:p>
            <a:pPr marL="457200" lvl="2" indent="-277813" defTabSz="914400">
              <a:lnSpc>
                <a:spcPct val="120000"/>
              </a:lnSpc>
              <a:spcAft>
                <a:spcPts val="100"/>
              </a:spcAft>
              <a:buSzPct val="115000"/>
              <a:buFont typeface="Arial" panose="020B0604020202020204" pitchFamily="34" charset="0"/>
              <a:buChar char="•"/>
            </a:pPr>
            <a:r>
              <a:rPr lang="en-US" sz="2000" dirty="0">
                <a:latin typeface="Arial" panose="020B0604020202020204" pitchFamily="34" charset="0"/>
                <a:cs typeface="Arial" panose="020B0604020202020204" pitchFamily="34" charset="0"/>
              </a:rPr>
              <a:t>Assess and monitor digital health readiness to prioritize digital health investments. </a:t>
            </a:r>
          </a:p>
          <a:p>
            <a:pPr marL="457200" lvl="2" indent="-277813" defTabSz="914400">
              <a:lnSpc>
                <a:spcPct val="120000"/>
              </a:lnSpc>
              <a:spcAft>
                <a:spcPts val="100"/>
              </a:spcAft>
              <a:buSzPct val="115000"/>
              <a:buFont typeface="Arial" panose="020B0604020202020204" pitchFamily="34" charset="0"/>
              <a:buChar char="•"/>
            </a:pPr>
            <a:r>
              <a:rPr lang="en-US" sz="2000" dirty="0">
                <a:latin typeface="Arial" panose="020B0604020202020204" pitchFamily="34" charset="0"/>
                <a:cs typeface="Arial" panose="020B0604020202020204" pitchFamily="34" charset="0"/>
              </a:rPr>
              <a:t>Track, monitor, assess, and benchmark the effective use of digital health.</a:t>
            </a:r>
          </a:p>
          <a:p>
            <a:pPr marL="457200" lvl="2" indent="-277813" defTabSz="914400">
              <a:lnSpc>
                <a:spcPct val="120000"/>
              </a:lnSpc>
              <a:spcAft>
                <a:spcPts val="100"/>
              </a:spcAft>
              <a:buSzPct val="115000"/>
              <a:buFont typeface="Arial" panose="020B0604020202020204" pitchFamily="34" charset="0"/>
              <a:buChar char="•"/>
            </a:pPr>
            <a:r>
              <a:rPr lang="en-US" sz="2000" dirty="0">
                <a:latin typeface="Arial" panose="020B0604020202020204" pitchFamily="34" charset="0"/>
                <a:cs typeface="Arial" panose="020B0604020202020204" pitchFamily="34" charset="0"/>
              </a:rPr>
              <a:t>Develop a digital health (or eHealth) strategy.</a:t>
            </a:r>
          </a:p>
          <a:p>
            <a:pPr marL="457200" lvl="2" indent="-277813" defTabSz="914400">
              <a:lnSpc>
                <a:spcPct val="120000"/>
              </a:lnSpc>
              <a:spcAft>
                <a:spcPts val="100"/>
              </a:spcAft>
              <a:buSzPct val="115000"/>
              <a:buFont typeface="Arial" panose="020B0604020202020204" pitchFamily="34" charset="0"/>
              <a:buChar char="•"/>
            </a:pPr>
            <a:r>
              <a:rPr lang="en-US" sz="2000" dirty="0">
                <a:latin typeface="Arial" panose="020B0604020202020204" pitchFamily="34" charset="0"/>
                <a:cs typeface="Arial" panose="020B0604020202020204" pitchFamily="34" charset="0"/>
              </a:rPr>
              <a:t>Develop an HIS interoperability strategy.</a:t>
            </a:r>
          </a:p>
          <a:p>
            <a:pPr marL="457200" lvl="2" indent="-277813" defTabSz="914400">
              <a:lnSpc>
                <a:spcPct val="120000"/>
              </a:lnSpc>
              <a:spcAft>
                <a:spcPts val="100"/>
              </a:spcAft>
              <a:buSzPct val="115000"/>
              <a:buFont typeface="Arial" panose="020B0604020202020204" pitchFamily="34" charset="0"/>
              <a:buChar char="•"/>
            </a:pPr>
            <a:r>
              <a:rPr lang="en-US" sz="2000" dirty="0">
                <a:latin typeface="Arial" panose="020B0604020202020204" pitchFamily="34" charset="0"/>
                <a:cs typeface="Arial" panose="020B0604020202020204" pitchFamily="34" charset="0"/>
              </a:rPr>
              <a:t>Assess and improve HIS interoperability maturity.</a:t>
            </a:r>
          </a:p>
          <a:p>
            <a:pPr marL="457200" lvl="2" indent="-277813" defTabSz="914400">
              <a:lnSpc>
                <a:spcPct val="120000"/>
              </a:lnSpc>
              <a:spcAft>
                <a:spcPts val="100"/>
              </a:spcAft>
              <a:buSzPct val="115000"/>
              <a:buFont typeface="Arial" panose="020B0604020202020204" pitchFamily="34" charset="0"/>
              <a:buChar char="•"/>
            </a:pPr>
            <a:r>
              <a:rPr lang="en-US" sz="2000" dirty="0">
                <a:latin typeface="Arial" panose="020B0604020202020204" pitchFamily="34" charset="0"/>
                <a:cs typeface="Arial" panose="020B0604020202020204" pitchFamily="34" charset="0"/>
              </a:rPr>
              <a:t>Develop an HIS strategy.</a:t>
            </a:r>
          </a:p>
          <a:p>
            <a:pPr marL="457200" lvl="2" indent="-277813" defTabSz="914400">
              <a:lnSpc>
                <a:spcPct val="120000"/>
              </a:lnSpc>
              <a:spcAft>
                <a:spcPts val="100"/>
              </a:spcAft>
              <a:buSzPct val="115000"/>
              <a:buFont typeface="Arial" panose="020B0604020202020204" pitchFamily="34" charset="0"/>
              <a:buChar char="•"/>
            </a:pPr>
            <a:r>
              <a:rPr lang="en-US" sz="2000" dirty="0">
                <a:latin typeface="Arial" panose="020B0604020202020204" pitchFamily="34" charset="0"/>
                <a:cs typeface="Arial" panose="020B0604020202020204" pitchFamily="34" charset="0"/>
              </a:rPr>
              <a:t>Monitor and evaluate HIS process improvements.</a:t>
            </a:r>
          </a:p>
          <a:p>
            <a:pPr marL="457200" lvl="2" indent="-277813" defTabSz="914400">
              <a:lnSpc>
                <a:spcPct val="120000"/>
              </a:lnSpc>
              <a:spcAft>
                <a:spcPts val="100"/>
              </a:spcAft>
              <a:buSzPct val="115000"/>
              <a:buFont typeface="Arial" panose="020B0604020202020204" pitchFamily="34" charset="0"/>
              <a:buChar char="•"/>
            </a:pPr>
            <a:r>
              <a:rPr lang="en-US" sz="2000" dirty="0">
                <a:latin typeface="Arial" panose="020B0604020202020204" pitchFamily="34" charset="0"/>
                <a:cs typeface="Arial" panose="020B0604020202020204" pitchFamily="34" charset="0"/>
              </a:rPr>
              <a:t>Determine current and desired maturity levels to develop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a roadmap for continuous HIS improvement.</a:t>
            </a:r>
          </a:p>
          <a:p>
            <a:pPr marL="457200" lvl="2" indent="-277813" defTabSz="914400">
              <a:lnSpc>
                <a:spcPct val="120000"/>
              </a:lnSpc>
              <a:buSzPct val="115000"/>
              <a:buFont typeface="Arial" panose="020B0604020202020204" pitchFamily="34" charset="0"/>
              <a:buChar char="•"/>
            </a:pPr>
            <a:r>
              <a:rPr lang="en-US" sz="2000" dirty="0">
                <a:latin typeface="Arial" panose="020B0604020202020204" pitchFamily="34" charset="0"/>
                <a:cs typeface="Arial" panose="020B0604020202020204" pitchFamily="34" charset="0"/>
              </a:rPr>
              <a:t>Assess and strengthen country HIS and data to track progress toward the health-related SDGs.</a:t>
            </a:r>
          </a:p>
        </p:txBody>
      </p:sp>
      <p:sp>
        <p:nvSpPr>
          <p:cNvPr id="3" name="Slide Number Placeholder 2">
            <a:extLst>
              <a:ext uri="{FF2B5EF4-FFF2-40B4-BE49-F238E27FC236}">
                <a16:creationId xmlns:a16="http://schemas.microsoft.com/office/drawing/2014/main" id="{18AFD93B-9CC0-419C-97CA-84883CD3A612}"/>
              </a:ext>
            </a:extLst>
          </p:cNvPr>
          <p:cNvSpPr>
            <a:spLocks noGrp="1"/>
          </p:cNvSpPr>
          <p:nvPr>
            <p:ph type="sldNum" sz="quarter" idx="12"/>
          </p:nvPr>
        </p:nvSpPr>
        <p:spPr>
          <a:xfrm>
            <a:off x="11704320" y="6455664"/>
            <a:ext cx="448056" cy="365125"/>
          </a:xfrm>
        </p:spPr>
        <p:txBody>
          <a:bodyPr vert="horz" lIns="91440" tIns="45720" rIns="91440" bIns="45720" rtlCol="0" anchor="ctr">
            <a:normAutofit/>
          </a:bodyPr>
          <a:lstStyle/>
          <a:p>
            <a:pPr defTabSz="914400">
              <a:spcAft>
                <a:spcPts val="600"/>
              </a:spcAft>
            </a:pPr>
            <a:fld id="{44719955-1345-4D84-AB09-2561C2716DF0}" type="slidenum">
              <a:rPr lang="en-US" sz="1100">
                <a:solidFill>
                  <a:schemeClr val="tx1">
                    <a:lumMod val="50000"/>
                    <a:lumOff val="50000"/>
                  </a:schemeClr>
                </a:solidFill>
              </a:rPr>
              <a:pPr defTabSz="914400">
                <a:spcAft>
                  <a:spcPts val="600"/>
                </a:spcAft>
              </a:pPr>
              <a:t>12</a:t>
            </a:fld>
            <a:endParaRPr lang="en-US" sz="1100" dirty="0">
              <a:solidFill>
                <a:schemeClr val="tx1">
                  <a:lumMod val="50000"/>
                  <a:lumOff val="50000"/>
                </a:schemeClr>
              </a:solidFill>
            </a:endParaRPr>
          </a:p>
        </p:txBody>
      </p:sp>
      <p:sp>
        <p:nvSpPr>
          <p:cNvPr id="6" name="Rectangle 1">
            <a:extLst>
              <a:ext uri="{FF2B5EF4-FFF2-40B4-BE49-F238E27FC236}">
                <a16:creationId xmlns:a16="http://schemas.microsoft.com/office/drawing/2014/main" id="{F08DCC57-59E4-4998-A3D5-4B212FD88DC4}"/>
              </a:ext>
            </a:extLst>
          </p:cNvPr>
          <p:cNvSpPr>
            <a:spLocks noChangeArrowheads="1"/>
          </p:cNvSpPr>
          <p:nvPr/>
        </p:nvSpPr>
        <p:spPr bwMode="auto">
          <a:xfrm>
            <a:off x="5424488" y="1554088"/>
            <a:ext cx="184731" cy="100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dirty="0">
                <a:ln>
                  <a:noFill/>
                </a:ln>
                <a:solidFill>
                  <a:schemeClr val="tx1"/>
                </a:solidFill>
                <a:effectLst/>
                <a:latin typeface="Arial" panose="020B0604020202020204" pitchFamily="34" charset="0"/>
              </a:rPr>
            </a:br>
            <a:endParaRPr kumimoji="0" lang="en-US" altLang="en-US"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spcBef>
                <a:spcPct val="0"/>
              </a:spcBef>
              <a:spcAft>
                <a:spcPts val="600"/>
              </a:spcAft>
              <a:buClrTx/>
              <a:buSzTx/>
              <a:buFontTx/>
              <a:buNone/>
              <a:tabLst/>
            </a:pPr>
            <a:endParaRPr kumimoji="0" lang="en-US" altLang="en-US"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42519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2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42" name="Rectangle 2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3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3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3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Freeform: Shape 3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Rectangle 3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8">
            <a:extLst>
              <a:ext uri="{FF2B5EF4-FFF2-40B4-BE49-F238E27FC236}">
                <a16:creationId xmlns:a16="http://schemas.microsoft.com/office/drawing/2014/main" id="{42C5D8F1-EA5E-41B4-9902-84A73813D513}"/>
              </a:ext>
            </a:extLst>
          </p:cNvPr>
          <p:cNvSpPr>
            <a:spLocks noGrp="1"/>
          </p:cNvSpPr>
          <p:nvPr>
            <p:ph type="title"/>
          </p:nvPr>
        </p:nvSpPr>
        <p:spPr>
          <a:xfrm>
            <a:off x="259773" y="-10143"/>
            <a:ext cx="3408315" cy="6868143"/>
          </a:xfrm>
        </p:spPr>
        <p:txBody>
          <a:bodyPr vert="horz" lIns="91440" tIns="45720" rIns="91440" bIns="45720" rtlCol="0" anchor="ctr" anchorCtr="0">
            <a:normAutofit/>
          </a:bodyPr>
          <a:lstStyle/>
          <a:p>
            <a:pPr algn="r"/>
            <a:r>
              <a:rPr lang="en-US" sz="4000" b="1" dirty="0">
                <a:solidFill>
                  <a:srgbClr val="FFFFFF"/>
                </a:solidFill>
                <a:latin typeface="Arial" panose="020B0604020202020204" pitchFamily="34" charset="0"/>
                <a:cs typeface="Arial" panose="020B0604020202020204" pitchFamily="34" charset="0"/>
              </a:rPr>
              <a:t>Previous assessments</a:t>
            </a:r>
            <a:endParaRPr lang="en-US" sz="4000" b="1" kern="1200" dirty="0">
              <a:solidFill>
                <a:srgbClr val="FFFFFF"/>
              </a:solidFill>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17453FBD-1510-426B-95D0-C48F4B1ECB46}"/>
              </a:ext>
            </a:extLst>
          </p:cNvPr>
          <p:cNvSpPr>
            <a:spLocks noGrp="1"/>
          </p:cNvSpPr>
          <p:nvPr>
            <p:ph type="ftr" sz="quarter" idx="11"/>
          </p:nvPr>
        </p:nvSpPr>
        <p:spPr>
          <a:xfrm rot="5400000">
            <a:off x="-1828800" y="1984248"/>
            <a:ext cx="4114800" cy="365125"/>
          </a:xfrm>
        </p:spPr>
        <p:txBody>
          <a:bodyPr vert="horz" lIns="91440" tIns="45720" rIns="91440" bIns="45720" rtlCol="0" anchor="ctr">
            <a:normAutofit/>
          </a:bodyPr>
          <a:lstStyle/>
          <a:p>
            <a:pPr algn="l" defTabSz="914400">
              <a:spcAft>
                <a:spcPts val="600"/>
              </a:spcAft>
            </a:pPr>
            <a:r>
              <a:rPr lang="en-US" sz="1100" b="1" kern="1200" dirty="0">
                <a:solidFill>
                  <a:srgbClr val="FFFFFF"/>
                </a:solidFill>
                <a:latin typeface="+mn-lt"/>
                <a:ea typeface="+mn-ea"/>
                <a:cs typeface="+mn-cs"/>
              </a:rPr>
              <a:t>Digital Square</a:t>
            </a:r>
            <a:r>
              <a:rPr lang="en-US" sz="1100" kern="1200" dirty="0">
                <a:solidFill>
                  <a:srgbClr val="FFFFFF"/>
                </a:solidFill>
                <a:latin typeface="+mn-lt"/>
                <a:ea typeface="+mn-ea"/>
                <a:cs typeface="+mn-cs"/>
              </a:rPr>
              <a:t> | connecting the world for better health</a:t>
            </a:r>
          </a:p>
        </p:txBody>
      </p:sp>
      <p:sp>
        <p:nvSpPr>
          <p:cNvPr id="16" name="TextBox 15">
            <a:extLst>
              <a:ext uri="{FF2B5EF4-FFF2-40B4-BE49-F238E27FC236}">
                <a16:creationId xmlns:a16="http://schemas.microsoft.com/office/drawing/2014/main" id="{48FC8501-E82B-49E3-B1D1-C40D84146D4A}"/>
              </a:ext>
            </a:extLst>
          </p:cNvPr>
          <p:cNvSpPr txBox="1"/>
          <p:nvPr/>
        </p:nvSpPr>
        <p:spPr>
          <a:xfrm>
            <a:off x="4810259" y="649480"/>
            <a:ext cx="6555347" cy="5546047"/>
          </a:xfrm>
          <a:prstGeom prst="rect">
            <a:avLst/>
          </a:prstGeom>
        </p:spPr>
        <p:txBody>
          <a:bodyPr vert="horz" lIns="91440" tIns="45720" rIns="91440" bIns="45720" rtlCol="0" anchor="ctr">
            <a:normAutofit/>
          </a:bodyPr>
          <a:lstStyle/>
          <a:p>
            <a:pPr defTabSz="914400">
              <a:lnSpc>
                <a:spcPct val="90000"/>
              </a:lnSpc>
              <a:spcAft>
                <a:spcPts val="1800"/>
              </a:spcAft>
            </a:pPr>
            <a:r>
              <a:rPr lang="en-US" sz="2800" b="1" dirty="0">
                <a:latin typeface="Arial" panose="020B0604020202020204" pitchFamily="34" charset="0"/>
                <a:cs typeface="Arial" panose="020B0604020202020204" pitchFamily="34" charset="0"/>
              </a:rPr>
              <a:t>Assessment tools used in the past </a:t>
            </a:r>
            <a:br>
              <a:rPr lang="en-US" sz="2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two years</a:t>
            </a:r>
          </a:p>
          <a:p>
            <a:pPr defTabSz="914400">
              <a:lnSpc>
                <a:spcPts val="3000"/>
              </a:lnSpc>
              <a:spcAft>
                <a:spcPts val="1200"/>
              </a:spcAft>
            </a:pPr>
            <a:r>
              <a:rPr lang="en-US" sz="2400" dirty="0">
                <a:latin typeface="Arial" panose="020B0604020202020204" pitchFamily="34" charset="0"/>
                <a:cs typeface="Arial" panose="020B0604020202020204" pitchFamily="34" charset="0"/>
              </a:rPr>
              <a:t>Considering what, if any, maturity model-based tools have been used in the previous two years will be important for assessment planning purposes. Future assessments may be able to draw from past results.</a:t>
            </a:r>
          </a:p>
          <a:p>
            <a:pPr defTabSz="914400">
              <a:lnSpc>
                <a:spcPts val="3000"/>
              </a:lnSpc>
              <a:spcAft>
                <a:spcPts val="1200"/>
              </a:spcAft>
            </a:pPr>
            <a:r>
              <a:rPr lang="en-US" sz="2400" dirty="0">
                <a:latin typeface="Arial" panose="020B0604020202020204" pitchFamily="34" charset="0"/>
                <a:cs typeface="Arial" panose="020B0604020202020204" pitchFamily="34" charset="0"/>
              </a:rPr>
              <a:t>The Navigator provides guidance on how to use tools in combination, including a detailed mapping of individual tool indicators.</a:t>
            </a:r>
          </a:p>
        </p:txBody>
      </p:sp>
      <p:sp>
        <p:nvSpPr>
          <p:cNvPr id="3" name="Slide Number Placeholder 2">
            <a:extLst>
              <a:ext uri="{FF2B5EF4-FFF2-40B4-BE49-F238E27FC236}">
                <a16:creationId xmlns:a16="http://schemas.microsoft.com/office/drawing/2014/main" id="{18AFD93B-9CC0-419C-97CA-84883CD3A612}"/>
              </a:ext>
            </a:extLst>
          </p:cNvPr>
          <p:cNvSpPr>
            <a:spLocks noGrp="1"/>
          </p:cNvSpPr>
          <p:nvPr>
            <p:ph type="sldNum" sz="quarter" idx="12"/>
          </p:nvPr>
        </p:nvSpPr>
        <p:spPr>
          <a:xfrm>
            <a:off x="11704320" y="6455664"/>
            <a:ext cx="448056" cy="365125"/>
          </a:xfrm>
        </p:spPr>
        <p:txBody>
          <a:bodyPr vert="horz" lIns="91440" tIns="45720" rIns="91440" bIns="45720" rtlCol="0" anchor="ctr">
            <a:normAutofit/>
          </a:bodyPr>
          <a:lstStyle/>
          <a:p>
            <a:pPr defTabSz="914400">
              <a:spcAft>
                <a:spcPts val="600"/>
              </a:spcAft>
            </a:pPr>
            <a:fld id="{44719955-1345-4D84-AB09-2561C2716DF0}" type="slidenum">
              <a:rPr lang="en-US" sz="1100">
                <a:solidFill>
                  <a:schemeClr val="tx1">
                    <a:lumMod val="50000"/>
                    <a:lumOff val="50000"/>
                  </a:schemeClr>
                </a:solidFill>
              </a:rPr>
              <a:pPr defTabSz="914400">
                <a:spcAft>
                  <a:spcPts val="600"/>
                </a:spcAft>
              </a:pPr>
              <a:t>13</a:t>
            </a:fld>
            <a:endParaRPr lang="en-US" sz="1100" dirty="0">
              <a:solidFill>
                <a:schemeClr val="tx1">
                  <a:lumMod val="50000"/>
                  <a:lumOff val="50000"/>
                </a:schemeClr>
              </a:solidFill>
            </a:endParaRPr>
          </a:p>
        </p:txBody>
      </p:sp>
      <p:sp>
        <p:nvSpPr>
          <p:cNvPr id="6" name="Rectangle 1">
            <a:extLst>
              <a:ext uri="{FF2B5EF4-FFF2-40B4-BE49-F238E27FC236}">
                <a16:creationId xmlns:a16="http://schemas.microsoft.com/office/drawing/2014/main" id="{F08DCC57-59E4-4998-A3D5-4B212FD88DC4}"/>
              </a:ext>
            </a:extLst>
          </p:cNvPr>
          <p:cNvSpPr>
            <a:spLocks noChangeArrowheads="1"/>
          </p:cNvSpPr>
          <p:nvPr/>
        </p:nvSpPr>
        <p:spPr bwMode="auto">
          <a:xfrm>
            <a:off x="5424488" y="1554088"/>
            <a:ext cx="184731" cy="100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dirty="0">
                <a:ln>
                  <a:noFill/>
                </a:ln>
                <a:solidFill>
                  <a:schemeClr val="tx1"/>
                </a:solidFill>
                <a:effectLst/>
                <a:latin typeface="Arial" panose="020B0604020202020204" pitchFamily="34" charset="0"/>
              </a:rPr>
            </a:br>
            <a:endParaRPr kumimoji="0" lang="en-US" altLang="en-US"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spcBef>
                <a:spcPct val="0"/>
              </a:spcBef>
              <a:spcAft>
                <a:spcPts val="600"/>
              </a:spcAft>
              <a:buClrTx/>
              <a:buSzTx/>
              <a:buFontTx/>
              <a:buNone/>
              <a:tabLst/>
            </a:pPr>
            <a:endParaRPr kumimoji="0" lang="en-US" altLang="en-US"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47352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2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useBgFill="1">
        <p:nvSpPr>
          <p:cNvPr id="42" name="Rectangle 2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3" name="Rectangle 3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4" name="Rectangle 3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5" name="Rectangle 3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6" name="Freeform: Shape 3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Arial" panose="020B0604020202020204" pitchFamily="34" charset="0"/>
              <a:cs typeface="Arial" panose="020B0604020202020204" pitchFamily="34" charset="0"/>
            </a:endParaRPr>
          </a:p>
        </p:txBody>
      </p:sp>
      <p:sp>
        <p:nvSpPr>
          <p:cNvPr id="40" name="Rectangle 3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9" name="Title 8">
            <a:extLst>
              <a:ext uri="{FF2B5EF4-FFF2-40B4-BE49-F238E27FC236}">
                <a16:creationId xmlns:a16="http://schemas.microsoft.com/office/drawing/2014/main" id="{42C5D8F1-EA5E-41B4-9902-84A73813D513}"/>
              </a:ext>
            </a:extLst>
          </p:cNvPr>
          <p:cNvSpPr>
            <a:spLocks noGrp="1"/>
          </p:cNvSpPr>
          <p:nvPr>
            <p:ph type="title"/>
          </p:nvPr>
        </p:nvSpPr>
        <p:spPr>
          <a:xfrm>
            <a:off x="466722" y="10133"/>
            <a:ext cx="3201366" cy="6847867"/>
          </a:xfrm>
        </p:spPr>
        <p:txBody>
          <a:bodyPr vert="horz" lIns="91440" tIns="45720" rIns="91440" bIns="45720" rtlCol="0" anchor="ctr" anchorCtr="0">
            <a:normAutofit/>
          </a:bodyPr>
          <a:lstStyle/>
          <a:p>
            <a:pPr algn="r"/>
            <a:r>
              <a:rPr lang="en-US" sz="4000" b="1" kern="1200" dirty="0">
                <a:solidFill>
                  <a:srgbClr val="FFFFFF"/>
                </a:solidFill>
                <a:latin typeface="Arial" panose="020B0604020202020204" pitchFamily="34" charset="0"/>
                <a:cs typeface="Arial" panose="020B0604020202020204" pitchFamily="34" charset="0"/>
              </a:rPr>
              <a:t>Additional criteria for selecting </a:t>
            </a:r>
            <a:br>
              <a:rPr lang="en-US" sz="4000" b="1" kern="1200" dirty="0">
                <a:solidFill>
                  <a:srgbClr val="FFFFFF"/>
                </a:solidFill>
                <a:latin typeface="Arial" panose="020B0604020202020204" pitchFamily="34" charset="0"/>
                <a:cs typeface="Arial" panose="020B0604020202020204" pitchFamily="34" charset="0"/>
              </a:rPr>
            </a:br>
            <a:r>
              <a:rPr lang="en-US" sz="4000" b="1" kern="1200" dirty="0">
                <a:solidFill>
                  <a:srgbClr val="FFFFFF"/>
                </a:solidFill>
                <a:latin typeface="Arial" panose="020B0604020202020204" pitchFamily="34" charset="0"/>
                <a:cs typeface="Arial" panose="020B0604020202020204" pitchFamily="34" charset="0"/>
              </a:rPr>
              <a:t>a tool</a:t>
            </a:r>
          </a:p>
        </p:txBody>
      </p:sp>
      <p:sp>
        <p:nvSpPr>
          <p:cNvPr id="2" name="Footer Placeholder 1">
            <a:extLst>
              <a:ext uri="{FF2B5EF4-FFF2-40B4-BE49-F238E27FC236}">
                <a16:creationId xmlns:a16="http://schemas.microsoft.com/office/drawing/2014/main" id="{17453FBD-1510-426B-95D0-C48F4B1ECB46}"/>
              </a:ext>
            </a:extLst>
          </p:cNvPr>
          <p:cNvSpPr>
            <a:spLocks noGrp="1"/>
          </p:cNvSpPr>
          <p:nvPr>
            <p:ph type="ftr" sz="quarter" idx="11"/>
          </p:nvPr>
        </p:nvSpPr>
        <p:spPr>
          <a:xfrm rot="5400000">
            <a:off x="-1828800" y="1984248"/>
            <a:ext cx="4114800" cy="365125"/>
          </a:xfrm>
        </p:spPr>
        <p:txBody>
          <a:bodyPr vert="horz" lIns="91440" tIns="45720" rIns="91440" bIns="45720" rtlCol="0" anchor="ctr">
            <a:normAutofit/>
          </a:bodyPr>
          <a:lstStyle/>
          <a:p>
            <a:pPr algn="l" defTabSz="914400">
              <a:spcAft>
                <a:spcPts val="600"/>
              </a:spcAft>
            </a:pPr>
            <a:r>
              <a:rPr lang="en-US" sz="1100" b="1" kern="1200" dirty="0">
                <a:solidFill>
                  <a:srgbClr val="FFFFFF"/>
                </a:solidFill>
                <a:latin typeface="Arial" panose="020B0604020202020204" pitchFamily="34" charset="0"/>
                <a:cs typeface="Arial" panose="020B0604020202020204" pitchFamily="34" charset="0"/>
              </a:rPr>
              <a:t>Digital Square</a:t>
            </a:r>
            <a:r>
              <a:rPr lang="en-US" sz="1100" kern="1200" dirty="0">
                <a:solidFill>
                  <a:srgbClr val="FFFFFF"/>
                </a:solidFill>
                <a:latin typeface="Arial" panose="020B0604020202020204" pitchFamily="34" charset="0"/>
                <a:cs typeface="Arial" panose="020B0604020202020204" pitchFamily="34" charset="0"/>
              </a:rPr>
              <a:t> | connecting the world for better health</a:t>
            </a:r>
          </a:p>
        </p:txBody>
      </p:sp>
      <p:sp>
        <p:nvSpPr>
          <p:cNvPr id="16" name="TextBox 15">
            <a:extLst>
              <a:ext uri="{FF2B5EF4-FFF2-40B4-BE49-F238E27FC236}">
                <a16:creationId xmlns:a16="http://schemas.microsoft.com/office/drawing/2014/main" id="{48FC8501-E82B-49E3-B1D1-C40D84146D4A}"/>
              </a:ext>
            </a:extLst>
          </p:cNvPr>
          <p:cNvSpPr txBox="1"/>
          <p:nvPr/>
        </p:nvSpPr>
        <p:spPr>
          <a:xfrm>
            <a:off x="4504548" y="451937"/>
            <a:ext cx="7107129" cy="5987626"/>
          </a:xfrm>
          <a:prstGeom prst="rect">
            <a:avLst/>
          </a:prstGeom>
        </p:spPr>
        <p:txBody>
          <a:bodyPr vert="horz" lIns="91440" tIns="45720" rIns="91440" bIns="45720" rtlCol="0" anchor="ctr">
            <a:noAutofit/>
          </a:bodyPr>
          <a:lstStyle/>
          <a:p>
            <a:pPr defTabSz="914400">
              <a:lnSpc>
                <a:spcPts val="2400"/>
              </a:lnSpc>
              <a:spcBef>
                <a:spcPts val="600"/>
              </a:spcBef>
              <a:spcAft>
                <a:spcPts val="600"/>
              </a:spcAft>
            </a:pPr>
            <a:r>
              <a:rPr lang="en-US" sz="2400" b="1" dirty="0">
                <a:latin typeface="Arial" panose="020B0604020202020204" pitchFamily="34" charset="0"/>
                <a:cs typeface="Arial" panose="020B0604020202020204" pitchFamily="34" charset="0"/>
              </a:rPr>
              <a:t>Additional criteria: </a:t>
            </a:r>
            <a:r>
              <a:rPr lang="en-US" sz="2400" dirty="0">
                <a:latin typeface="Arial" panose="020B0604020202020204" pitchFamily="34" charset="0"/>
                <a:cs typeface="Arial" panose="020B0604020202020204" pitchFamily="34" charset="0"/>
              </a:rPr>
              <a:t>Audience and methods </a:t>
            </a:r>
            <a:endParaRPr lang="en-US" dirty="0">
              <a:latin typeface="Arial" panose="020B0604020202020204" pitchFamily="34" charset="0"/>
              <a:cs typeface="Arial" panose="020B0604020202020204" pitchFamily="34" charset="0"/>
            </a:endParaRPr>
          </a:p>
          <a:p>
            <a:pPr defTabSz="914400">
              <a:lnSpc>
                <a:spcPts val="2400"/>
              </a:lnSpc>
              <a:spcBef>
                <a:spcPts val="600"/>
              </a:spcBef>
              <a:spcAft>
                <a:spcPts val="600"/>
              </a:spcAft>
            </a:pPr>
            <a:r>
              <a:rPr lang="en-US" sz="2000" dirty="0">
                <a:latin typeface="Arial" panose="020B0604020202020204" pitchFamily="34" charset="0"/>
                <a:cs typeface="Arial" panose="020B0604020202020204" pitchFamily="34" charset="0"/>
              </a:rPr>
              <a:t>If multiple tools align with a given goal or goals, additional criteria can help determine a best-for-fit option.</a:t>
            </a:r>
          </a:p>
          <a:p>
            <a:pPr defTabSz="914400">
              <a:lnSpc>
                <a:spcPts val="2400"/>
              </a:lnSpc>
              <a:spcBef>
                <a:spcPts val="600"/>
              </a:spcBef>
              <a:spcAft>
                <a:spcPts val="600"/>
              </a:spcAft>
            </a:pPr>
            <a:r>
              <a:rPr lang="en-US" sz="2000" b="1" dirty="0">
                <a:latin typeface="Arial" panose="020B0604020202020204" pitchFamily="34" charset="0"/>
                <a:cs typeface="Arial" panose="020B0604020202020204" pitchFamily="34" charset="0"/>
              </a:rPr>
              <a:t>Additional criteria include:</a:t>
            </a:r>
          </a:p>
          <a:p>
            <a:pPr marL="512763" indent="-342900" defTabSz="914400">
              <a:lnSpc>
                <a:spcPts val="2400"/>
              </a:lnSpc>
              <a:spcBef>
                <a:spcPts val="600"/>
              </a:spcBef>
              <a:spcAft>
                <a:spcPts val="600"/>
              </a:spcAft>
              <a:buSzPct val="115000"/>
              <a:buFont typeface="Arial" panose="020B0604020202020204" pitchFamily="34" charset="0"/>
              <a:buChar char="•"/>
            </a:pPr>
            <a:r>
              <a:rPr lang="en-US" sz="2000" b="1" dirty="0">
                <a:latin typeface="Arial" panose="020B0604020202020204" pitchFamily="34" charset="0"/>
                <a:cs typeface="Arial" panose="020B0604020202020204" pitchFamily="34" charset="0"/>
              </a:rPr>
              <a:t>Assessment language </a:t>
            </a:r>
            <a:r>
              <a:rPr lang="en-US" sz="2000" dirty="0">
                <a:latin typeface="Arial" panose="020B0604020202020204" pitchFamily="34" charset="0"/>
                <a:cs typeface="Arial" panose="020B0604020202020204" pitchFamily="34" charset="0"/>
              </a:rPr>
              <a:t>lists in what languages assessment materials are available. All assessments included in the Navigator are available in English; some assessment toolkits are also available in French, Spanish, Portuguese, or Arabic.</a:t>
            </a:r>
            <a:endParaRPr lang="en-US" sz="2000" b="1" dirty="0">
              <a:latin typeface="Arial" panose="020B0604020202020204" pitchFamily="34" charset="0"/>
              <a:cs typeface="Arial" panose="020B0604020202020204" pitchFamily="34" charset="0"/>
            </a:endParaRPr>
          </a:p>
          <a:p>
            <a:pPr marL="512763" indent="-342900" defTabSz="914400">
              <a:lnSpc>
                <a:spcPts val="2400"/>
              </a:lnSpc>
              <a:spcBef>
                <a:spcPts val="600"/>
              </a:spcBef>
              <a:spcAft>
                <a:spcPts val="600"/>
              </a:spcAft>
              <a:buSzPct val="115000"/>
              <a:buFont typeface="Arial" panose="020B0604020202020204" pitchFamily="34" charset="0"/>
              <a:buChar char="•"/>
            </a:pPr>
            <a:r>
              <a:rPr lang="en-US" sz="2000" b="1" dirty="0">
                <a:latin typeface="Arial" panose="020B0604020202020204" pitchFamily="34" charset="0"/>
                <a:cs typeface="Arial" panose="020B0604020202020204" pitchFamily="34" charset="0"/>
              </a:rPr>
              <a:t>Methods</a:t>
            </a:r>
            <a:r>
              <a:rPr lang="en-US" sz="2000" dirty="0">
                <a:latin typeface="Arial" panose="020B0604020202020204" pitchFamily="34" charset="0"/>
                <a:cs typeface="Arial" panose="020B0604020202020204" pitchFamily="34" charset="0"/>
              </a:rPr>
              <a:t> cover the prescribed process for conducting the assessment. This varies by tool from a half-day workshop with several key stakeholders, to multi-day workshops, to site visits and observations. The selection of methods should consider what resources are available to support the assessment methods.</a:t>
            </a:r>
          </a:p>
          <a:p>
            <a:pPr marL="512763" indent="-342900" defTabSz="914400">
              <a:lnSpc>
                <a:spcPts val="2400"/>
              </a:lnSpc>
              <a:spcBef>
                <a:spcPts val="600"/>
              </a:spcBef>
              <a:spcAft>
                <a:spcPts val="600"/>
              </a:spcAft>
              <a:buSzPct val="115000"/>
              <a:buFont typeface="Arial" panose="020B0604020202020204" pitchFamily="34" charset="0"/>
              <a:buChar char="•"/>
            </a:pPr>
            <a:r>
              <a:rPr lang="en-US" sz="2000" b="1" dirty="0">
                <a:latin typeface="Arial" panose="020B0604020202020204" pitchFamily="34" charset="0"/>
                <a:cs typeface="Arial" panose="020B0604020202020204" pitchFamily="34" charset="0"/>
              </a:rPr>
              <a:t>Areas assessed</a:t>
            </a:r>
            <a:r>
              <a:rPr lang="en-US" sz="2000" dirty="0">
                <a:latin typeface="Arial" panose="020B0604020202020204" pitchFamily="34" charset="0"/>
                <a:cs typeface="Arial" panose="020B0604020202020204" pitchFamily="34" charset="0"/>
              </a:rPr>
              <a:t> are the specific elements or components of digital health measured by a given assessment. (See the next slide.) </a:t>
            </a:r>
          </a:p>
        </p:txBody>
      </p:sp>
      <p:sp>
        <p:nvSpPr>
          <p:cNvPr id="3" name="Slide Number Placeholder 2">
            <a:extLst>
              <a:ext uri="{FF2B5EF4-FFF2-40B4-BE49-F238E27FC236}">
                <a16:creationId xmlns:a16="http://schemas.microsoft.com/office/drawing/2014/main" id="{18AFD93B-9CC0-419C-97CA-84883CD3A612}"/>
              </a:ext>
            </a:extLst>
          </p:cNvPr>
          <p:cNvSpPr>
            <a:spLocks noGrp="1"/>
          </p:cNvSpPr>
          <p:nvPr>
            <p:ph type="sldNum" sz="quarter" idx="12"/>
          </p:nvPr>
        </p:nvSpPr>
        <p:spPr>
          <a:xfrm>
            <a:off x="11704320" y="6455664"/>
            <a:ext cx="448056" cy="365125"/>
          </a:xfrm>
        </p:spPr>
        <p:txBody>
          <a:bodyPr vert="horz" lIns="91440" tIns="45720" rIns="91440" bIns="45720" rtlCol="0" anchor="ctr">
            <a:normAutofit/>
          </a:bodyPr>
          <a:lstStyle/>
          <a:p>
            <a:pPr defTabSz="914400">
              <a:spcAft>
                <a:spcPts val="600"/>
              </a:spcAft>
            </a:pPr>
            <a:fld id="{44719955-1345-4D84-AB09-2561C2716DF0}" type="slidenum">
              <a:rPr lang="en-US" sz="1100">
                <a:solidFill>
                  <a:schemeClr val="tx1">
                    <a:lumMod val="50000"/>
                    <a:lumOff val="50000"/>
                  </a:schemeClr>
                </a:solidFill>
                <a:latin typeface="Arial" panose="020B0604020202020204" pitchFamily="34" charset="0"/>
                <a:cs typeface="Arial" panose="020B0604020202020204" pitchFamily="34" charset="0"/>
              </a:rPr>
              <a:pPr defTabSz="914400">
                <a:spcAft>
                  <a:spcPts val="600"/>
                </a:spcAft>
              </a:pPr>
              <a:t>14</a:t>
            </a:fld>
            <a:endParaRPr lang="en-US" sz="11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6" name="Rectangle 1">
            <a:extLst>
              <a:ext uri="{FF2B5EF4-FFF2-40B4-BE49-F238E27FC236}">
                <a16:creationId xmlns:a16="http://schemas.microsoft.com/office/drawing/2014/main" id="{F08DCC57-59E4-4998-A3D5-4B212FD88DC4}"/>
              </a:ext>
            </a:extLst>
          </p:cNvPr>
          <p:cNvSpPr>
            <a:spLocks noChangeArrowheads="1"/>
          </p:cNvSpPr>
          <p:nvPr/>
        </p:nvSpPr>
        <p:spPr bwMode="auto">
          <a:xfrm>
            <a:off x="5424488" y="1554088"/>
            <a:ext cx="184731" cy="100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dirty="0">
                <a:ln>
                  <a:noFill/>
                </a:ln>
                <a:solidFill>
                  <a:schemeClr val="tx1"/>
                </a:solidFill>
                <a:effectLst/>
                <a:latin typeface="Arial" panose="020B0604020202020204" pitchFamily="34" charset="0"/>
                <a:cs typeface="Arial" panose="020B0604020202020204" pitchFamily="34" charset="0"/>
              </a:rPr>
            </a:br>
            <a:endParaRPr kumimoji="0" lang="en-US" altLang="en-US"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None/>
              <a:tabLst/>
            </a:pPr>
            <a:endParaRPr kumimoji="0" lang="en-US" altLang="en-US"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2262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485A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9" name="Title 8">
            <a:extLst>
              <a:ext uri="{FF2B5EF4-FFF2-40B4-BE49-F238E27FC236}">
                <a16:creationId xmlns:a16="http://schemas.microsoft.com/office/drawing/2014/main" id="{42C5D8F1-EA5E-41B4-9902-84A73813D513}"/>
              </a:ext>
            </a:extLst>
          </p:cNvPr>
          <p:cNvSpPr>
            <a:spLocks noGrp="1"/>
          </p:cNvSpPr>
          <p:nvPr>
            <p:ph type="title"/>
          </p:nvPr>
        </p:nvSpPr>
        <p:spPr>
          <a:xfrm>
            <a:off x="524256" y="516804"/>
            <a:ext cx="6594189" cy="1625210"/>
          </a:xfrm>
        </p:spPr>
        <p:txBody>
          <a:bodyPr vert="horz" lIns="91440" tIns="45720" rIns="91440" bIns="45720" rtlCol="0" anchor="ctr">
            <a:normAutofit/>
          </a:bodyPr>
          <a:lstStyle/>
          <a:p>
            <a:r>
              <a:rPr lang="en-US" kern="1200" dirty="0">
                <a:solidFill>
                  <a:srgbClr val="FFFFFF"/>
                </a:solidFill>
                <a:latin typeface="Arial" panose="020B0604020202020204" pitchFamily="34" charset="0"/>
                <a:cs typeface="Arial" panose="020B0604020202020204" pitchFamily="34" charset="0"/>
              </a:rPr>
              <a:t>Areas assessed</a:t>
            </a:r>
          </a:p>
        </p:txBody>
      </p:sp>
      <p:sp>
        <p:nvSpPr>
          <p:cNvPr id="73" name="Rectangle 72">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AC41FA64-7642-46DD-859D-90D5CA4A67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233"/>
          <a:stretch/>
        </p:blipFill>
        <p:spPr bwMode="auto">
          <a:xfrm>
            <a:off x="566744" y="3323281"/>
            <a:ext cx="6654938" cy="2641101"/>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48FC8501-E82B-49E3-B1D1-C40D84146D4A}"/>
              </a:ext>
            </a:extLst>
          </p:cNvPr>
          <p:cNvSpPr txBox="1"/>
          <p:nvPr/>
        </p:nvSpPr>
        <p:spPr>
          <a:xfrm>
            <a:off x="8029319" y="917725"/>
            <a:ext cx="3424739" cy="4852362"/>
          </a:xfrm>
          <a:prstGeom prst="rect">
            <a:avLst/>
          </a:prstGeom>
        </p:spPr>
        <p:txBody>
          <a:bodyPr vert="horz" lIns="91440" tIns="45720" rIns="91440" bIns="45720" rtlCol="0" anchor="ctr">
            <a:normAutofit/>
          </a:bodyPr>
          <a:lstStyle/>
          <a:p>
            <a:pPr defTabSz="914400">
              <a:spcBef>
                <a:spcPts val="600"/>
              </a:spcBef>
              <a:spcAft>
                <a:spcPts val="600"/>
              </a:spcAft>
            </a:pPr>
            <a:r>
              <a:rPr lang="en-US" sz="2400" dirty="0">
                <a:solidFill>
                  <a:srgbClr val="FFFFFF"/>
                </a:solidFill>
                <a:latin typeface="Arial" panose="020B0604020202020204" pitchFamily="34" charset="0"/>
                <a:cs typeface="Arial" panose="020B0604020202020204" pitchFamily="34" charset="0"/>
              </a:rPr>
              <a:t>The tools included in the Navigator assess the maturity of various attributes of digital health as outlined in the WHO-ITU framework.</a:t>
            </a:r>
          </a:p>
        </p:txBody>
      </p:sp>
      <p:sp>
        <p:nvSpPr>
          <p:cNvPr id="3" name="Slide Number Placeholder 2">
            <a:extLst>
              <a:ext uri="{FF2B5EF4-FFF2-40B4-BE49-F238E27FC236}">
                <a16:creationId xmlns:a16="http://schemas.microsoft.com/office/drawing/2014/main" id="{18AFD93B-9CC0-419C-97CA-84883CD3A612}"/>
              </a:ext>
            </a:extLst>
          </p:cNvPr>
          <p:cNvSpPr>
            <a:spLocks noGrp="1"/>
          </p:cNvSpPr>
          <p:nvPr>
            <p:ph type="sldNum" sz="quarter" idx="12"/>
          </p:nvPr>
        </p:nvSpPr>
        <p:spPr>
          <a:xfrm>
            <a:off x="10480391" y="6535157"/>
            <a:ext cx="973667" cy="274320"/>
          </a:xfrm>
        </p:spPr>
        <p:txBody>
          <a:bodyPr vert="horz" lIns="91440" tIns="45720" rIns="91440" bIns="45720" rtlCol="0" anchor="ctr">
            <a:normAutofit/>
          </a:bodyPr>
          <a:lstStyle/>
          <a:p>
            <a:pPr defTabSz="914400">
              <a:spcAft>
                <a:spcPts val="600"/>
              </a:spcAft>
            </a:pPr>
            <a:fld id="{44719955-1345-4D84-AB09-2561C2716DF0}" type="slidenum">
              <a:rPr lang="en-US" sz="1050">
                <a:solidFill>
                  <a:schemeClr val="tx1">
                    <a:lumMod val="50000"/>
                    <a:lumOff val="50000"/>
                  </a:schemeClr>
                </a:solidFill>
                <a:latin typeface="Arial" panose="020B0604020202020204" pitchFamily="34" charset="0"/>
                <a:cs typeface="Arial" panose="020B0604020202020204" pitchFamily="34" charset="0"/>
              </a:rPr>
              <a:pPr defTabSz="914400">
                <a:spcAft>
                  <a:spcPts val="600"/>
                </a:spcAft>
              </a:pPr>
              <a:t>15</a:t>
            </a:fld>
            <a:endParaRPr lang="en-US" sz="105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6" name="Rectangle 1">
            <a:extLst>
              <a:ext uri="{FF2B5EF4-FFF2-40B4-BE49-F238E27FC236}">
                <a16:creationId xmlns:a16="http://schemas.microsoft.com/office/drawing/2014/main" id="{F08DCC57-59E4-4998-A3D5-4B212FD88DC4}"/>
              </a:ext>
            </a:extLst>
          </p:cNvPr>
          <p:cNvSpPr>
            <a:spLocks noChangeArrowheads="1"/>
          </p:cNvSpPr>
          <p:nvPr/>
        </p:nvSpPr>
        <p:spPr bwMode="auto">
          <a:xfrm>
            <a:off x="5424488" y="1554088"/>
            <a:ext cx="184731" cy="100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dirty="0">
                <a:ln>
                  <a:noFill/>
                </a:ln>
                <a:solidFill>
                  <a:schemeClr val="tx1"/>
                </a:solidFill>
                <a:effectLst/>
                <a:latin typeface="Arial" panose="020B0604020202020204" pitchFamily="34" charset="0"/>
                <a:cs typeface="Arial" panose="020B0604020202020204" pitchFamily="34" charset="0"/>
              </a:rPr>
            </a:br>
            <a:endParaRPr kumimoji="0" lang="en-US" altLang="en-US"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None/>
              <a:tabLst/>
            </a:pPr>
            <a:endParaRPr kumimoji="0" lang="en-US" altLang="en-US"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1" name="Footer Placeholder 1">
            <a:extLst>
              <a:ext uri="{FF2B5EF4-FFF2-40B4-BE49-F238E27FC236}">
                <a16:creationId xmlns:a16="http://schemas.microsoft.com/office/drawing/2014/main" id="{1DB9D837-8C9A-4705-93B7-C874982BFEBE}"/>
              </a:ext>
            </a:extLst>
          </p:cNvPr>
          <p:cNvSpPr txBox="1">
            <a:spLocks/>
          </p:cNvSpPr>
          <p:nvPr/>
        </p:nvSpPr>
        <p:spPr>
          <a:xfrm>
            <a:off x="321732" y="650635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
        <p:nvSpPr>
          <p:cNvPr id="2" name="TextBox 1">
            <a:extLst>
              <a:ext uri="{FF2B5EF4-FFF2-40B4-BE49-F238E27FC236}">
                <a16:creationId xmlns:a16="http://schemas.microsoft.com/office/drawing/2014/main" id="{67DB9223-9737-4859-B3FF-E9DC61208A2A}"/>
              </a:ext>
            </a:extLst>
          </p:cNvPr>
          <p:cNvSpPr txBox="1"/>
          <p:nvPr/>
        </p:nvSpPr>
        <p:spPr>
          <a:xfrm>
            <a:off x="566744" y="3023755"/>
            <a:ext cx="6654938" cy="338554"/>
          </a:xfrm>
          <a:prstGeom prst="rect">
            <a:avLst/>
          </a:prstGeom>
          <a:solidFill>
            <a:schemeClr val="bg1"/>
          </a:solidFill>
        </p:spPr>
        <p:txBody>
          <a:bodyPr wrap="square" rtlCol="0">
            <a:spAutoFit/>
          </a:bodyPr>
          <a:lstStyle/>
          <a:p>
            <a:r>
              <a:rPr lang="en-US" sz="1600" b="1" dirty="0"/>
              <a:t>Digital health components </a:t>
            </a:r>
            <a:r>
              <a:rPr lang="en-US" sz="1400" dirty="0"/>
              <a:t>(adapted from WHO-ITU framework eHealth components)</a:t>
            </a:r>
            <a:endParaRPr lang="en-US" sz="1600" dirty="0"/>
          </a:p>
        </p:txBody>
      </p:sp>
    </p:spTree>
    <p:extLst>
      <p:ext uri="{BB962C8B-B14F-4D97-AF65-F5344CB8AC3E}">
        <p14:creationId xmlns:p14="http://schemas.microsoft.com/office/powerpoint/2010/main" val="1426569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713679" y="232162"/>
            <a:ext cx="10669354" cy="1096045"/>
          </a:xfrm>
        </p:spPr>
        <p:txBody>
          <a:bodyPr vert="horz" lIns="91440" tIns="45720" rIns="91440" bIns="45720" rtlCol="0" anchor="ctr">
            <a:normAutofit/>
          </a:bodyPr>
          <a:lstStyle/>
          <a:p>
            <a:pPr>
              <a:spcBef>
                <a:spcPts val="600"/>
              </a:spcBef>
              <a:spcAft>
                <a:spcPts val="600"/>
              </a:spcAft>
            </a:pPr>
            <a:r>
              <a:rPr lang="en-US" sz="4000" b="1" kern="1200" dirty="0">
                <a:solidFill>
                  <a:srgbClr val="FFFFFF"/>
                </a:solidFill>
                <a:latin typeface="Arial" panose="020B0604020202020204" pitchFamily="34" charset="0"/>
                <a:cs typeface="Arial" panose="020B0604020202020204" pitchFamily="34" charset="0"/>
              </a:rPr>
              <a:t>Decision Support Workbook</a:t>
            </a: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10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16</a:t>
            </a:fld>
            <a:endParaRPr kumimoji="0" lang="en-US" sz="11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endParaRPr>
          </a:p>
        </p:txBody>
      </p:sp>
      <p:sp>
        <p:nvSpPr>
          <p:cNvPr id="15" name="Content Placeholder 2">
            <a:extLst>
              <a:ext uri="{FF2B5EF4-FFF2-40B4-BE49-F238E27FC236}">
                <a16:creationId xmlns:a16="http://schemas.microsoft.com/office/drawing/2014/main" id="{7EF9B11B-A06E-4EE6-9D2F-5C11F1A20C11}"/>
              </a:ext>
            </a:extLst>
          </p:cNvPr>
          <p:cNvSpPr txBox="1">
            <a:spLocks/>
          </p:cNvSpPr>
          <p:nvPr/>
        </p:nvSpPr>
        <p:spPr>
          <a:xfrm>
            <a:off x="4538546" y="2003969"/>
            <a:ext cx="6632613" cy="377426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90513">
              <a:lnSpc>
                <a:spcPts val="2400"/>
              </a:lnSpc>
              <a:spcBef>
                <a:spcPts val="0"/>
              </a:spcBef>
              <a:spcAft>
                <a:spcPts val="900"/>
              </a:spcAft>
              <a:buSzPct val="115000"/>
            </a:pPr>
            <a:r>
              <a:rPr lang="en-US" sz="2000" dirty="0">
                <a:latin typeface="Arial" panose="020B0604020202020204" pitchFamily="34" charset="0"/>
                <a:cs typeface="Arial" panose="020B0604020202020204" pitchFamily="34" charset="0"/>
              </a:rPr>
              <a:t>The Excel-based Decision Support Workbook asks users to input their </a:t>
            </a:r>
            <a:r>
              <a:rPr lang="en-US" sz="2000" b="1" dirty="0">
                <a:latin typeface="Arial" panose="020B0604020202020204" pitchFamily="34" charset="0"/>
                <a:cs typeface="Arial" panose="020B0604020202020204" pitchFamily="34" charset="0"/>
              </a:rPr>
              <a:t>main goal or goals (up to two) in conducting an assessment </a:t>
            </a:r>
            <a:r>
              <a:rPr lang="en-US" sz="2000" dirty="0">
                <a:latin typeface="Arial" panose="020B0604020202020204" pitchFamily="34" charset="0"/>
                <a:cs typeface="Arial" panose="020B0604020202020204" pitchFamily="34" charset="0"/>
              </a:rPr>
              <a:t>and makes a recommendation.</a:t>
            </a:r>
          </a:p>
          <a:p>
            <a:pPr marL="290513">
              <a:lnSpc>
                <a:spcPts val="2400"/>
              </a:lnSpc>
              <a:spcBef>
                <a:spcPts val="0"/>
              </a:spcBef>
              <a:spcAft>
                <a:spcPts val="900"/>
              </a:spcAft>
              <a:buSzPct val="115000"/>
            </a:pPr>
            <a:r>
              <a:rPr lang="en-US" sz="2000" dirty="0">
                <a:latin typeface="Arial" panose="020B0604020202020204" pitchFamily="34" charset="0"/>
                <a:cs typeface="Arial" panose="020B0604020202020204" pitchFamily="34" charset="0"/>
              </a:rPr>
              <a:t>Users are also asked to indicate whether any of the </a:t>
            </a:r>
            <a:r>
              <a:rPr lang="en-US" sz="2000" b="1" dirty="0">
                <a:latin typeface="Arial" panose="020B0604020202020204" pitchFamily="34" charset="0"/>
                <a:cs typeface="Arial" panose="020B0604020202020204" pitchFamily="34" charset="0"/>
              </a:rPr>
              <a:t>tools have been used in the previous two years</a:t>
            </a:r>
            <a:r>
              <a:rPr lang="en-US" sz="2000" dirty="0">
                <a:latin typeface="Arial" panose="020B0604020202020204" pitchFamily="34" charset="0"/>
                <a:cs typeface="Arial" panose="020B0604020202020204" pitchFamily="34" charset="0"/>
              </a:rPr>
              <a:t>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in their specific context, country, or organization.</a:t>
            </a:r>
          </a:p>
          <a:p>
            <a:pPr marL="290513">
              <a:lnSpc>
                <a:spcPts val="2400"/>
              </a:lnSpc>
              <a:spcBef>
                <a:spcPts val="0"/>
              </a:spcBef>
              <a:spcAft>
                <a:spcPts val="900"/>
              </a:spcAft>
              <a:buSzPct val="115000"/>
            </a:pPr>
            <a:r>
              <a:rPr lang="en-US" sz="2000" dirty="0">
                <a:latin typeface="Arial" panose="020B0604020202020204" pitchFamily="34" charset="0"/>
                <a:cs typeface="Arial" panose="020B0604020202020204" pitchFamily="34" charset="0"/>
              </a:rPr>
              <a:t>Users may be prompted to </a:t>
            </a:r>
            <a:r>
              <a:rPr lang="en-US" sz="2000" b="1" dirty="0">
                <a:latin typeface="Arial" panose="020B0604020202020204" pitchFamily="34" charset="0"/>
                <a:cs typeface="Arial" panose="020B0604020202020204" pitchFamily="34" charset="0"/>
              </a:rPr>
              <a:t>select additional criteria </a:t>
            </a:r>
            <a:br>
              <a:rPr lang="en-US" sz="2000" b="1"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if more than one tool aligns with the selected goal(s).</a:t>
            </a:r>
          </a:p>
          <a:p>
            <a:pPr marL="290513">
              <a:lnSpc>
                <a:spcPts val="2400"/>
              </a:lnSpc>
              <a:spcBef>
                <a:spcPts val="0"/>
              </a:spcBef>
              <a:spcAft>
                <a:spcPts val="900"/>
              </a:spcAft>
              <a:buSzPct val="115000"/>
            </a:pPr>
            <a:r>
              <a:rPr lang="en-US" sz="2000" dirty="0">
                <a:latin typeface="Arial" panose="020B0604020202020204" pitchFamily="34" charset="0"/>
                <a:cs typeface="Arial" panose="020B0604020202020204" pitchFamily="34" charset="0"/>
              </a:rPr>
              <a:t>Recommendations are meant to indicate which tools users should </a:t>
            </a:r>
            <a:r>
              <a:rPr lang="en-US" sz="2000" b="1" dirty="0">
                <a:latin typeface="Arial" panose="020B0604020202020204" pitchFamily="34" charset="0"/>
                <a:cs typeface="Arial" panose="020B0604020202020204" pitchFamily="34" charset="0"/>
              </a:rPr>
              <a:t>review more closely to determine the best fit for purpose.</a:t>
            </a:r>
          </a:p>
        </p:txBody>
      </p:sp>
      <p:sp>
        <p:nvSpPr>
          <p:cNvPr id="17" name="Footer Placeholder 1">
            <a:extLst>
              <a:ext uri="{FF2B5EF4-FFF2-40B4-BE49-F238E27FC236}">
                <a16:creationId xmlns:a16="http://schemas.microsoft.com/office/drawing/2014/main" id="{DA8BF4C5-2082-491A-B0BE-F899F340FBCE}"/>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pic>
        <p:nvPicPr>
          <p:cNvPr id="19" name="Graphic 18" descr="Checklist with solid fill">
            <a:extLst>
              <a:ext uri="{FF2B5EF4-FFF2-40B4-BE49-F238E27FC236}">
                <a16:creationId xmlns:a16="http://schemas.microsoft.com/office/drawing/2014/main" id="{8908E056-5E8B-4B2B-8306-DD64DB792B7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33332" y="2445268"/>
            <a:ext cx="2926080" cy="2926080"/>
          </a:xfrm>
          <a:prstGeom prst="rect">
            <a:avLst/>
          </a:prstGeom>
        </p:spPr>
      </p:pic>
    </p:spTree>
    <p:extLst>
      <p:ext uri="{BB962C8B-B14F-4D97-AF65-F5344CB8AC3E}">
        <p14:creationId xmlns:p14="http://schemas.microsoft.com/office/powerpoint/2010/main" val="1498305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858645" y="232162"/>
            <a:ext cx="10524388" cy="1096045"/>
          </a:xfrm>
        </p:spPr>
        <p:txBody>
          <a:bodyPr vert="horz" lIns="91440" tIns="45720" rIns="91440" bIns="45720" rtlCol="0" anchor="ctr">
            <a:normAutofit/>
          </a:bodyPr>
          <a:lstStyle/>
          <a:p>
            <a:pPr>
              <a:spcBef>
                <a:spcPts val="600"/>
              </a:spcBef>
              <a:spcAft>
                <a:spcPts val="600"/>
              </a:spcAft>
            </a:pPr>
            <a:r>
              <a:rPr lang="en-US" sz="4000" b="1" kern="1200" dirty="0">
                <a:solidFill>
                  <a:srgbClr val="FFFFFF"/>
                </a:solidFill>
                <a:latin typeface="Arial" panose="020B0604020202020204" pitchFamily="34" charset="0"/>
                <a:cs typeface="Arial" panose="020B0604020202020204" pitchFamily="34" charset="0"/>
              </a:rPr>
              <a:t>Using the Decision Support Workbook</a:t>
            </a: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10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17</a:t>
            </a:fld>
            <a:endParaRPr kumimoji="0" lang="en-US" sz="11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endParaRPr>
          </a:p>
        </p:txBody>
      </p:sp>
      <p:pic>
        <p:nvPicPr>
          <p:cNvPr id="17" name="Graphic 16" descr="Checklist with solid fill">
            <a:extLst>
              <a:ext uri="{FF2B5EF4-FFF2-40B4-BE49-F238E27FC236}">
                <a16:creationId xmlns:a16="http://schemas.microsoft.com/office/drawing/2014/main" id="{1ACB5FEA-C6B6-4AEB-A672-AF7FEEAFB8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33332" y="2445268"/>
            <a:ext cx="2926080" cy="2926080"/>
          </a:xfrm>
          <a:prstGeom prst="rect">
            <a:avLst/>
          </a:prstGeom>
        </p:spPr>
      </p:pic>
      <p:sp>
        <p:nvSpPr>
          <p:cNvPr id="19" name="Content Placeholder 2">
            <a:extLst>
              <a:ext uri="{FF2B5EF4-FFF2-40B4-BE49-F238E27FC236}">
                <a16:creationId xmlns:a16="http://schemas.microsoft.com/office/drawing/2014/main" id="{175FAE00-692D-4684-BC8F-20BD2E185506}"/>
              </a:ext>
            </a:extLst>
          </p:cNvPr>
          <p:cNvSpPr txBox="1">
            <a:spLocks/>
          </p:cNvSpPr>
          <p:nvPr/>
        </p:nvSpPr>
        <p:spPr>
          <a:xfrm>
            <a:off x="4880225" y="1822903"/>
            <a:ext cx="6824095" cy="4409663"/>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Aft>
                <a:spcPts val="600"/>
              </a:spcAft>
            </a:pPr>
            <a:r>
              <a:rPr lang="en-US" sz="2400" dirty="0">
                <a:latin typeface="Arial" panose="020B0604020202020204" pitchFamily="34" charset="0"/>
                <a:cs typeface="Arial" panose="020B0604020202020204" pitchFamily="34" charset="0"/>
              </a:rPr>
              <a:t>Review the </a:t>
            </a:r>
            <a:r>
              <a:rPr lang="en-US" sz="2400" b="1" dirty="0">
                <a:latin typeface="Arial" panose="020B0604020202020204" pitchFamily="34" charset="0"/>
                <a:cs typeface="Arial" panose="020B0604020202020204" pitchFamily="34" charset="0"/>
              </a:rPr>
              <a:t>Overview</a:t>
            </a:r>
            <a:r>
              <a:rPr lang="en-US" sz="2400" dirty="0">
                <a:latin typeface="Arial" panose="020B0604020202020204" pitchFamily="34" charset="0"/>
                <a:cs typeface="Arial" panose="020B0604020202020204" pitchFamily="34" charset="0"/>
              </a:rPr>
              <a:t> and </a:t>
            </a:r>
            <a:r>
              <a:rPr lang="en-US" sz="2400" b="1" dirty="0">
                <a:latin typeface="Arial" panose="020B0604020202020204" pitchFamily="34" charset="0"/>
                <a:cs typeface="Arial" panose="020B0604020202020204" pitchFamily="34" charset="0"/>
              </a:rPr>
              <a:t>Instructions</a:t>
            </a:r>
            <a:r>
              <a:rPr lang="en-US" sz="2400" dirty="0">
                <a:latin typeface="Arial" panose="020B0604020202020204" pitchFamily="34" charset="0"/>
                <a:cs typeface="Arial" panose="020B0604020202020204" pitchFamily="34" charset="0"/>
              </a:rPr>
              <a:t> tabs.</a:t>
            </a:r>
            <a:endParaRPr lang="en-US" sz="1800" dirty="0">
              <a:latin typeface="Arial" panose="020B0604020202020204" pitchFamily="34" charset="0"/>
              <a:cs typeface="Arial" panose="020B0604020202020204" pitchFamily="34" charset="0"/>
            </a:endParaRPr>
          </a:p>
          <a:p>
            <a:pPr>
              <a:lnSpc>
                <a:spcPct val="120000"/>
              </a:lnSpc>
              <a:spcAft>
                <a:spcPts val="600"/>
              </a:spcAft>
            </a:pPr>
            <a:r>
              <a:rPr lang="en-US" sz="2400" dirty="0">
                <a:latin typeface="Arial" panose="020B0604020202020204" pitchFamily="34" charset="0"/>
                <a:cs typeface="Arial" panose="020B0604020202020204" pitchFamily="34" charset="0"/>
              </a:rPr>
              <a:t>Select the </a:t>
            </a:r>
            <a:r>
              <a:rPr lang="en-US" sz="2400" b="1" dirty="0">
                <a:latin typeface="Arial" panose="020B0604020202020204" pitchFamily="34" charset="0"/>
                <a:cs typeface="Arial" panose="020B0604020202020204" pitchFamily="34" charset="0"/>
              </a:rPr>
              <a:t>Tool Selection</a:t>
            </a:r>
            <a:r>
              <a:rPr lang="en-US" sz="2400" dirty="0">
                <a:latin typeface="Arial" panose="020B0604020202020204" pitchFamily="34" charset="0"/>
                <a:cs typeface="Arial" panose="020B0604020202020204" pitchFamily="34" charset="0"/>
              </a:rPr>
              <a:t> tab. Select up to two goals for implementing an assessment and any previous tools used.</a:t>
            </a:r>
          </a:p>
          <a:p>
            <a:pPr lvl="1">
              <a:lnSpc>
                <a:spcPct val="120000"/>
              </a:lnSpc>
              <a:spcAft>
                <a:spcPts val="600"/>
              </a:spcAft>
              <a:buSzPct val="85000"/>
              <a:buFont typeface="Wingdings" panose="05000000000000000000" pitchFamily="2" charset="2"/>
              <a:buChar char="§"/>
            </a:pPr>
            <a:r>
              <a:rPr lang="en-US" sz="2200" dirty="0">
                <a:latin typeface="Arial" panose="020B0604020202020204" pitchFamily="34" charset="0"/>
                <a:cs typeface="Arial" panose="020B0604020202020204" pitchFamily="34" charset="0"/>
              </a:rPr>
              <a:t>If multiple goals are selected and no one tool fits those goals, you will be prompted to select fewer goals.</a:t>
            </a:r>
          </a:p>
          <a:p>
            <a:pPr lvl="1">
              <a:lnSpc>
                <a:spcPct val="120000"/>
              </a:lnSpc>
              <a:spcAft>
                <a:spcPts val="600"/>
              </a:spcAft>
              <a:buSzPct val="85000"/>
              <a:buFont typeface="Wingdings" panose="05000000000000000000" pitchFamily="2" charset="2"/>
              <a:buChar char="§"/>
            </a:pPr>
            <a:r>
              <a:rPr lang="en-US" sz="2200" dirty="0">
                <a:latin typeface="Arial" panose="020B0604020202020204" pitchFamily="34" charset="0"/>
                <a:cs typeface="Arial" panose="020B0604020202020204" pitchFamily="34" charset="0"/>
              </a:rPr>
              <a:t>If multiple tools align with the selected goal statement, you will be prompted to select additional criteria.</a:t>
            </a:r>
          </a:p>
        </p:txBody>
      </p:sp>
      <p:sp>
        <p:nvSpPr>
          <p:cNvPr id="13" name="Footer Placeholder 1">
            <a:extLst>
              <a:ext uri="{FF2B5EF4-FFF2-40B4-BE49-F238E27FC236}">
                <a16:creationId xmlns:a16="http://schemas.microsoft.com/office/drawing/2014/main" id="{0E83FDD6-C251-4BB9-BCA6-B53198BEAF6E}"/>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Tree>
    <p:extLst>
      <p:ext uri="{BB962C8B-B14F-4D97-AF65-F5344CB8AC3E}">
        <p14:creationId xmlns:p14="http://schemas.microsoft.com/office/powerpoint/2010/main" val="2723350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2B6A0E39-ABFD-4826-8F5F-28CBD4B92D39}"/>
              </a:ext>
            </a:extLst>
          </p:cNvPr>
          <p:cNvPicPr>
            <a:picLocks noChangeAspect="1"/>
          </p:cNvPicPr>
          <p:nvPr/>
        </p:nvPicPr>
        <p:blipFill rotWithShape="1">
          <a:blip r:embed="rId3"/>
          <a:srcRect l="511" t="14651" r="6671" b="4078"/>
          <a:stretch/>
        </p:blipFill>
        <p:spPr>
          <a:xfrm>
            <a:off x="3196989" y="456066"/>
            <a:ext cx="8624455" cy="5237696"/>
          </a:xfrm>
          <a:prstGeom prst="rect">
            <a:avLst/>
          </a:prstGeom>
          <a:ln w="19050">
            <a:solidFill>
              <a:schemeClr val="tx1"/>
            </a:solidFill>
          </a:ln>
        </p:spPr>
      </p:pic>
      <p:sp>
        <p:nvSpPr>
          <p:cNvPr id="3" name="Slide Number Placeholder 2">
            <a:extLst>
              <a:ext uri="{FF2B5EF4-FFF2-40B4-BE49-F238E27FC236}">
                <a16:creationId xmlns:a16="http://schemas.microsoft.com/office/drawing/2014/main" id="{A4AD9957-F0F5-42FA-9A9E-741830D56E11}"/>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44719955-1345-4D84-AB09-2561C2716DF0}" type="slidenum">
              <a:rPr lang="en-US" smtClean="0">
                <a:solidFill>
                  <a:schemeClr val="tx1">
                    <a:lumMod val="50000"/>
                    <a:lumOff val="50000"/>
                  </a:schemeClr>
                </a:solidFill>
              </a:rPr>
              <a:pPr defTabSz="914400">
                <a:spcAft>
                  <a:spcPts val="600"/>
                </a:spcAft>
              </a:pPr>
              <a:t>18</a:t>
            </a:fld>
            <a:endParaRPr lang="en-US" dirty="0">
              <a:solidFill>
                <a:schemeClr val="tx1">
                  <a:lumMod val="50000"/>
                  <a:lumOff val="50000"/>
                </a:schemeClr>
              </a:solidFill>
            </a:endParaRPr>
          </a:p>
        </p:txBody>
      </p:sp>
      <p:sp>
        <p:nvSpPr>
          <p:cNvPr id="8" name="Title 7">
            <a:extLst>
              <a:ext uri="{FF2B5EF4-FFF2-40B4-BE49-F238E27FC236}">
                <a16:creationId xmlns:a16="http://schemas.microsoft.com/office/drawing/2014/main" id="{B169AEBA-655F-443D-B83E-864C0CA76636}"/>
              </a:ext>
            </a:extLst>
          </p:cNvPr>
          <p:cNvSpPr>
            <a:spLocks noGrp="1"/>
          </p:cNvSpPr>
          <p:nvPr>
            <p:ph type="title" idx="4294967295"/>
          </p:nvPr>
        </p:nvSpPr>
        <p:spPr>
          <a:xfrm>
            <a:off x="428625" y="1238250"/>
            <a:ext cx="4022725" cy="3203575"/>
          </a:xfrm>
        </p:spPr>
        <p:txBody>
          <a:bodyPr vert="horz" lIns="91440" tIns="45720" rIns="91440" bIns="45720" rtlCol="0" anchor="b">
            <a:normAutofit/>
          </a:bodyPr>
          <a:lstStyle/>
          <a:p>
            <a:r>
              <a:rPr lang="en-US" kern="1200" dirty="0">
                <a:solidFill>
                  <a:schemeClr val="tx1"/>
                </a:solidFill>
                <a:latin typeface="Arial" panose="020B0604020202020204" pitchFamily="34" charset="0"/>
                <a:cs typeface="Arial" panose="020B0604020202020204" pitchFamily="34" charset="0"/>
              </a:rPr>
              <a:t>Decision Support Workbook</a:t>
            </a:r>
          </a:p>
        </p:txBody>
      </p:sp>
      <p:sp>
        <p:nvSpPr>
          <p:cNvPr id="5" name="Arrow: Right 4">
            <a:extLst>
              <a:ext uri="{FF2B5EF4-FFF2-40B4-BE49-F238E27FC236}">
                <a16:creationId xmlns:a16="http://schemas.microsoft.com/office/drawing/2014/main" id="{2F59A8A2-6CE1-433F-94D8-7EFA8EE6AA4E}"/>
              </a:ext>
            </a:extLst>
          </p:cNvPr>
          <p:cNvSpPr/>
          <p:nvPr/>
        </p:nvSpPr>
        <p:spPr>
          <a:xfrm>
            <a:off x="2049087" y="349434"/>
            <a:ext cx="1074064" cy="3041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3D678AAC-ED2D-4348-B8A1-6B849FAB43C3}"/>
              </a:ext>
            </a:extLst>
          </p:cNvPr>
          <p:cNvSpPr txBox="1"/>
          <p:nvPr/>
        </p:nvSpPr>
        <p:spPr>
          <a:xfrm>
            <a:off x="370556" y="359000"/>
            <a:ext cx="2020512"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latin typeface="Arial" panose="020B0604020202020204" pitchFamily="34" charset="0"/>
                <a:cs typeface="Arial" panose="020B0604020202020204" pitchFamily="34" charset="0"/>
              </a:rPr>
              <a:t>Select up to two goals as a primary means of selecting a tool (up to two).</a:t>
            </a:r>
          </a:p>
        </p:txBody>
      </p:sp>
      <p:pic>
        <p:nvPicPr>
          <p:cNvPr id="3095" name="Picture 23" descr="Check Box2">
            <a:extLst>
              <a:ext uri="{FF2B5EF4-FFF2-40B4-BE49-F238E27FC236}">
                <a16:creationId xmlns:a16="http://schemas.microsoft.com/office/drawing/2014/main" id="{022883ED-862E-49A8-BDF5-236ECB5350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096" name="Picture 24">
            <a:extLst>
              <a:ext uri="{FF2B5EF4-FFF2-40B4-BE49-F238E27FC236}">
                <a16:creationId xmlns:a16="http://schemas.microsoft.com/office/drawing/2014/main" id="{64DBAB94-3E98-4A5B-9050-9A37CE6A66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097" name="Picture 25">
            <a:extLst>
              <a:ext uri="{FF2B5EF4-FFF2-40B4-BE49-F238E27FC236}">
                <a16:creationId xmlns:a16="http://schemas.microsoft.com/office/drawing/2014/main" id="{32BDD7BE-C940-4089-B62E-79B6265307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098" name="Picture 26">
            <a:extLst>
              <a:ext uri="{FF2B5EF4-FFF2-40B4-BE49-F238E27FC236}">
                <a16:creationId xmlns:a16="http://schemas.microsoft.com/office/drawing/2014/main" id="{E07DA8F7-52BA-4117-867D-829785A29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099" name="Picture 27">
            <a:extLst>
              <a:ext uri="{FF2B5EF4-FFF2-40B4-BE49-F238E27FC236}">
                <a16:creationId xmlns:a16="http://schemas.microsoft.com/office/drawing/2014/main" id="{2D7E0473-8A9C-4BA7-9338-9101C324CF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0" name="Picture 28">
            <a:extLst>
              <a:ext uri="{FF2B5EF4-FFF2-40B4-BE49-F238E27FC236}">
                <a16:creationId xmlns:a16="http://schemas.microsoft.com/office/drawing/2014/main" id="{26ED57AA-C97D-4214-B273-4268D4A8D2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1" name="Picture 29">
            <a:extLst>
              <a:ext uri="{FF2B5EF4-FFF2-40B4-BE49-F238E27FC236}">
                <a16:creationId xmlns:a16="http://schemas.microsoft.com/office/drawing/2014/main" id="{3BE50E73-B518-4860-99EC-272C4442D9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30">
            <a:extLst>
              <a:ext uri="{FF2B5EF4-FFF2-40B4-BE49-F238E27FC236}">
                <a16:creationId xmlns:a16="http://schemas.microsoft.com/office/drawing/2014/main" id="{17AE3450-9879-4CF4-9F1A-00D6A09D28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3" name="Picture 31">
            <a:extLst>
              <a:ext uri="{FF2B5EF4-FFF2-40B4-BE49-F238E27FC236}">
                <a16:creationId xmlns:a16="http://schemas.microsoft.com/office/drawing/2014/main" id="{9B19764B-CAFD-4813-9D26-7F617A2DCD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4" name="Picture 32">
            <a:extLst>
              <a:ext uri="{FF2B5EF4-FFF2-40B4-BE49-F238E27FC236}">
                <a16:creationId xmlns:a16="http://schemas.microsoft.com/office/drawing/2014/main" id="{9F58DCA6-69E2-49AB-AC1E-034C1D2075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5" name="Picture 33">
            <a:extLst>
              <a:ext uri="{FF2B5EF4-FFF2-40B4-BE49-F238E27FC236}">
                <a16:creationId xmlns:a16="http://schemas.microsoft.com/office/drawing/2014/main" id="{D24511FB-C2F4-4733-A18F-7CC65CB5AE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6" name="Picture 34">
            <a:extLst>
              <a:ext uri="{FF2B5EF4-FFF2-40B4-BE49-F238E27FC236}">
                <a16:creationId xmlns:a16="http://schemas.microsoft.com/office/drawing/2014/main" id="{CE8E6921-CD6C-4A82-9BB7-862ED93785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7" name="Picture 35">
            <a:extLst>
              <a:ext uri="{FF2B5EF4-FFF2-40B4-BE49-F238E27FC236}">
                <a16:creationId xmlns:a16="http://schemas.microsoft.com/office/drawing/2014/main" id="{182C0D2A-D439-4FFA-B67E-3823E54C6E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8" name="Picture 36">
            <a:extLst>
              <a:ext uri="{FF2B5EF4-FFF2-40B4-BE49-F238E27FC236}">
                <a16:creationId xmlns:a16="http://schemas.microsoft.com/office/drawing/2014/main" id="{746A0EEB-1CCC-493C-B4FE-CFD5EDFFB4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9" name="Picture 37">
            <a:extLst>
              <a:ext uri="{FF2B5EF4-FFF2-40B4-BE49-F238E27FC236}">
                <a16:creationId xmlns:a16="http://schemas.microsoft.com/office/drawing/2014/main" id="{C4F81B5E-F378-486A-BAF9-29FC4DF83D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0" name="Picture 38">
            <a:extLst>
              <a:ext uri="{FF2B5EF4-FFF2-40B4-BE49-F238E27FC236}">
                <a16:creationId xmlns:a16="http://schemas.microsoft.com/office/drawing/2014/main" id="{34A2A3DE-EA85-46FF-8767-E84D70ADB3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1" name="Picture 39">
            <a:extLst>
              <a:ext uri="{FF2B5EF4-FFF2-40B4-BE49-F238E27FC236}">
                <a16:creationId xmlns:a16="http://schemas.microsoft.com/office/drawing/2014/main" id="{B8919D02-11A2-46C7-8F06-EB8120B449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2" name="Picture 40">
            <a:extLst>
              <a:ext uri="{FF2B5EF4-FFF2-40B4-BE49-F238E27FC236}">
                <a16:creationId xmlns:a16="http://schemas.microsoft.com/office/drawing/2014/main" id="{F1978361-129B-45AB-A7C8-EEF3CC8777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3" name="Picture 41">
            <a:extLst>
              <a:ext uri="{FF2B5EF4-FFF2-40B4-BE49-F238E27FC236}">
                <a16:creationId xmlns:a16="http://schemas.microsoft.com/office/drawing/2014/main" id="{6F303406-1EAD-45BB-AE9A-14242EEB34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4" name="Picture 42">
            <a:extLst>
              <a:ext uri="{FF2B5EF4-FFF2-40B4-BE49-F238E27FC236}">
                <a16:creationId xmlns:a16="http://schemas.microsoft.com/office/drawing/2014/main" id="{CFFF81BB-208B-40C0-9B0F-EC5E70DD0E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5" name="Picture 43">
            <a:extLst>
              <a:ext uri="{FF2B5EF4-FFF2-40B4-BE49-F238E27FC236}">
                <a16:creationId xmlns:a16="http://schemas.microsoft.com/office/drawing/2014/main" id="{04661D92-FEAE-4158-BCE8-38FAF3BA6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6" name="Picture 44">
            <a:extLst>
              <a:ext uri="{FF2B5EF4-FFF2-40B4-BE49-F238E27FC236}">
                <a16:creationId xmlns:a16="http://schemas.microsoft.com/office/drawing/2014/main" id="{89862224-8AFE-4B58-BBE4-8EBB607954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71BC392-6220-4E06-A5EE-2C7BCF405839}"/>
              </a:ext>
            </a:extLst>
          </p:cNvPr>
          <p:cNvSpPr/>
          <p:nvPr/>
        </p:nvSpPr>
        <p:spPr>
          <a:xfrm>
            <a:off x="3196988" y="372939"/>
            <a:ext cx="8624455" cy="2141661"/>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55575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2B6A0E39-ABFD-4826-8F5F-28CBD4B92D39}"/>
              </a:ext>
            </a:extLst>
          </p:cNvPr>
          <p:cNvPicPr>
            <a:picLocks noChangeAspect="1"/>
          </p:cNvPicPr>
          <p:nvPr/>
        </p:nvPicPr>
        <p:blipFill rotWithShape="1">
          <a:blip r:embed="rId3"/>
          <a:srcRect l="511" t="14651" r="6671" b="4078"/>
          <a:stretch/>
        </p:blipFill>
        <p:spPr>
          <a:xfrm>
            <a:off x="3196989" y="456066"/>
            <a:ext cx="8624455" cy="5237696"/>
          </a:xfrm>
          <a:prstGeom prst="rect">
            <a:avLst/>
          </a:prstGeom>
          <a:ln w="19050">
            <a:solidFill>
              <a:schemeClr val="tx1"/>
            </a:solidFill>
          </a:ln>
        </p:spPr>
      </p:pic>
      <p:sp>
        <p:nvSpPr>
          <p:cNvPr id="3" name="Slide Number Placeholder 2">
            <a:extLst>
              <a:ext uri="{FF2B5EF4-FFF2-40B4-BE49-F238E27FC236}">
                <a16:creationId xmlns:a16="http://schemas.microsoft.com/office/drawing/2014/main" id="{A4AD9957-F0F5-42FA-9A9E-741830D56E11}"/>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44719955-1345-4D84-AB09-2561C2716DF0}" type="slidenum">
              <a:rPr lang="en-US" smtClean="0">
                <a:solidFill>
                  <a:schemeClr val="tx1">
                    <a:lumMod val="50000"/>
                    <a:lumOff val="50000"/>
                  </a:schemeClr>
                </a:solidFill>
              </a:rPr>
              <a:pPr defTabSz="914400">
                <a:spcAft>
                  <a:spcPts val="600"/>
                </a:spcAft>
              </a:pPr>
              <a:t>19</a:t>
            </a:fld>
            <a:endParaRPr lang="en-US" dirty="0">
              <a:solidFill>
                <a:schemeClr val="tx1">
                  <a:lumMod val="50000"/>
                  <a:lumOff val="50000"/>
                </a:schemeClr>
              </a:solidFill>
            </a:endParaRPr>
          </a:p>
        </p:txBody>
      </p:sp>
      <p:sp>
        <p:nvSpPr>
          <p:cNvPr id="8" name="Title 7">
            <a:extLst>
              <a:ext uri="{FF2B5EF4-FFF2-40B4-BE49-F238E27FC236}">
                <a16:creationId xmlns:a16="http://schemas.microsoft.com/office/drawing/2014/main" id="{B169AEBA-655F-443D-B83E-864C0CA76636}"/>
              </a:ext>
            </a:extLst>
          </p:cNvPr>
          <p:cNvSpPr>
            <a:spLocks noGrp="1"/>
          </p:cNvSpPr>
          <p:nvPr>
            <p:ph type="title" idx="4294967295"/>
          </p:nvPr>
        </p:nvSpPr>
        <p:spPr>
          <a:xfrm>
            <a:off x="370556" y="355104"/>
            <a:ext cx="4022725" cy="2118389"/>
          </a:xfrm>
        </p:spPr>
        <p:txBody>
          <a:bodyPr vert="horz" lIns="91440" tIns="45720" rIns="91440" bIns="45720" rtlCol="0" anchor="b">
            <a:normAutofit/>
          </a:bodyPr>
          <a:lstStyle/>
          <a:p>
            <a:r>
              <a:rPr lang="en-US" sz="4000" kern="1200" dirty="0">
                <a:solidFill>
                  <a:schemeClr val="tx1"/>
                </a:solidFill>
                <a:latin typeface="Arial" panose="020B0604020202020204" pitchFamily="34" charset="0"/>
                <a:cs typeface="Arial" panose="020B0604020202020204" pitchFamily="34" charset="0"/>
              </a:rPr>
              <a:t>Decision Support Workbook</a:t>
            </a:r>
          </a:p>
        </p:txBody>
      </p:sp>
      <p:sp>
        <p:nvSpPr>
          <p:cNvPr id="5" name="Arrow: Right 4">
            <a:extLst>
              <a:ext uri="{FF2B5EF4-FFF2-40B4-BE49-F238E27FC236}">
                <a16:creationId xmlns:a16="http://schemas.microsoft.com/office/drawing/2014/main" id="{2F59A8A2-6CE1-433F-94D8-7EFA8EE6AA4E}"/>
              </a:ext>
            </a:extLst>
          </p:cNvPr>
          <p:cNvSpPr/>
          <p:nvPr/>
        </p:nvSpPr>
        <p:spPr>
          <a:xfrm>
            <a:off x="2009938" y="3715120"/>
            <a:ext cx="1074064" cy="3041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95" name="Picture 23" descr="Check Box2">
            <a:extLst>
              <a:ext uri="{FF2B5EF4-FFF2-40B4-BE49-F238E27FC236}">
                <a16:creationId xmlns:a16="http://schemas.microsoft.com/office/drawing/2014/main" id="{022883ED-862E-49A8-BDF5-236ECB5350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096" name="Picture 24">
            <a:extLst>
              <a:ext uri="{FF2B5EF4-FFF2-40B4-BE49-F238E27FC236}">
                <a16:creationId xmlns:a16="http://schemas.microsoft.com/office/drawing/2014/main" id="{64DBAB94-3E98-4A5B-9050-9A37CE6A66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097" name="Picture 25">
            <a:extLst>
              <a:ext uri="{FF2B5EF4-FFF2-40B4-BE49-F238E27FC236}">
                <a16:creationId xmlns:a16="http://schemas.microsoft.com/office/drawing/2014/main" id="{32BDD7BE-C940-4089-B62E-79B6265307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098" name="Picture 26">
            <a:extLst>
              <a:ext uri="{FF2B5EF4-FFF2-40B4-BE49-F238E27FC236}">
                <a16:creationId xmlns:a16="http://schemas.microsoft.com/office/drawing/2014/main" id="{E07DA8F7-52BA-4117-867D-829785A29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099" name="Picture 27">
            <a:extLst>
              <a:ext uri="{FF2B5EF4-FFF2-40B4-BE49-F238E27FC236}">
                <a16:creationId xmlns:a16="http://schemas.microsoft.com/office/drawing/2014/main" id="{2D7E0473-8A9C-4BA7-9338-9101C324CF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0" name="Picture 28">
            <a:extLst>
              <a:ext uri="{FF2B5EF4-FFF2-40B4-BE49-F238E27FC236}">
                <a16:creationId xmlns:a16="http://schemas.microsoft.com/office/drawing/2014/main" id="{26ED57AA-C97D-4214-B273-4268D4A8D2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1" name="Picture 29">
            <a:extLst>
              <a:ext uri="{FF2B5EF4-FFF2-40B4-BE49-F238E27FC236}">
                <a16:creationId xmlns:a16="http://schemas.microsoft.com/office/drawing/2014/main" id="{3BE50E73-B518-4860-99EC-272C4442D9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30">
            <a:extLst>
              <a:ext uri="{FF2B5EF4-FFF2-40B4-BE49-F238E27FC236}">
                <a16:creationId xmlns:a16="http://schemas.microsoft.com/office/drawing/2014/main" id="{17AE3450-9879-4CF4-9F1A-00D6A09D28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3" name="Picture 31">
            <a:extLst>
              <a:ext uri="{FF2B5EF4-FFF2-40B4-BE49-F238E27FC236}">
                <a16:creationId xmlns:a16="http://schemas.microsoft.com/office/drawing/2014/main" id="{9B19764B-CAFD-4813-9D26-7F617A2DCD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4" name="Picture 32">
            <a:extLst>
              <a:ext uri="{FF2B5EF4-FFF2-40B4-BE49-F238E27FC236}">
                <a16:creationId xmlns:a16="http://schemas.microsoft.com/office/drawing/2014/main" id="{9F58DCA6-69E2-49AB-AC1E-034C1D2075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5" name="Picture 33">
            <a:extLst>
              <a:ext uri="{FF2B5EF4-FFF2-40B4-BE49-F238E27FC236}">
                <a16:creationId xmlns:a16="http://schemas.microsoft.com/office/drawing/2014/main" id="{D24511FB-C2F4-4733-A18F-7CC65CB5AE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6" name="Picture 34">
            <a:extLst>
              <a:ext uri="{FF2B5EF4-FFF2-40B4-BE49-F238E27FC236}">
                <a16:creationId xmlns:a16="http://schemas.microsoft.com/office/drawing/2014/main" id="{CE8E6921-CD6C-4A82-9BB7-862ED93785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7" name="Picture 35">
            <a:extLst>
              <a:ext uri="{FF2B5EF4-FFF2-40B4-BE49-F238E27FC236}">
                <a16:creationId xmlns:a16="http://schemas.microsoft.com/office/drawing/2014/main" id="{182C0D2A-D439-4FFA-B67E-3823E54C6E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8" name="Picture 36">
            <a:extLst>
              <a:ext uri="{FF2B5EF4-FFF2-40B4-BE49-F238E27FC236}">
                <a16:creationId xmlns:a16="http://schemas.microsoft.com/office/drawing/2014/main" id="{746A0EEB-1CCC-493C-B4FE-CFD5EDFFB4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09" name="Picture 37">
            <a:extLst>
              <a:ext uri="{FF2B5EF4-FFF2-40B4-BE49-F238E27FC236}">
                <a16:creationId xmlns:a16="http://schemas.microsoft.com/office/drawing/2014/main" id="{C4F81B5E-F378-486A-BAF9-29FC4DF83D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0" name="Picture 38">
            <a:extLst>
              <a:ext uri="{FF2B5EF4-FFF2-40B4-BE49-F238E27FC236}">
                <a16:creationId xmlns:a16="http://schemas.microsoft.com/office/drawing/2014/main" id="{34A2A3DE-EA85-46FF-8767-E84D70ADB3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1" name="Picture 39">
            <a:extLst>
              <a:ext uri="{FF2B5EF4-FFF2-40B4-BE49-F238E27FC236}">
                <a16:creationId xmlns:a16="http://schemas.microsoft.com/office/drawing/2014/main" id="{B8919D02-11A2-46C7-8F06-EB8120B449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2" name="Picture 40">
            <a:extLst>
              <a:ext uri="{FF2B5EF4-FFF2-40B4-BE49-F238E27FC236}">
                <a16:creationId xmlns:a16="http://schemas.microsoft.com/office/drawing/2014/main" id="{F1978361-129B-45AB-A7C8-EEF3CC8777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3" name="Picture 41">
            <a:extLst>
              <a:ext uri="{FF2B5EF4-FFF2-40B4-BE49-F238E27FC236}">
                <a16:creationId xmlns:a16="http://schemas.microsoft.com/office/drawing/2014/main" id="{6F303406-1EAD-45BB-AE9A-14242EEB34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4" name="Picture 42">
            <a:extLst>
              <a:ext uri="{FF2B5EF4-FFF2-40B4-BE49-F238E27FC236}">
                <a16:creationId xmlns:a16="http://schemas.microsoft.com/office/drawing/2014/main" id="{CFFF81BB-208B-40C0-9B0F-EC5E70DD0E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5" name="Picture 43">
            <a:extLst>
              <a:ext uri="{FF2B5EF4-FFF2-40B4-BE49-F238E27FC236}">
                <a16:creationId xmlns:a16="http://schemas.microsoft.com/office/drawing/2014/main" id="{04661D92-FEAE-4158-BCE8-38FAF3BA6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pic>
        <p:nvPicPr>
          <p:cNvPr id="3116" name="Picture 44">
            <a:extLst>
              <a:ext uri="{FF2B5EF4-FFF2-40B4-BE49-F238E27FC236}">
                <a16:creationId xmlns:a16="http://schemas.microsoft.com/office/drawing/2014/main" id="{89862224-8AFE-4B58-BBE4-8EBB607954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7175" cy="20002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71BC392-6220-4E06-A5EE-2C7BCF405839}"/>
              </a:ext>
            </a:extLst>
          </p:cNvPr>
          <p:cNvSpPr/>
          <p:nvPr/>
        </p:nvSpPr>
        <p:spPr>
          <a:xfrm>
            <a:off x="3196988" y="2473494"/>
            <a:ext cx="8624455" cy="1651698"/>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AB80902F-D57F-4A8C-9500-8E2B20DD0B32}"/>
              </a:ext>
            </a:extLst>
          </p:cNvPr>
          <p:cNvSpPr txBox="1"/>
          <p:nvPr/>
        </p:nvSpPr>
        <p:spPr>
          <a:xfrm>
            <a:off x="361406" y="3429000"/>
            <a:ext cx="2020512" cy="2031325"/>
          </a:xfrm>
          <a:prstGeom prst="rect">
            <a:avLst/>
          </a:prstGeom>
          <a:ln w="19050">
            <a:solidFill>
              <a:schemeClr val="tx1"/>
            </a:solidFill>
          </a:ln>
        </p:spPr>
        <p:style>
          <a:lnRef idx="2">
            <a:schemeClr val="dk1"/>
          </a:lnRef>
          <a:fillRef idx="1">
            <a:schemeClr val="lt1"/>
          </a:fillRef>
          <a:effectRef idx="0">
            <a:schemeClr val="dk1"/>
          </a:effectRef>
          <a:fontRef idx="minor">
            <a:schemeClr val="dk1"/>
          </a:fontRef>
        </p:style>
        <p:txBody>
          <a:bodyPr wrap="square" tIns="91440" bIns="91440" rtlCol="0">
            <a:spAutoFit/>
          </a:bodyPr>
          <a:lstStyle/>
          <a:p>
            <a:r>
              <a:rPr lang="en-US" sz="2000" dirty="0">
                <a:latin typeface="Arial" panose="020B0604020202020204" pitchFamily="34" charset="0"/>
                <a:cs typeface="Arial" panose="020B0604020202020204" pitchFamily="34" charset="0"/>
              </a:rPr>
              <a:t>Select any/all tools that have been used in the context in the </a:t>
            </a:r>
            <a:r>
              <a:rPr lang="en-US" sz="2000" b="1" dirty="0">
                <a:latin typeface="Arial" panose="020B0604020202020204" pitchFamily="34" charset="0"/>
                <a:cs typeface="Arial" panose="020B0604020202020204" pitchFamily="34" charset="0"/>
              </a:rPr>
              <a:t>previous two years.</a:t>
            </a:r>
          </a:p>
        </p:txBody>
      </p:sp>
    </p:spTree>
    <p:extLst>
      <p:ext uri="{BB962C8B-B14F-4D97-AF65-F5344CB8AC3E}">
        <p14:creationId xmlns:p14="http://schemas.microsoft.com/office/powerpoint/2010/main" val="4047709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32E62931-8EB4-42BB-BAAB-D8757BE66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D29EF34-916C-4760-B098-ADC7AC1F830B}"/>
              </a:ext>
            </a:extLst>
          </p:cNvPr>
          <p:cNvSpPr txBox="1"/>
          <p:nvPr/>
        </p:nvSpPr>
        <p:spPr>
          <a:xfrm>
            <a:off x="537672" y="399640"/>
            <a:ext cx="8496162" cy="638124"/>
          </a:xfrm>
          <a:prstGeom prst="rect">
            <a:avLst/>
          </a:prstGeom>
          <a:noFill/>
        </p:spPr>
        <p:txBody>
          <a:bodyPr vert="horz" lIns="91440" tIns="45720" rIns="91440" bIns="45720" rtlCol="0" anchor="b">
            <a:normAutofit lnSpcReduction="10000"/>
          </a:bodyPr>
          <a:lstStyle/>
          <a:p>
            <a:pPr defTabSz="914400">
              <a:lnSpc>
                <a:spcPct val="90000"/>
              </a:lnSpc>
              <a:spcBef>
                <a:spcPct val="0"/>
              </a:spcBef>
              <a:spcAft>
                <a:spcPts val="600"/>
              </a:spcAft>
            </a:pPr>
            <a:r>
              <a:rPr lang="en-US" sz="4000" b="1" dirty="0">
                <a:latin typeface="Arial" panose="020B0604020202020204" pitchFamily="34" charset="0"/>
                <a:ea typeface="+mj-ea"/>
                <a:cs typeface="Arial" panose="020B0604020202020204" pitchFamily="34" charset="0"/>
              </a:rPr>
              <a:t>Overview of the Navigator content</a:t>
            </a:r>
          </a:p>
        </p:txBody>
      </p:sp>
      <p:sp>
        <p:nvSpPr>
          <p:cNvPr id="2" name="Footer Placeholder 1">
            <a:extLst>
              <a:ext uri="{FF2B5EF4-FFF2-40B4-BE49-F238E27FC236}">
                <a16:creationId xmlns:a16="http://schemas.microsoft.com/office/drawing/2014/main" id="{615FE458-0867-4E03-91AD-28F74EAF674C}"/>
              </a:ext>
            </a:extLst>
          </p:cNvPr>
          <p:cNvSpPr>
            <a:spLocks noGrp="1"/>
          </p:cNvSpPr>
          <p:nvPr>
            <p:ph type="ftr" sz="quarter" idx="11"/>
          </p:nvPr>
        </p:nvSpPr>
        <p:spPr>
          <a:xfrm>
            <a:off x="838200" y="6356349"/>
            <a:ext cx="3626919" cy="365125"/>
          </a:xfrm>
        </p:spPr>
        <p:txBody>
          <a:bodyPr vert="horz" lIns="91440" tIns="45720" rIns="91440" bIns="45720" rtlCol="0" anchor="ctr">
            <a:normAutofit fontScale="92500"/>
          </a:bodyPr>
          <a:lstStyle/>
          <a:p>
            <a:pPr algn="l" defTabSz="914400">
              <a:spcAft>
                <a:spcPts val="600"/>
              </a:spcAft>
              <a:defRPr/>
            </a:pPr>
            <a:r>
              <a:rPr lang="en-US" kern="1200" dirty="0">
                <a:solidFill>
                  <a:prstClr val="black">
                    <a:tint val="75000"/>
                  </a:prstClr>
                </a:solidFill>
                <a:latin typeface="Arial" panose="020B0604020202020204" pitchFamily="34" charset="0"/>
                <a:cs typeface="Arial" panose="020B0604020202020204" pitchFamily="34" charset="0"/>
              </a:rPr>
              <a:t>Digital Square | connecting the world for better health</a:t>
            </a:r>
          </a:p>
        </p:txBody>
      </p:sp>
      <p:sp>
        <p:nvSpPr>
          <p:cNvPr id="3" name="Slide Number Placeholder 2">
            <a:extLst>
              <a:ext uri="{FF2B5EF4-FFF2-40B4-BE49-F238E27FC236}">
                <a16:creationId xmlns:a16="http://schemas.microsoft.com/office/drawing/2014/main" id="{B36BD300-C1EC-4FDB-B528-A294FFE5CCFD}"/>
              </a:ext>
            </a:extLst>
          </p:cNvPr>
          <p:cNvSpPr>
            <a:spLocks noGrp="1"/>
          </p:cNvSpPr>
          <p:nvPr>
            <p:ph type="sldNum" sz="quarter" idx="12"/>
          </p:nvPr>
        </p:nvSpPr>
        <p:spPr>
          <a:xfrm>
            <a:off x="10186908" y="6356350"/>
            <a:ext cx="1166892" cy="365125"/>
          </a:xfrm>
        </p:spPr>
        <p:txBody>
          <a:bodyPr vert="horz" lIns="91440" tIns="45720" rIns="91440" bIns="45720" rtlCol="0" anchor="ctr">
            <a:normAutofit/>
          </a:bodyPr>
          <a:lstStyle/>
          <a:p>
            <a:pPr defTabSz="914400">
              <a:spcAft>
                <a:spcPts val="600"/>
              </a:spcAft>
              <a:defRPr/>
            </a:pPr>
            <a:fld id="{44719955-1345-4D84-AB09-2561C2716DF0}" type="slidenum">
              <a:rPr lang="en-US">
                <a:solidFill>
                  <a:prstClr val="black">
                    <a:tint val="75000"/>
                  </a:prstClr>
                </a:solidFill>
                <a:latin typeface="Arial" panose="020B0604020202020204" pitchFamily="34" charset="0"/>
                <a:cs typeface="Arial" panose="020B0604020202020204" pitchFamily="34" charset="0"/>
              </a:rPr>
              <a:pPr defTabSz="914400">
                <a:spcAft>
                  <a:spcPts val="600"/>
                </a:spcAft>
                <a:defRPr/>
              </a:pPr>
              <a:t>2</a:t>
            </a:fld>
            <a:endParaRPr lang="en-US" dirty="0">
              <a:solidFill>
                <a:prstClr val="black">
                  <a:tint val="75000"/>
                </a:prstClr>
              </a:solidFill>
              <a:latin typeface="Arial" panose="020B0604020202020204" pitchFamily="34" charset="0"/>
              <a:cs typeface="Arial" panose="020B0604020202020204" pitchFamily="34" charset="0"/>
            </a:endParaRPr>
          </a:p>
        </p:txBody>
      </p:sp>
      <p:graphicFrame>
        <p:nvGraphicFramePr>
          <p:cNvPr id="12" name="Diagram 11">
            <a:extLst>
              <a:ext uri="{FF2B5EF4-FFF2-40B4-BE49-F238E27FC236}">
                <a16:creationId xmlns:a16="http://schemas.microsoft.com/office/drawing/2014/main" id="{A0E12326-BB6C-4835-A1E2-379A94A38379}"/>
              </a:ext>
            </a:extLst>
          </p:cNvPr>
          <p:cNvGraphicFramePr/>
          <p:nvPr>
            <p:extLst>
              <p:ext uri="{D42A27DB-BD31-4B8C-83A1-F6EECF244321}">
                <p14:modId xmlns:p14="http://schemas.microsoft.com/office/powerpoint/2010/main" val="1387140021"/>
              </p:ext>
            </p:extLst>
          </p:nvPr>
        </p:nvGraphicFramePr>
        <p:xfrm>
          <a:off x="660132" y="1141673"/>
          <a:ext cx="10693668" cy="5078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350422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10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20</a:t>
            </a:fld>
            <a:endParaRPr kumimoji="0" lang="en-US" sz="11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endParaRPr>
          </a:p>
        </p:txBody>
      </p:sp>
      <p:pic>
        <p:nvPicPr>
          <p:cNvPr id="17" name="Graphic 16" descr="Checklist with solid fill">
            <a:extLst>
              <a:ext uri="{FF2B5EF4-FFF2-40B4-BE49-F238E27FC236}">
                <a16:creationId xmlns:a16="http://schemas.microsoft.com/office/drawing/2014/main" id="{1ACB5FEA-C6B6-4AEB-A672-AF7FEEAFB8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1145" y="2310109"/>
            <a:ext cx="3209779" cy="3209779"/>
          </a:xfrm>
          <a:prstGeom prst="rect">
            <a:avLst/>
          </a:prstGeom>
        </p:spPr>
      </p:pic>
      <p:sp>
        <p:nvSpPr>
          <p:cNvPr id="19" name="Content Placeholder 2">
            <a:extLst>
              <a:ext uri="{FF2B5EF4-FFF2-40B4-BE49-F238E27FC236}">
                <a16:creationId xmlns:a16="http://schemas.microsoft.com/office/drawing/2014/main" id="{175FAE00-692D-4684-BC8F-20BD2E185506}"/>
              </a:ext>
            </a:extLst>
          </p:cNvPr>
          <p:cNvSpPr txBox="1">
            <a:spLocks/>
          </p:cNvSpPr>
          <p:nvPr/>
        </p:nvSpPr>
        <p:spPr>
          <a:xfrm>
            <a:off x="4703251" y="2217315"/>
            <a:ext cx="6824095" cy="44096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90513" indent="-290513">
              <a:lnSpc>
                <a:spcPct val="120000"/>
              </a:lnSpc>
              <a:spcAft>
                <a:spcPts val="600"/>
              </a:spcAft>
              <a:buSzPct val="115000"/>
            </a:pPr>
            <a:r>
              <a:rPr lang="en-US" sz="2400" dirty="0">
                <a:latin typeface="Arial" panose="020B0604020202020204" pitchFamily="34" charset="0"/>
                <a:cs typeface="Arial" panose="020B0604020202020204" pitchFamily="34" charset="0"/>
              </a:rPr>
              <a:t>If prompted to select additional criteria, you must make </a:t>
            </a:r>
            <a:r>
              <a:rPr lang="en-US" sz="2400" b="1" dirty="0">
                <a:latin typeface="Arial" panose="020B0604020202020204" pitchFamily="34" charset="0"/>
                <a:cs typeface="Arial" panose="020B0604020202020204" pitchFamily="34" charset="0"/>
              </a:rPr>
              <a:t>at least one additional selection.  </a:t>
            </a:r>
            <a:r>
              <a:rPr lang="en-US" sz="2400" dirty="0">
                <a:latin typeface="Arial" panose="020B0604020202020204" pitchFamily="34" charset="0"/>
                <a:cs typeface="Arial" panose="020B0604020202020204" pitchFamily="34" charset="0"/>
              </a:rPr>
              <a:t>Additional selection options include:</a:t>
            </a:r>
          </a:p>
          <a:p>
            <a:pPr marL="747713" lvl="1" indent="-284163">
              <a:lnSpc>
                <a:spcPct val="120000"/>
              </a:lnSpc>
              <a:spcAft>
                <a:spcPts val="600"/>
              </a:spcAft>
              <a:buSzPct val="85000"/>
              <a:buFont typeface="Wingdings" panose="05000000000000000000" pitchFamily="2" charset="2"/>
              <a:buChar char="§"/>
            </a:pPr>
            <a:r>
              <a:rPr lang="en-US" b="1" dirty="0">
                <a:latin typeface="Arial" panose="020B0604020202020204" pitchFamily="34" charset="0"/>
                <a:cs typeface="Arial" panose="020B0604020202020204" pitchFamily="34" charset="0"/>
              </a:rPr>
              <a:t>Languages</a:t>
            </a:r>
            <a:r>
              <a:rPr lang="en-US" dirty="0">
                <a:latin typeface="Arial" panose="020B0604020202020204" pitchFamily="34" charset="0"/>
                <a:cs typeface="Arial" panose="020B0604020202020204" pitchFamily="34" charset="0"/>
              </a:rPr>
              <a:t> in which toolkits are available.</a:t>
            </a:r>
          </a:p>
          <a:p>
            <a:pPr marL="747713" lvl="1" indent="-284163">
              <a:lnSpc>
                <a:spcPct val="120000"/>
              </a:lnSpc>
              <a:spcAft>
                <a:spcPts val="600"/>
              </a:spcAft>
              <a:buSzPct val="85000"/>
              <a:buFont typeface="Wingdings" panose="05000000000000000000" pitchFamily="2" charset="2"/>
              <a:buChar char="§"/>
            </a:pPr>
            <a:r>
              <a:rPr lang="en-US" b="1" dirty="0">
                <a:latin typeface="Arial" panose="020B0604020202020204" pitchFamily="34" charset="0"/>
                <a:cs typeface="Arial" panose="020B0604020202020204" pitchFamily="34" charset="0"/>
              </a:rPr>
              <a:t>Methods</a:t>
            </a:r>
            <a:r>
              <a:rPr lang="en-US" dirty="0">
                <a:latin typeface="Arial" panose="020B0604020202020204" pitchFamily="34" charset="0"/>
                <a:cs typeface="Arial" panose="020B0604020202020204" pitchFamily="34" charset="0"/>
              </a:rPr>
              <a:t> prescribed for each tool.</a:t>
            </a:r>
          </a:p>
          <a:p>
            <a:pPr marL="747713" lvl="1" indent="-284163">
              <a:lnSpc>
                <a:spcPct val="120000"/>
              </a:lnSpc>
              <a:spcAft>
                <a:spcPts val="600"/>
              </a:spcAft>
              <a:buSzPct val="85000"/>
              <a:buFont typeface="Wingdings" panose="05000000000000000000" pitchFamily="2" charset="2"/>
              <a:buChar char="§"/>
            </a:pPr>
            <a:r>
              <a:rPr lang="en-US" b="1" dirty="0">
                <a:latin typeface="Arial" panose="020B0604020202020204" pitchFamily="34" charset="0"/>
                <a:cs typeface="Arial" panose="020B0604020202020204" pitchFamily="34" charset="0"/>
              </a:rPr>
              <a:t>Key areas </a:t>
            </a:r>
            <a:r>
              <a:rPr lang="en-US" dirty="0">
                <a:latin typeface="Arial" panose="020B0604020202020204" pitchFamily="34" charset="0"/>
                <a:cs typeface="Arial" panose="020B0604020202020204" pitchFamily="34" charset="0"/>
              </a:rPr>
              <a:t>each assessment covers.</a:t>
            </a:r>
          </a:p>
        </p:txBody>
      </p:sp>
      <p:sp>
        <p:nvSpPr>
          <p:cNvPr id="13" name="Footer Placeholder 1">
            <a:extLst>
              <a:ext uri="{FF2B5EF4-FFF2-40B4-BE49-F238E27FC236}">
                <a16:creationId xmlns:a16="http://schemas.microsoft.com/office/drawing/2014/main" id="{5ACA318B-D29A-4BFA-A5EA-55ADE590F7D9}"/>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
        <p:nvSpPr>
          <p:cNvPr id="15" name="Title 3">
            <a:extLst>
              <a:ext uri="{FF2B5EF4-FFF2-40B4-BE49-F238E27FC236}">
                <a16:creationId xmlns:a16="http://schemas.microsoft.com/office/drawing/2014/main" id="{E999FC2F-7673-44F5-9B4A-864700FF5741}"/>
              </a:ext>
            </a:extLst>
          </p:cNvPr>
          <p:cNvSpPr>
            <a:spLocks noGrp="1"/>
          </p:cNvSpPr>
          <p:nvPr>
            <p:ph type="title"/>
          </p:nvPr>
        </p:nvSpPr>
        <p:spPr>
          <a:xfrm>
            <a:off x="858645" y="232162"/>
            <a:ext cx="10524388" cy="1096045"/>
          </a:xfrm>
        </p:spPr>
        <p:txBody>
          <a:bodyPr vert="horz" lIns="91440" tIns="45720" rIns="91440" bIns="45720" rtlCol="0" anchor="ctr">
            <a:normAutofit/>
          </a:bodyPr>
          <a:lstStyle/>
          <a:p>
            <a:pPr>
              <a:spcBef>
                <a:spcPts val="600"/>
              </a:spcBef>
              <a:spcAft>
                <a:spcPts val="600"/>
              </a:spcAft>
            </a:pPr>
            <a:r>
              <a:rPr lang="en-US" sz="4000" b="1" kern="1200" dirty="0">
                <a:solidFill>
                  <a:srgbClr val="FFFFFF"/>
                </a:solidFill>
                <a:latin typeface="Arial" panose="020B0604020202020204" pitchFamily="34" charset="0"/>
                <a:cs typeface="Arial" panose="020B0604020202020204" pitchFamily="34" charset="0"/>
              </a:rPr>
              <a:t>Using the Decision Support Workbook</a:t>
            </a:r>
          </a:p>
        </p:txBody>
      </p:sp>
    </p:spTree>
    <p:extLst>
      <p:ext uri="{BB962C8B-B14F-4D97-AF65-F5344CB8AC3E}">
        <p14:creationId xmlns:p14="http://schemas.microsoft.com/office/powerpoint/2010/main" val="30384286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4AD9957-F0F5-42FA-9A9E-741830D56E11}"/>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44719955-1345-4D84-AB09-2561C2716DF0}" type="slidenum">
              <a:rPr lang="en-US" smtClean="0">
                <a:solidFill>
                  <a:schemeClr val="tx1">
                    <a:lumMod val="50000"/>
                    <a:lumOff val="50000"/>
                  </a:schemeClr>
                </a:solidFill>
              </a:rPr>
              <a:pPr defTabSz="914400">
                <a:spcAft>
                  <a:spcPts val="600"/>
                </a:spcAft>
              </a:pPr>
              <a:t>21</a:t>
            </a:fld>
            <a:endParaRPr lang="en-US" dirty="0">
              <a:solidFill>
                <a:schemeClr val="tx1">
                  <a:lumMod val="50000"/>
                  <a:lumOff val="50000"/>
                </a:schemeClr>
              </a:solidFill>
            </a:endParaRPr>
          </a:p>
        </p:txBody>
      </p:sp>
      <p:sp>
        <p:nvSpPr>
          <p:cNvPr id="8" name="Title 7">
            <a:extLst>
              <a:ext uri="{FF2B5EF4-FFF2-40B4-BE49-F238E27FC236}">
                <a16:creationId xmlns:a16="http://schemas.microsoft.com/office/drawing/2014/main" id="{B169AEBA-655F-443D-B83E-864C0CA76636}"/>
              </a:ext>
            </a:extLst>
          </p:cNvPr>
          <p:cNvSpPr>
            <a:spLocks noGrp="1"/>
          </p:cNvSpPr>
          <p:nvPr>
            <p:ph type="title" idx="4294967295"/>
          </p:nvPr>
        </p:nvSpPr>
        <p:spPr>
          <a:xfrm>
            <a:off x="428625" y="1972582"/>
            <a:ext cx="4022725" cy="3203575"/>
          </a:xfrm>
        </p:spPr>
        <p:txBody>
          <a:bodyPr vert="horz" lIns="91440" tIns="45720" rIns="91440" bIns="45720" rtlCol="0" anchor="b">
            <a:normAutofit/>
          </a:bodyPr>
          <a:lstStyle/>
          <a:p>
            <a:r>
              <a:rPr lang="en-US" sz="3800" kern="1200" dirty="0">
                <a:solidFill>
                  <a:schemeClr val="tx1"/>
                </a:solidFill>
                <a:latin typeface="Arial" panose="020B0604020202020204" pitchFamily="34" charset="0"/>
                <a:cs typeface="Arial" panose="020B0604020202020204" pitchFamily="34" charset="0"/>
              </a:rPr>
              <a:t>Decision </a:t>
            </a:r>
            <a:br>
              <a:rPr lang="en-US" sz="3800" kern="1200" dirty="0">
                <a:solidFill>
                  <a:schemeClr val="tx1"/>
                </a:solidFill>
                <a:latin typeface="Arial" panose="020B0604020202020204" pitchFamily="34" charset="0"/>
                <a:cs typeface="Arial" panose="020B0604020202020204" pitchFamily="34" charset="0"/>
              </a:rPr>
            </a:br>
            <a:r>
              <a:rPr lang="en-US" sz="3800" kern="1200" dirty="0">
                <a:solidFill>
                  <a:schemeClr val="tx1"/>
                </a:solidFill>
                <a:latin typeface="Arial" panose="020B0604020202020204" pitchFamily="34" charset="0"/>
                <a:cs typeface="Arial" panose="020B0604020202020204" pitchFamily="34" charset="0"/>
              </a:rPr>
              <a:t>Support Workbook</a:t>
            </a:r>
          </a:p>
        </p:txBody>
      </p:sp>
      <p:sp>
        <p:nvSpPr>
          <p:cNvPr id="30" name="TextBox 29">
            <a:extLst>
              <a:ext uri="{FF2B5EF4-FFF2-40B4-BE49-F238E27FC236}">
                <a16:creationId xmlns:a16="http://schemas.microsoft.com/office/drawing/2014/main" id="{3D678AAC-ED2D-4348-B8A1-6B849FAB43C3}"/>
              </a:ext>
            </a:extLst>
          </p:cNvPr>
          <p:cNvSpPr txBox="1"/>
          <p:nvPr/>
        </p:nvSpPr>
        <p:spPr>
          <a:xfrm>
            <a:off x="428625" y="442281"/>
            <a:ext cx="2180099" cy="1723549"/>
          </a:xfrm>
          <a:prstGeom prst="rect">
            <a:avLst/>
          </a:prstGeom>
          <a:ln w="19050">
            <a:solidFill>
              <a:schemeClr val="tx1"/>
            </a:solidFill>
          </a:ln>
        </p:spPr>
        <p:style>
          <a:lnRef idx="2">
            <a:schemeClr val="dk1"/>
          </a:lnRef>
          <a:fillRef idx="1">
            <a:schemeClr val="lt1"/>
          </a:fillRef>
          <a:effectRef idx="0">
            <a:schemeClr val="dk1"/>
          </a:effectRef>
          <a:fontRef idx="minor">
            <a:schemeClr val="dk1"/>
          </a:fontRef>
        </p:style>
        <p:txBody>
          <a:bodyPr wrap="square" lIns="91440" tIns="91440" rIns="91440" bIns="91440" rtlCol="0">
            <a:spAutoFit/>
          </a:bodyPr>
          <a:lstStyle/>
          <a:p>
            <a:r>
              <a:rPr lang="en-US" sz="2000" dirty="0">
                <a:latin typeface="Arial" panose="020B0604020202020204" pitchFamily="34" charset="0"/>
                <a:cs typeface="Arial" panose="020B0604020202020204" pitchFamily="34" charset="0"/>
              </a:rPr>
              <a:t>When more than one tool aligns with the goal, additional criteria can be selected.</a:t>
            </a:r>
          </a:p>
        </p:txBody>
      </p:sp>
      <p:pic>
        <p:nvPicPr>
          <p:cNvPr id="5" name="Picture 4">
            <a:extLst>
              <a:ext uri="{FF2B5EF4-FFF2-40B4-BE49-F238E27FC236}">
                <a16:creationId xmlns:a16="http://schemas.microsoft.com/office/drawing/2014/main" id="{189B1966-8250-4E8B-96B3-ADAD995A46C3}"/>
              </a:ext>
            </a:extLst>
          </p:cNvPr>
          <p:cNvPicPr>
            <a:picLocks noChangeAspect="1"/>
          </p:cNvPicPr>
          <p:nvPr/>
        </p:nvPicPr>
        <p:blipFill>
          <a:blip r:embed="rId3"/>
          <a:stretch>
            <a:fillRect/>
          </a:stretch>
        </p:blipFill>
        <p:spPr>
          <a:xfrm>
            <a:off x="2913415" y="442281"/>
            <a:ext cx="8849960" cy="4610743"/>
          </a:xfrm>
          <a:prstGeom prst="rect">
            <a:avLst/>
          </a:prstGeom>
        </p:spPr>
      </p:pic>
      <p:sp>
        <p:nvSpPr>
          <p:cNvPr id="3072" name="TextBox 3071">
            <a:extLst>
              <a:ext uri="{FF2B5EF4-FFF2-40B4-BE49-F238E27FC236}">
                <a16:creationId xmlns:a16="http://schemas.microsoft.com/office/drawing/2014/main" id="{ED07D73A-B0EF-4430-B5AD-B09797FD953B}"/>
              </a:ext>
            </a:extLst>
          </p:cNvPr>
          <p:cNvSpPr txBox="1"/>
          <p:nvPr/>
        </p:nvSpPr>
        <p:spPr>
          <a:xfrm>
            <a:off x="8214837" y="5176157"/>
            <a:ext cx="2624150" cy="1415772"/>
          </a:xfrm>
          <a:prstGeom prst="rect">
            <a:avLst/>
          </a:prstGeom>
          <a:solidFill>
            <a:schemeClr val="bg1"/>
          </a:solidFill>
          <a:ln w="19050">
            <a:solidFill>
              <a:schemeClr val="tx1"/>
            </a:solidFill>
          </a:ln>
        </p:spPr>
        <p:txBody>
          <a:bodyPr wrap="square" tIns="91440" bIns="91440" rtlCol="0">
            <a:spAutoFit/>
          </a:bodyPr>
          <a:lstStyle/>
          <a:p>
            <a:r>
              <a:rPr lang="en-US" sz="2000" dirty="0">
                <a:latin typeface="Arial" panose="020B0604020202020204" pitchFamily="34" charset="0"/>
                <a:cs typeface="Arial" panose="020B0604020202020204" pitchFamily="34" charset="0"/>
              </a:rPr>
              <a:t>Make additional selections to further filter the tool recommendations.</a:t>
            </a:r>
          </a:p>
        </p:txBody>
      </p:sp>
    </p:spTree>
    <p:extLst>
      <p:ext uri="{BB962C8B-B14F-4D97-AF65-F5344CB8AC3E}">
        <p14:creationId xmlns:p14="http://schemas.microsoft.com/office/powerpoint/2010/main" val="42754014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10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22</a:t>
            </a:fld>
            <a:endParaRPr kumimoji="0" lang="en-US" sz="11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endParaRPr>
          </a:p>
        </p:txBody>
      </p:sp>
      <p:pic>
        <p:nvPicPr>
          <p:cNvPr id="17" name="Graphic 16" descr="Checklist with solid fill">
            <a:extLst>
              <a:ext uri="{FF2B5EF4-FFF2-40B4-BE49-F238E27FC236}">
                <a16:creationId xmlns:a16="http://schemas.microsoft.com/office/drawing/2014/main" id="{1ACB5FEA-C6B6-4AEB-A672-AF7FEEAFB8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4661" y="2422845"/>
            <a:ext cx="3209779" cy="3209779"/>
          </a:xfrm>
          <a:prstGeom prst="rect">
            <a:avLst/>
          </a:prstGeom>
        </p:spPr>
      </p:pic>
      <p:sp>
        <p:nvSpPr>
          <p:cNvPr id="19" name="Content Placeholder 2">
            <a:extLst>
              <a:ext uri="{FF2B5EF4-FFF2-40B4-BE49-F238E27FC236}">
                <a16:creationId xmlns:a16="http://schemas.microsoft.com/office/drawing/2014/main" id="{175FAE00-692D-4684-BC8F-20BD2E185506}"/>
              </a:ext>
            </a:extLst>
          </p:cNvPr>
          <p:cNvSpPr txBox="1">
            <a:spLocks/>
          </p:cNvSpPr>
          <p:nvPr/>
        </p:nvSpPr>
        <p:spPr>
          <a:xfrm>
            <a:off x="4684440" y="2122873"/>
            <a:ext cx="6522536" cy="380972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6075" indent="-346075">
              <a:lnSpc>
                <a:spcPts val="3000"/>
              </a:lnSpc>
              <a:spcAft>
                <a:spcPts val="600"/>
              </a:spcAft>
              <a:buSzPct val="115000"/>
            </a:pPr>
            <a:r>
              <a:rPr lang="en-US" sz="2400" dirty="0">
                <a:latin typeface="Arial" panose="020B0604020202020204" pitchFamily="34" charset="0"/>
                <a:cs typeface="Arial" panose="020B0604020202020204" pitchFamily="34" charset="0"/>
              </a:rPr>
              <a:t>The workbook makes a recommendation based on your responses.  </a:t>
            </a:r>
          </a:p>
          <a:p>
            <a:pPr marL="346075" indent="-346075">
              <a:lnSpc>
                <a:spcPts val="3000"/>
              </a:lnSpc>
              <a:spcAft>
                <a:spcPts val="600"/>
              </a:spcAft>
              <a:buSzPct val="115000"/>
            </a:pPr>
            <a:r>
              <a:rPr lang="en-US" sz="2400" dirty="0">
                <a:latin typeface="Arial" panose="020B0604020202020204" pitchFamily="34" charset="0"/>
                <a:cs typeface="Arial" panose="020B0604020202020204" pitchFamily="34" charset="0"/>
              </a:rPr>
              <a:t>If additional criteria selected do not align with a tool option, two tool options will be recommended for further review.</a:t>
            </a:r>
          </a:p>
          <a:p>
            <a:pPr marL="346075" indent="-346075">
              <a:lnSpc>
                <a:spcPts val="3000"/>
              </a:lnSpc>
              <a:spcAft>
                <a:spcPts val="600"/>
              </a:spcAft>
              <a:buSzPct val="115000"/>
            </a:pPr>
            <a:r>
              <a:rPr lang="en-US" sz="2400" dirty="0">
                <a:latin typeface="Arial" panose="020B0604020202020204" pitchFamily="34" charset="0"/>
                <a:cs typeface="Arial" panose="020B0604020202020204" pitchFamily="34" charset="0"/>
              </a:rPr>
              <a:t>If you have used a different tool(s) in the previous two years, new tabs will populate, which compare indicators across the recommended and previous tools.</a:t>
            </a:r>
          </a:p>
        </p:txBody>
      </p:sp>
      <p:sp>
        <p:nvSpPr>
          <p:cNvPr id="13" name="Footer Placeholder 1">
            <a:extLst>
              <a:ext uri="{FF2B5EF4-FFF2-40B4-BE49-F238E27FC236}">
                <a16:creationId xmlns:a16="http://schemas.microsoft.com/office/drawing/2014/main" id="{BBCF62B5-7F6D-49BA-93FA-1B6841F9D83D}"/>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
        <p:nvSpPr>
          <p:cNvPr id="15" name="Title 3">
            <a:extLst>
              <a:ext uri="{FF2B5EF4-FFF2-40B4-BE49-F238E27FC236}">
                <a16:creationId xmlns:a16="http://schemas.microsoft.com/office/drawing/2014/main" id="{2D9C5EE7-0E93-41FB-A496-473464C4DF42}"/>
              </a:ext>
            </a:extLst>
          </p:cNvPr>
          <p:cNvSpPr>
            <a:spLocks noGrp="1"/>
          </p:cNvSpPr>
          <p:nvPr>
            <p:ph type="title"/>
          </p:nvPr>
        </p:nvSpPr>
        <p:spPr>
          <a:xfrm>
            <a:off x="858645" y="232162"/>
            <a:ext cx="10524388" cy="1096045"/>
          </a:xfrm>
        </p:spPr>
        <p:txBody>
          <a:bodyPr vert="horz" lIns="91440" tIns="45720" rIns="91440" bIns="45720" rtlCol="0" anchor="ctr">
            <a:normAutofit/>
          </a:bodyPr>
          <a:lstStyle/>
          <a:p>
            <a:pPr>
              <a:spcBef>
                <a:spcPts val="600"/>
              </a:spcBef>
              <a:spcAft>
                <a:spcPts val="600"/>
              </a:spcAft>
            </a:pPr>
            <a:r>
              <a:rPr lang="en-US" sz="4000" b="1" kern="1200" dirty="0">
                <a:solidFill>
                  <a:srgbClr val="FFFFFF"/>
                </a:solidFill>
                <a:latin typeface="Arial" panose="020B0604020202020204" pitchFamily="34" charset="0"/>
                <a:cs typeface="Arial" panose="020B0604020202020204" pitchFamily="34" charset="0"/>
              </a:rPr>
              <a:t>Output of the Decision Support Workbook</a:t>
            </a:r>
          </a:p>
        </p:txBody>
      </p:sp>
    </p:spTree>
    <p:extLst>
      <p:ext uri="{BB962C8B-B14F-4D97-AF65-F5344CB8AC3E}">
        <p14:creationId xmlns:p14="http://schemas.microsoft.com/office/powerpoint/2010/main" val="2141621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B0697-8D42-4803-AB1A-2692D9EA7EB4}"/>
              </a:ext>
            </a:extLst>
          </p:cNvPr>
          <p:cNvSpPr>
            <a:spLocks noGrp="1"/>
          </p:cNvSpPr>
          <p:nvPr>
            <p:ph type="title"/>
          </p:nvPr>
        </p:nvSpPr>
        <p:spPr>
          <a:xfrm>
            <a:off x="838200" y="565843"/>
            <a:ext cx="10515600" cy="1325563"/>
          </a:xfrm>
        </p:spPr>
        <p:txBody>
          <a:bodyPr>
            <a:normAutofit/>
          </a:bodyPr>
          <a:lstStyle/>
          <a:p>
            <a:r>
              <a:rPr lang="en-US" sz="4000" dirty="0">
                <a:latin typeface="Arial" panose="020B0604020202020204" pitchFamily="34" charset="0"/>
                <a:cs typeface="Arial" panose="020B0604020202020204" pitchFamily="34" charset="0"/>
              </a:rPr>
              <a:t>Decision Support Workbook output</a:t>
            </a:r>
          </a:p>
        </p:txBody>
      </p:sp>
      <p:sp>
        <p:nvSpPr>
          <p:cNvPr id="3" name="Footer Placeholder 2">
            <a:extLst>
              <a:ext uri="{FF2B5EF4-FFF2-40B4-BE49-F238E27FC236}">
                <a16:creationId xmlns:a16="http://schemas.microsoft.com/office/drawing/2014/main" id="{0BD1BFF7-7BF8-46B4-9AC4-478E9237FE26}"/>
              </a:ext>
            </a:extLst>
          </p:cNvPr>
          <p:cNvSpPr>
            <a:spLocks noGrp="1"/>
          </p:cNvSpPr>
          <p:nvPr>
            <p:ph type="ftr" sz="quarter" idx="11"/>
          </p:nvPr>
        </p:nvSpPr>
        <p:spPr/>
        <p:txBody>
          <a:bodyPr/>
          <a:lstStyle/>
          <a:p>
            <a:r>
              <a:rPr lang="en-US" b="1" dirty="0"/>
              <a:t>Digital Square</a:t>
            </a:r>
            <a:r>
              <a:rPr lang="en-US" dirty="0"/>
              <a:t> | connecting the world for better health</a:t>
            </a:r>
          </a:p>
        </p:txBody>
      </p:sp>
      <p:sp>
        <p:nvSpPr>
          <p:cNvPr id="4" name="Slide Number Placeholder 3">
            <a:extLst>
              <a:ext uri="{FF2B5EF4-FFF2-40B4-BE49-F238E27FC236}">
                <a16:creationId xmlns:a16="http://schemas.microsoft.com/office/drawing/2014/main" id="{ED03E833-8CFE-4718-B39B-7B53F88F0D7F}"/>
              </a:ext>
            </a:extLst>
          </p:cNvPr>
          <p:cNvSpPr>
            <a:spLocks noGrp="1"/>
          </p:cNvSpPr>
          <p:nvPr>
            <p:ph type="sldNum" sz="quarter" idx="12"/>
          </p:nvPr>
        </p:nvSpPr>
        <p:spPr/>
        <p:txBody>
          <a:bodyPr/>
          <a:lstStyle/>
          <a:p>
            <a:fld id="{44719955-1345-4D84-AB09-2561C2716DF0}" type="slidenum">
              <a:rPr lang="en-US" smtClean="0"/>
              <a:t>23</a:t>
            </a:fld>
            <a:endParaRPr lang="en-US" dirty="0"/>
          </a:p>
        </p:txBody>
      </p:sp>
      <p:graphicFrame>
        <p:nvGraphicFramePr>
          <p:cNvPr id="5" name="Table 4">
            <a:extLst>
              <a:ext uri="{FF2B5EF4-FFF2-40B4-BE49-F238E27FC236}">
                <a16:creationId xmlns:a16="http://schemas.microsoft.com/office/drawing/2014/main" id="{F492E08D-4615-4394-8A99-B03434D6B07A}"/>
              </a:ext>
            </a:extLst>
          </p:cNvPr>
          <p:cNvGraphicFramePr>
            <a:graphicFrameLocks noGrp="1"/>
          </p:cNvGraphicFramePr>
          <p:nvPr>
            <p:extLst>
              <p:ext uri="{D42A27DB-BD31-4B8C-83A1-F6EECF244321}">
                <p14:modId xmlns:p14="http://schemas.microsoft.com/office/powerpoint/2010/main" val="3097050994"/>
              </p:ext>
            </p:extLst>
          </p:nvPr>
        </p:nvGraphicFramePr>
        <p:xfrm>
          <a:off x="930852" y="1997500"/>
          <a:ext cx="9334500" cy="3209925"/>
        </p:xfrm>
        <a:graphic>
          <a:graphicData uri="http://schemas.openxmlformats.org/drawingml/2006/table">
            <a:tbl>
              <a:tblPr/>
              <a:tblGrid>
                <a:gridCol w="2732745">
                  <a:extLst>
                    <a:ext uri="{9D8B030D-6E8A-4147-A177-3AD203B41FA5}">
                      <a16:colId xmlns:a16="http://schemas.microsoft.com/office/drawing/2014/main" val="216648833"/>
                    </a:ext>
                  </a:extLst>
                </a:gridCol>
                <a:gridCol w="6601755">
                  <a:extLst>
                    <a:ext uri="{9D8B030D-6E8A-4147-A177-3AD203B41FA5}">
                      <a16:colId xmlns:a16="http://schemas.microsoft.com/office/drawing/2014/main" val="391834399"/>
                    </a:ext>
                  </a:extLst>
                </a:gridCol>
              </a:tblGrid>
              <a:tr h="190500">
                <a:tc>
                  <a:txBody>
                    <a:bodyPr/>
                    <a:lstStyle/>
                    <a:p>
                      <a:pPr algn="l" fontAlgn="b"/>
                      <a:r>
                        <a:rPr lang="en-US" sz="1000" b="1" i="0" u="none" strike="noStrike" dirty="0">
                          <a:solidFill>
                            <a:srgbClr val="000000"/>
                          </a:solidFill>
                          <a:effectLst/>
                          <a:latin typeface="Arial" panose="020B0604020202020204" pitchFamily="34" charset="0"/>
                        </a:rPr>
                        <a:t>Based on the goal(s) you have selected:</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0472299"/>
                  </a:ext>
                </a:extLst>
              </a:tr>
              <a:tr h="190500">
                <a:tc>
                  <a:txBody>
                    <a:bodyPr/>
                    <a:lstStyle/>
                    <a:p>
                      <a:pPr algn="l" fontAlgn="b"/>
                      <a:r>
                        <a:rPr lang="en-US" sz="1000" b="0" i="0" u="none" strike="noStrike" dirty="0">
                          <a:solidFill>
                            <a:srgbClr val="000000"/>
                          </a:solidFill>
                          <a:effectLst/>
                          <a:latin typeface="Arial" panose="020B0604020202020204" pitchFamily="34" charset="0"/>
                        </a:rPr>
                        <a:t>The tools that best fits your selected goal(s)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000" b="0" i="0" u="none" strike="noStrike" dirty="0">
                          <a:solidFill>
                            <a:srgbClr val="000000"/>
                          </a:solidFill>
                          <a:effectLst/>
                          <a:latin typeface="Arial" panose="020B0604020202020204" pitchFamily="34" charset="0"/>
                        </a:rPr>
                        <a:t>Based on main selection criteria: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48031893"/>
                  </a:ext>
                </a:extLst>
              </a:tr>
              <a:tr h="190500">
                <a:tc>
                  <a:txBody>
                    <a:bodyPr/>
                    <a:lstStyle/>
                    <a:p>
                      <a:pPr algn="l" fontAlgn="b"/>
                      <a:r>
                        <a:rPr lang="en-US" sz="1000" b="1" i="0" u="none" strike="noStrike" dirty="0">
                          <a:solidFill>
                            <a:srgbClr val="000000"/>
                          </a:solidFill>
                          <a:effectLst/>
                          <a:latin typeface="Arial" panose="020B0604020202020204" pitchFamily="34" charset="0"/>
                        </a:rPr>
                        <a:t>Tool Name: </a:t>
                      </a:r>
                      <a:r>
                        <a:rPr lang="en-US" sz="1000" b="0" i="0" u="none" strike="noStrike" dirty="0">
                          <a:solidFill>
                            <a:srgbClr val="000000"/>
                          </a:solidFill>
                          <a:effectLst/>
                          <a:latin typeface="Arial" panose="020B0604020202020204" pitchFamily="34" charset="0"/>
                        </a:rPr>
                        <a:t>GDHI</a:t>
                      </a:r>
                      <a:endParaRPr lang="en-US" sz="1000" b="1" i="0" u="none" strike="noStrike" dirty="0">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dirty="0">
                          <a:solidFill>
                            <a:srgbClr val="000000"/>
                          </a:solidFill>
                          <a:effectLst/>
                          <a:latin typeface="Arial" panose="020B0604020202020204" pitchFamily="34" charset="0"/>
                        </a:rPr>
                        <a:t>Selected Goal:</a:t>
                      </a:r>
                      <a:r>
                        <a:rPr lang="en-US" sz="1000" b="0" i="0" u="none" strike="noStrike" dirty="0">
                          <a:solidFill>
                            <a:srgbClr val="000000"/>
                          </a:solidFill>
                          <a:effectLst/>
                          <a:latin typeface="Arial" panose="020B0604020202020204" pitchFamily="34" charset="0"/>
                        </a:rPr>
                        <a:t> Develop digital health (or eHealth) strategy</a:t>
                      </a:r>
                      <a:endParaRPr lang="en-US" sz="1000" b="1" i="0" u="none" strike="noStrike" dirty="0">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555363"/>
                  </a:ext>
                </a:extLst>
              </a:tr>
              <a:tr h="190500">
                <a:tc>
                  <a:txBody>
                    <a:bodyPr/>
                    <a:lstStyle/>
                    <a:p>
                      <a:pPr algn="l" fontAlgn="b"/>
                      <a:r>
                        <a:rPr lang="en-US" sz="1000" b="1" i="0" u="none" strike="noStrike" dirty="0">
                          <a:solidFill>
                            <a:srgbClr val="000000"/>
                          </a:solidFill>
                          <a:effectLst/>
                          <a:latin typeface="Arial" panose="020B0604020202020204" pitchFamily="34" charset="0"/>
                        </a:rPr>
                        <a:t>Tool Name: </a:t>
                      </a:r>
                      <a:r>
                        <a:rPr lang="en-US" sz="1000" b="0" i="0" u="none" strike="noStrike" dirty="0">
                          <a:solidFill>
                            <a:srgbClr val="000000"/>
                          </a:solidFill>
                          <a:effectLst/>
                          <a:latin typeface="Arial" panose="020B0604020202020204" pitchFamily="34" charset="0"/>
                        </a:rPr>
                        <a:t>EDIT</a:t>
                      </a:r>
                      <a:endParaRPr lang="en-US" sz="1000" b="1" i="0" u="none" strike="noStrike" dirty="0">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dirty="0">
                          <a:solidFill>
                            <a:srgbClr val="000000"/>
                          </a:solidFill>
                          <a:effectLst/>
                          <a:latin typeface="Arial" panose="020B0604020202020204" pitchFamily="34" charset="0"/>
                        </a:rPr>
                        <a:t>Selected Goal:</a:t>
                      </a:r>
                      <a:r>
                        <a:rPr lang="en-US" sz="1000" b="0" i="0" u="none" strike="noStrike" dirty="0">
                          <a:solidFill>
                            <a:srgbClr val="000000"/>
                          </a:solidFill>
                          <a:effectLst/>
                          <a:latin typeface="Arial" panose="020B0604020202020204" pitchFamily="34" charset="0"/>
                        </a:rPr>
                        <a:t> Develop digital health (or eHealth) strategy</a:t>
                      </a:r>
                      <a:endParaRPr lang="en-US" sz="1000" b="1" i="0" u="none" strike="noStrike" dirty="0">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3120191"/>
                  </a:ext>
                </a:extLst>
              </a:tr>
              <a:tr h="190500">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46341236"/>
                  </a:ext>
                </a:extLst>
              </a:tr>
              <a:tr h="190500">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3902086097"/>
                  </a:ext>
                </a:extLst>
              </a:tr>
              <a:tr h="190500">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2701977043"/>
                  </a:ext>
                </a:extLst>
              </a:tr>
              <a:tr h="190500">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175450717"/>
                  </a:ext>
                </a:extLst>
              </a:tr>
              <a:tr h="190500">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2679432365"/>
                  </a:ext>
                </a:extLst>
              </a:tr>
              <a:tr h="161925">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2159079471"/>
                  </a:ext>
                </a:extLst>
              </a:tr>
              <a:tr h="190500">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3976478479"/>
                  </a:ext>
                </a:extLst>
              </a:tr>
              <a:tr h="190500">
                <a:tc gridSpan="2">
                  <a:txBody>
                    <a:bodyPr/>
                    <a:lstStyle/>
                    <a:p>
                      <a:pPr algn="l" fontAlgn="b"/>
                      <a:r>
                        <a:rPr lang="en-US" sz="1000" b="1" i="0" u="none" strike="noStrike" dirty="0">
                          <a:solidFill>
                            <a:srgbClr val="000000"/>
                          </a:solidFill>
                          <a:effectLst/>
                          <a:latin typeface="Arial" panose="020B0604020202020204" pitchFamily="34" charset="0"/>
                        </a:rPr>
                        <a:t>Based on your additional selected criteria, the most appropriate tool in the Navigator is:</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678858652"/>
                  </a:ext>
                </a:extLst>
              </a:tr>
              <a:tr h="190500">
                <a:tc>
                  <a:txBody>
                    <a:bodyPr/>
                    <a:lstStyle/>
                    <a:p>
                      <a:pPr algn="l" fontAlgn="b"/>
                      <a:r>
                        <a:rPr lang="en-US" sz="1000" b="0" i="0" u="none" strike="noStrike" dirty="0">
                          <a:solidFill>
                            <a:srgbClr val="000000"/>
                          </a:solidFill>
                          <a:effectLst/>
                          <a:latin typeface="Arial" panose="020B0604020202020204" pitchFamily="34" charset="0"/>
                        </a:rPr>
                        <a:t>Most appropriate tool: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000" b="0" i="0" u="none" strike="noStrike" dirty="0">
                          <a:solidFill>
                            <a:srgbClr val="000000"/>
                          </a:solidFill>
                          <a:effectLst/>
                          <a:latin typeface="Arial" panose="020B0604020202020204" pitchFamily="34" charset="0"/>
                        </a:rPr>
                        <a:t>Based on additional selection criteria: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870910528"/>
                  </a:ext>
                </a:extLst>
              </a:tr>
              <a:tr h="190500">
                <a:tc>
                  <a:txBody>
                    <a:bodyPr/>
                    <a:lstStyle/>
                    <a:p>
                      <a:pPr algn="l" fontAlgn="b"/>
                      <a:r>
                        <a:rPr lang="en-US" sz="1000" b="1" i="0" u="none" strike="noStrike" dirty="0">
                          <a:solidFill>
                            <a:srgbClr val="000000"/>
                          </a:solidFill>
                          <a:effectLst/>
                          <a:latin typeface="Arial" panose="020B0604020202020204" pitchFamily="34" charset="0"/>
                        </a:rPr>
                        <a:t>Tool Name: </a:t>
                      </a:r>
                      <a:r>
                        <a:rPr lang="en-US" sz="1000" b="0" i="0" u="none" strike="noStrike" dirty="0">
                          <a:solidFill>
                            <a:srgbClr val="000000"/>
                          </a:solidFill>
                          <a:effectLst/>
                          <a:latin typeface="Arial" panose="020B0604020202020204" pitchFamily="34" charset="0"/>
                        </a:rPr>
                        <a:t>GDHI</a:t>
                      </a:r>
                      <a:endParaRPr lang="en-US" sz="1000" b="1" i="0" u="none" strike="noStrike" dirty="0">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Portuguese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7494817"/>
                  </a:ext>
                </a:extLst>
              </a:tr>
              <a:tr h="190500">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1224177"/>
                  </a:ext>
                </a:extLst>
              </a:tr>
              <a:tr h="190500">
                <a:tc gridSpan="2">
                  <a:txBody>
                    <a:bodyPr/>
                    <a:lstStyle/>
                    <a:p>
                      <a:pPr algn="l" fontAlgn="t"/>
                      <a:r>
                        <a:rPr lang="en-US" sz="1000" b="0" i="0" u="none" strike="noStrike" dirty="0">
                          <a:solidFill>
                            <a:srgbClr val="000000"/>
                          </a:solidFill>
                          <a:effectLst/>
                          <a:latin typeface="Arial" panose="020B0604020202020204" pitchFamily="34" charset="0"/>
                        </a:rPr>
                        <a:t>Please select the </a:t>
                      </a:r>
                      <a:r>
                        <a:rPr lang="en-US" sz="1000" b="1" i="0" u="none" strike="noStrike" dirty="0">
                          <a:solidFill>
                            <a:srgbClr val="000000"/>
                          </a:solidFill>
                          <a:effectLst/>
                          <a:latin typeface="Arial" panose="020B0604020202020204" pitchFamily="34" charset="0"/>
                        </a:rPr>
                        <a:t>GDHI</a:t>
                      </a:r>
                      <a:r>
                        <a:rPr lang="en-US" sz="1000" b="0" i="0" u="none" strike="noStrike" dirty="0">
                          <a:solidFill>
                            <a:srgbClr val="000000"/>
                          </a:solidFill>
                          <a:effectLst/>
                          <a:latin typeface="Arial" panose="020B0604020202020204" pitchFamily="34" charset="0"/>
                        </a:rPr>
                        <a:t> tab for more information on this tool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3574113064"/>
                  </a:ext>
                </a:extLst>
              </a:tr>
              <a:tr h="190500">
                <a:tc gridSpan="2">
                  <a:txBody>
                    <a:bodyPr/>
                    <a:lstStyle/>
                    <a:p>
                      <a:pPr algn="l" fontAlgn="t"/>
                      <a:r>
                        <a:rPr lang="en-US" sz="1000" b="0" i="0" u="none" strike="noStrike" dirty="0">
                          <a:solidFill>
                            <a:srgbClr val="000000"/>
                          </a:solidFill>
                          <a:effectLst/>
                          <a:latin typeface="Arial" panose="020B0604020202020204" pitchFamily="34" charset="0"/>
                        </a:rPr>
                        <a:t>Please review the findings from past assessment using </a:t>
                      </a:r>
                      <a:r>
                        <a:rPr lang="en-US" sz="1000" b="1" i="0" u="none" strike="noStrike" dirty="0">
                          <a:solidFill>
                            <a:srgbClr val="000000"/>
                          </a:solidFill>
                          <a:effectLst/>
                          <a:latin typeface="Arial" panose="020B0604020202020204" pitchFamily="34" charset="0"/>
                        </a:rPr>
                        <a:t>GDHI</a:t>
                      </a:r>
                      <a:r>
                        <a:rPr lang="en-US" sz="1000" b="0" i="0" u="none" strike="noStrike" dirty="0">
                          <a:solidFill>
                            <a:srgbClr val="000000"/>
                          </a:solidFill>
                          <a:effectLst/>
                          <a:latin typeface="Arial" panose="020B0604020202020204" pitchFamily="34" charset="0"/>
                        </a:rPr>
                        <a:t> before deciding to conduct another assessment using </a:t>
                      </a:r>
                      <a:r>
                        <a:rPr lang="en-US" sz="1000" b="1" i="0" u="none" strike="noStrike" dirty="0">
                          <a:solidFill>
                            <a:srgbClr val="000000"/>
                          </a:solidFill>
                          <a:effectLst/>
                          <a:latin typeface="Arial" panose="020B0604020202020204" pitchFamily="34" charset="0"/>
                        </a:rPr>
                        <a:t>GDHI</a:t>
                      </a:r>
                      <a:r>
                        <a:rPr lang="en-US" sz="1000" b="0" i="0" u="none" strike="noStrike" dirty="0">
                          <a:solidFill>
                            <a:srgbClr val="000000"/>
                          </a:solidFill>
                          <a:effectLst/>
                          <a:latin typeface="Arial" panose="020B0604020202020204" pitchFamily="34" charset="0"/>
                        </a:rPr>
                        <a: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973137642"/>
                  </a:ext>
                </a:extLst>
              </a:tr>
            </a:tbl>
          </a:graphicData>
        </a:graphic>
      </p:graphicFrame>
      <p:sp>
        <p:nvSpPr>
          <p:cNvPr id="6" name="TextBox 5">
            <a:extLst>
              <a:ext uri="{FF2B5EF4-FFF2-40B4-BE49-F238E27FC236}">
                <a16:creationId xmlns:a16="http://schemas.microsoft.com/office/drawing/2014/main" id="{7B196948-5EEB-4F12-9FA7-D81CE31D8FEA}"/>
              </a:ext>
            </a:extLst>
          </p:cNvPr>
          <p:cNvSpPr txBox="1"/>
          <p:nvPr/>
        </p:nvSpPr>
        <p:spPr>
          <a:xfrm>
            <a:off x="9426737" y="1808817"/>
            <a:ext cx="2180099"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latin typeface="Arial" panose="020B0604020202020204" pitchFamily="34" charset="0"/>
                <a:cs typeface="Arial" panose="020B0604020202020204" pitchFamily="34" charset="0"/>
              </a:rPr>
              <a:t>Tools that align most closely with the assessment goal(s) are recommended.</a:t>
            </a:r>
          </a:p>
        </p:txBody>
      </p:sp>
      <p:sp>
        <p:nvSpPr>
          <p:cNvPr id="7" name="TextBox 6">
            <a:extLst>
              <a:ext uri="{FF2B5EF4-FFF2-40B4-BE49-F238E27FC236}">
                <a16:creationId xmlns:a16="http://schemas.microsoft.com/office/drawing/2014/main" id="{A4993C24-F01D-4A20-BB24-C05CE05AA8BE}"/>
              </a:ext>
            </a:extLst>
          </p:cNvPr>
          <p:cNvSpPr txBox="1"/>
          <p:nvPr/>
        </p:nvSpPr>
        <p:spPr>
          <a:xfrm>
            <a:off x="8648024" y="3719027"/>
            <a:ext cx="2958812"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latin typeface="Arial" panose="020B0604020202020204" pitchFamily="34" charset="0"/>
                <a:cs typeface="Arial" panose="020B0604020202020204" pitchFamily="34" charset="0"/>
              </a:rPr>
              <a:t>If additional criteria are selected, this may narrow the tool selection. In this example, Portuguese was selected as the preferred tool language.</a:t>
            </a:r>
          </a:p>
        </p:txBody>
      </p:sp>
      <p:sp>
        <p:nvSpPr>
          <p:cNvPr id="8" name="Rectangle 7">
            <a:extLst>
              <a:ext uri="{FF2B5EF4-FFF2-40B4-BE49-F238E27FC236}">
                <a16:creationId xmlns:a16="http://schemas.microsoft.com/office/drawing/2014/main" id="{D613F432-6770-4CE0-840F-ADEF09A5B4D3}"/>
              </a:ext>
            </a:extLst>
          </p:cNvPr>
          <p:cNvSpPr/>
          <p:nvPr/>
        </p:nvSpPr>
        <p:spPr>
          <a:xfrm>
            <a:off x="3605594" y="4213852"/>
            <a:ext cx="2338006" cy="564948"/>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FE4C93C4-AD5E-494B-B12E-FD41E4934B8E}"/>
              </a:ext>
            </a:extLst>
          </p:cNvPr>
          <p:cNvSpPr/>
          <p:nvPr/>
        </p:nvSpPr>
        <p:spPr>
          <a:xfrm>
            <a:off x="3605593" y="2182687"/>
            <a:ext cx="3647261" cy="592313"/>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30525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838199" y="232162"/>
            <a:ext cx="10544834" cy="1096045"/>
          </a:xfrm>
        </p:spPr>
        <p:txBody>
          <a:bodyPr vert="horz" lIns="91440" tIns="45720" rIns="91440" bIns="45720" rtlCol="0" anchor="ctr">
            <a:normAutofit/>
          </a:bodyPr>
          <a:lstStyle/>
          <a:p>
            <a:pPr>
              <a:spcBef>
                <a:spcPts val="600"/>
              </a:spcBef>
              <a:spcAft>
                <a:spcPts val="600"/>
              </a:spcAft>
            </a:pPr>
            <a:r>
              <a:rPr lang="en-US" sz="4000" b="1" kern="1200" dirty="0">
                <a:solidFill>
                  <a:srgbClr val="FFFFFF"/>
                </a:solidFill>
                <a:latin typeface="Arial" panose="020B0604020202020204" pitchFamily="34" charset="0"/>
                <a:cs typeface="Arial" panose="020B0604020202020204" pitchFamily="34" charset="0"/>
              </a:rPr>
              <a:t>How can tools be used together?</a:t>
            </a: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10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24</a:t>
            </a:fld>
            <a:endParaRPr kumimoji="0" lang="en-US" sz="11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endParaRPr>
          </a:p>
        </p:txBody>
      </p:sp>
      <p:graphicFrame>
        <p:nvGraphicFramePr>
          <p:cNvPr id="17" name="Content Placeholder 11">
            <a:extLst>
              <a:ext uri="{FF2B5EF4-FFF2-40B4-BE49-F238E27FC236}">
                <a16:creationId xmlns:a16="http://schemas.microsoft.com/office/drawing/2014/main" id="{7C51C350-9B6C-484D-B504-8840D40507EE}"/>
              </a:ext>
            </a:extLst>
          </p:cNvPr>
          <p:cNvGraphicFramePr>
            <a:graphicFrameLocks/>
          </p:cNvGraphicFramePr>
          <p:nvPr>
            <p:extLst>
              <p:ext uri="{D42A27DB-BD31-4B8C-83A1-F6EECF244321}">
                <p14:modId xmlns:p14="http://schemas.microsoft.com/office/powerpoint/2010/main" val="4165652849"/>
              </p:ext>
            </p:extLst>
          </p:nvPr>
        </p:nvGraphicFramePr>
        <p:xfrm>
          <a:off x="838198" y="1927379"/>
          <a:ext cx="10515600" cy="39618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Footer Placeholder 1">
            <a:extLst>
              <a:ext uri="{FF2B5EF4-FFF2-40B4-BE49-F238E27FC236}">
                <a16:creationId xmlns:a16="http://schemas.microsoft.com/office/drawing/2014/main" id="{FB2FB2A3-F3CF-460E-89A6-C43C706589DF}"/>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Tree>
    <p:extLst>
      <p:ext uri="{BB962C8B-B14F-4D97-AF65-F5344CB8AC3E}">
        <p14:creationId xmlns:p14="http://schemas.microsoft.com/office/powerpoint/2010/main" val="31023369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B0697-8D42-4803-AB1A-2692D9EA7EB4}"/>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Using tools in combination</a:t>
            </a:r>
          </a:p>
        </p:txBody>
      </p:sp>
      <p:sp>
        <p:nvSpPr>
          <p:cNvPr id="3" name="Footer Placeholder 2">
            <a:extLst>
              <a:ext uri="{FF2B5EF4-FFF2-40B4-BE49-F238E27FC236}">
                <a16:creationId xmlns:a16="http://schemas.microsoft.com/office/drawing/2014/main" id="{0BD1BFF7-7BF8-46B4-9AC4-478E9237FE26}"/>
              </a:ext>
            </a:extLst>
          </p:cNvPr>
          <p:cNvSpPr>
            <a:spLocks noGrp="1"/>
          </p:cNvSpPr>
          <p:nvPr>
            <p:ph type="ftr" sz="quarter" idx="11"/>
          </p:nvPr>
        </p:nvSpPr>
        <p:spPr/>
        <p:txBody>
          <a:bodyPr/>
          <a:lstStyle/>
          <a:p>
            <a:r>
              <a:rPr lang="en-US" b="1" dirty="0"/>
              <a:t>Digital Square</a:t>
            </a:r>
            <a:r>
              <a:rPr lang="en-US" dirty="0"/>
              <a:t> | connecting the world for better health</a:t>
            </a:r>
          </a:p>
        </p:txBody>
      </p:sp>
      <p:sp>
        <p:nvSpPr>
          <p:cNvPr id="4" name="Slide Number Placeholder 3">
            <a:extLst>
              <a:ext uri="{FF2B5EF4-FFF2-40B4-BE49-F238E27FC236}">
                <a16:creationId xmlns:a16="http://schemas.microsoft.com/office/drawing/2014/main" id="{ED03E833-8CFE-4718-B39B-7B53F88F0D7F}"/>
              </a:ext>
            </a:extLst>
          </p:cNvPr>
          <p:cNvSpPr>
            <a:spLocks noGrp="1"/>
          </p:cNvSpPr>
          <p:nvPr>
            <p:ph type="sldNum" sz="quarter" idx="12"/>
          </p:nvPr>
        </p:nvSpPr>
        <p:spPr/>
        <p:txBody>
          <a:bodyPr/>
          <a:lstStyle/>
          <a:p>
            <a:fld id="{44719955-1345-4D84-AB09-2561C2716DF0}" type="slidenum">
              <a:rPr lang="en-US" smtClean="0"/>
              <a:t>25</a:t>
            </a:fld>
            <a:endParaRPr lang="en-US" dirty="0"/>
          </a:p>
        </p:txBody>
      </p:sp>
      <p:sp>
        <p:nvSpPr>
          <p:cNvPr id="7" name="TextBox 6">
            <a:extLst>
              <a:ext uri="{FF2B5EF4-FFF2-40B4-BE49-F238E27FC236}">
                <a16:creationId xmlns:a16="http://schemas.microsoft.com/office/drawing/2014/main" id="{A4993C24-F01D-4A20-BB24-C05CE05AA8BE}"/>
              </a:ext>
            </a:extLst>
          </p:cNvPr>
          <p:cNvSpPr txBox="1"/>
          <p:nvPr/>
        </p:nvSpPr>
        <p:spPr>
          <a:xfrm>
            <a:off x="9611591" y="2367584"/>
            <a:ext cx="2174729" cy="2585323"/>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latin typeface="Arial" panose="020B0604020202020204" pitchFamily="34" charset="0"/>
                <a:cs typeface="Arial" panose="020B0604020202020204" pitchFamily="34" charset="0"/>
              </a:rPr>
              <a:t>When a tool has been used previously, the workbook will provide a mapping of indicators from the recommended tool to the previous tool.</a:t>
            </a:r>
          </a:p>
        </p:txBody>
      </p:sp>
      <p:graphicFrame>
        <p:nvGraphicFramePr>
          <p:cNvPr id="10" name="Table 9">
            <a:extLst>
              <a:ext uri="{FF2B5EF4-FFF2-40B4-BE49-F238E27FC236}">
                <a16:creationId xmlns:a16="http://schemas.microsoft.com/office/drawing/2014/main" id="{7E184BFC-7677-4B84-A9E9-ECCA898B89B0}"/>
              </a:ext>
            </a:extLst>
          </p:cNvPr>
          <p:cNvGraphicFramePr>
            <a:graphicFrameLocks noGrp="1"/>
          </p:cNvGraphicFramePr>
          <p:nvPr>
            <p:extLst>
              <p:ext uri="{D42A27DB-BD31-4B8C-83A1-F6EECF244321}">
                <p14:modId xmlns:p14="http://schemas.microsoft.com/office/powerpoint/2010/main" val="2199782283"/>
              </p:ext>
            </p:extLst>
          </p:nvPr>
        </p:nvGraphicFramePr>
        <p:xfrm>
          <a:off x="735380" y="1496292"/>
          <a:ext cx="8472055" cy="4490296"/>
        </p:xfrm>
        <a:graphic>
          <a:graphicData uri="http://schemas.openxmlformats.org/drawingml/2006/table">
            <a:tbl>
              <a:tblPr/>
              <a:tblGrid>
                <a:gridCol w="625312">
                  <a:extLst>
                    <a:ext uri="{9D8B030D-6E8A-4147-A177-3AD203B41FA5}">
                      <a16:colId xmlns:a16="http://schemas.microsoft.com/office/drawing/2014/main" val="1325027089"/>
                    </a:ext>
                  </a:extLst>
                </a:gridCol>
                <a:gridCol w="815280">
                  <a:extLst>
                    <a:ext uri="{9D8B030D-6E8A-4147-A177-3AD203B41FA5}">
                      <a16:colId xmlns:a16="http://schemas.microsoft.com/office/drawing/2014/main" val="2766106955"/>
                    </a:ext>
                  </a:extLst>
                </a:gridCol>
                <a:gridCol w="2775647">
                  <a:extLst>
                    <a:ext uri="{9D8B030D-6E8A-4147-A177-3AD203B41FA5}">
                      <a16:colId xmlns:a16="http://schemas.microsoft.com/office/drawing/2014/main" val="2659132673"/>
                    </a:ext>
                  </a:extLst>
                </a:gridCol>
                <a:gridCol w="656973">
                  <a:extLst>
                    <a:ext uri="{9D8B030D-6E8A-4147-A177-3AD203B41FA5}">
                      <a16:colId xmlns:a16="http://schemas.microsoft.com/office/drawing/2014/main" val="2268208261"/>
                    </a:ext>
                  </a:extLst>
                </a:gridCol>
                <a:gridCol w="1414208">
                  <a:extLst>
                    <a:ext uri="{9D8B030D-6E8A-4147-A177-3AD203B41FA5}">
                      <a16:colId xmlns:a16="http://schemas.microsoft.com/office/drawing/2014/main" val="4182714757"/>
                    </a:ext>
                  </a:extLst>
                </a:gridCol>
                <a:gridCol w="2184635">
                  <a:extLst>
                    <a:ext uri="{9D8B030D-6E8A-4147-A177-3AD203B41FA5}">
                      <a16:colId xmlns:a16="http://schemas.microsoft.com/office/drawing/2014/main" val="469169641"/>
                    </a:ext>
                  </a:extLst>
                </a:gridCol>
              </a:tblGrid>
              <a:tr h="392438">
                <a:tc gridSpan="6">
                  <a:txBody>
                    <a:bodyPr/>
                    <a:lstStyle/>
                    <a:p>
                      <a:pPr algn="l" fontAlgn="ctr"/>
                      <a:r>
                        <a:rPr lang="en-US" sz="1100" b="1" i="0" u="none" strike="noStrike" dirty="0">
                          <a:solidFill>
                            <a:srgbClr val="000000"/>
                          </a:solidFill>
                          <a:effectLst/>
                          <a:latin typeface="Arial" panose="020B0604020202020204" pitchFamily="34" charset="0"/>
                        </a:rPr>
                        <a:t>Based on your main assessment goal [and additional criteria], the HIS Interoperability Maturity Model (IMM) is the recommended tool.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2CDAE"/>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1522510"/>
                  </a:ext>
                </a:extLst>
              </a:tr>
              <a:tr h="682627">
                <a:tc gridSpan="6">
                  <a:txBody>
                    <a:bodyPr/>
                    <a:lstStyle/>
                    <a:p>
                      <a:pPr algn="l" fontAlgn="ctr"/>
                      <a:r>
                        <a:rPr lang="en-US" sz="1100" b="0" i="0" u="none" strike="noStrike" dirty="0">
                          <a:solidFill>
                            <a:srgbClr val="000000"/>
                          </a:solidFill>
                          <a:effectLst/>
                          <a:latin typeface="Arial" panose="020B0604020202020204" pitchFamily="34" charset="0"/>
                        </a:rPr>
                        <a:t>Given that you have used IMM in the past, the Navigator recommends reviewing the data for the following indicators from the GDHI assessment to (1)determine its relevance and applicability to your main assessment goal, and (2) decide whether you need to conduct comprehensive GDHI assessment or apply part of the IMM tool. Please see the Overview tab for more on the coding system used here.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CDAE"/>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2046428"/>
                  </a:ext>
                </a:extLst>
              </a:tr>
              <a:tr h="315058">
                <a:tc>
                  <a:txBody>
                    <a:bodyPr/>
                    <a:lstStyle/>
                    <a:p>
                      <a:pPr algn="l" fontAlgn="b"/>
                      <a:r>
                        <a:rPr lang="en-US" sz="1000" b="1" i="0" u="none" strike="noStrike" dirty="0">
                          <a:solidFill>
                            <a:srgbClr val="000000"/>
                          </a:solidFill>
                          <a:effectLst/>
                          <a:latin typeface="Arial" panose="020B0604020202020204" pitchFamily="34" charset="0"/>
                        </a:rPr>
                        <a:t>IMM Code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dirty="0">
                          <a:solidFill>
                            <a:srgbClr val="000000"/>
                          </a:solidFill>
                          <a:effectLst/>
                          <a:latin typeface="Arial" panose="020B0604020202020204" pitchFamily="34" charset="0"/>
                        </a:rPr>
                        <a:t>IMM Subdomain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dirty="0">
                          <a:solidFill>
                            <a:srgbClr val="000000"/>
                          </a:solidFill>
                          <a:effectLst/>
                          <a:latin typeface="Arial" panose="020B0604020202020204" pitchFamily="34" charset="0"/>
                        </a:rPr>
                        <a:t>IMM Subdomain Definition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dirty="0">
                          <a:solidFill>
                            <a:srgbClr val="000000"/>
                          </a:solidFill>
                          <a:effectLst/>
                          <a:latin typeface="Arial" panose="020B0604020202020204" pitchFamily="34" charset="0"/>
                        </a:rPr>
                        <a:t>GDHI Code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dirty="0">
                          <a:solidFill>
                            <a:srgbClr val="000000"/>
                          </a:solidFill>
                          <a:effectLst/>
                          <a:latin typeface="Arial" panose="020B0604020202020204" pitchFamily="34" charset="0"/>
                        </a:rPr>
                        <a:t>GDHI Indicator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dirty="0">
                          <a:solidFill>
                            <a:srgbClr val="000000"/>
                          </a:solidFill>
                          <a:effectLst/>
                          <a:latin typeface="Arial" panose="020B0604020202020204" pitchFamily="34" charset="0"/>
                        </a:rPr>
                        <a:t>GDHI Indicator Description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3332710"/>
                  </a:ext>
                </a:extLst>
              </a:tr>
              <a:tr h="1550086">
                <a:tc>
                  <a:txBody>
                    <a:bodyPr/>
                    <a:lstStyle/>
                    <a:p>
                      <a:pPr algn="l" fontAlgn="b"/>
                      <a:r>
                        <a:rPr lang="en-US" sz="1000" b="0" i="0" u="none" strike="noStrike" dirty="0">
                          <a:solidFill>
                            <a:srgbClr val="000000"/>
                          </a:solidFill>
                          <a:effectLst/>
                          <a:latin typeface="Arial" panose="020B0604020202020204" pitchFamily="34" charset="0"/>
                        </a:rPr>
                        <a:t>M.A.1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Governance Structure for HIS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The exercise of technical, political, and administrative authority to manage national HIS</a:t>
                      </a:r>
                      <a:br>
                        <a:rPr lang="en-US" sz="1000" b="0" i="0" u="none" strike="noStrike" dirty="0">
                          <a:solidFill>
                            <a:srgbClr val="000000"/>
                          </a:solidFill>
                          <a:effectLst/>
                          <a:latin typeface="Arial" panose="020B0604020202020204" pitchFamily="34" charset="0"/>
                        </a:rPr>
                      </a:br>
                      <a:r>
                        <a:rPr lang="en-US" sz="1000" b="0" i="0" u="none" strike="noStrike" dirty="0">
                          <a:solidFill>
                            <a:srgbClr val="000000"/>
                          </a:solidFill>
                          <a:effectLst/>
                          <a:latin typeface="Arial" panose="020B0604020202020204" pitchFamily="34" charset="0"/>
                        </a:rPr>
                        <a:t>affairs at all levels of a country’s health system. The governance structure consists of the</a:t>
                      </a:r>
                      <a:br>
                        <a:rPr lang="en-US" sz="1000" b="0" i="0" u="none" strike="noStrike" dirty="0">
                          <a:solidFill>
                            <a:srgbClr val="000000"/>
                          </a:solidFill>
                          <a:effectLst/>
                          <a:latin typeface="Arial" panose="020B0604020202020204" pitchFamily="34" charset="0"/>
                        </a:rPr>
                      </a:br>
                      <a:r>
                        <a:rPr lang="en-US" sz="1000" b="0" i="0" u="none" strike="noStrike" dirty="0">
                          <a:solidFill>
                            <a:srgbClr val="000000"/>
                          </a:solidFill>
                          <a:effectLst/>
                          <a:latin typeface="Arial" panose="020B0604020202020204" pitchFamily="34" charset="0"/>
                        </a:rPr>
                        <a:t>mechanisms, processes, and institutions through which actors and stakeholders articulate their</a:t>
                      </a:r>
                      <a:br>
                        <a:rPr lang="en-US" sz="1000" b="0" i="0" u="none" strike="noStrike" dirty="0">
                          <a:solidFill>
                            <a:srgbClr val="000000"/>
                          </a:solidFill>
                          <a:effectLst/>
                          <a:latin typeface="Arial" panose="020B0604020202020204" pitchFamily="34" charset="0"/>
                        </a:rPr>
                      </a:br>
                      <a:r>
                        <a:rPr lang="en-US" sz="1000" b="0" i="0" u="none" strike="noStrike" dirty="0">
                          <a:solidFill>
                            <a:srgbClr val="000000"/>
                          </a:solidFill>
                          <a:effectLst/>
                          <a:latin typeface="Arial" panose="020B0604020202020204" pitchFamily="34" charset="0"/>
                        </a:rPr>
                        <a:t>interests, exercise their rights, meet their obligations, mediate their differences, and oversee the</a:t>
                      </a:r>
                      <a:br>
                        <a:rPr lang="en-US" sz="1000" b="0" i="0" u="none" strike="noStrike" dirty="0">
                          <a:solidFill>
                            <a:srgbClr val="000000"/>
                          </a:solidFill>
                          <a:effectLst/>
                          <a:latin typeface="Arial" panose="020B0604020202020204" pitchFamily="34" charset="0"/>
                        </a:rPr>
                      </a:br>
                      <a:r>
                        <a:rPr lang="en-US" sz="1000" b="0" i="0" u="none" strike="noStrike" dirty="0">
                          <a:solidFill>
                            <a:srgbClr val="000000"/>
                          </a:solidFill>
                          <a:effectLst/>
                          <a:latin typeface="Arial" panose="020B0604020202020204" pitchFamily="34" charset="0"/>
                        </a:rPr>
                        <a:t>functioning of the HIS.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G.A.1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Indicator 1 - Digital health prioritized at the national level through dedicated bodies / mechanisms for governance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Does the country have a separate department / agency / national working group for digital health?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8550092"/>
                  </a:ext>
                </a:extLst>
              </a:tr>
              <a:tr h="930052">
                <a:tc>
                  <a:txBody>
                    <a:bodyPr/>
                    <a:lstStyle/>
                    <a:p>
                      <a:pPr algn="l" fontAlgn="b"/>
                      <a:r>
                        <a:rPr lang="en-US" sz="1000" b="0" i="0" u="none" strike="noStrike" dirty="0">
                          <a:solidFill>
                            <a:srgbClr val="000000"/>
                          </a:solidFill>
                          <a:effectLst/>
                          <a:latin typeface="Arial" panose="020B0604020202020204" pitchFamily="34" charset="0"/>
                        </a:rPr>
                        <a:t>M.A.2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Interoperability Guidance Documents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The documents (policies, strategies, and frameworks) that guide decisions, implementation, and the course of action for HIS interoperability. They are important reference materials for stakeholders who are developing the HIS from its current status to a mature status.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G.E.2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Indicator 14 - Health information standards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Are there digital health / health information standards for data exchange, transmission, messaging, security, privacy, and hardware?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518621340"/>
                  </a:ext>
                </a:extLst>
              </a:tr>
              <a:tr h="620035">
                <a:tc>
                  <a:txBody>
                    <a:bodyPr/>
                    <a:lstStyle/>
                    <a:p>
                      <a:pPr algn="l" fontAlgn="b"/>
                      <a:r>
                        <a:rPr lang="en-US" sz="1000" b="0" i="0" u="none" strike="noStrike" dirty="0">
                          <a:solidFill>
                            <a:srgbClr val="000000"/>
                          </a:solidFill>
                          <a:effectLst/>
                          <a:latin typeface="Arial" panose="020B0604020202020204" pitchFamily="34" charset="0"/>
                        </a:rPr>
                        <a:t>M.B.1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Human Resources Policy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A set of principles, guidelines, and norms that an organization adopts to help manage its employees.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G.G.3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Indicator 19 - Maturity of public sector digital health professional careers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solidFill>
                            <a:srgbClr val="000000"/>
                          </a:solidFill>
                          <a:effectLst/>
                          <a:latin typeface="Arial" panose="020B0604020202020204" pitchFamily="34" charset="0"/>
                        </a:rPr>
                        <a:t>Are there public sector professional titles and career paths in digital health?</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192975895"/>
                  </a:ext>
                </a:extLst>
              </a:tr>
            </a:tbl>
          </a:graphicData>
        </a:graphic>
      </p:graphicFrame>
      <p:sp>
        <p:nvSpPr>
          <p:cNvPr id="9" name="Rectangle 8">
            <a:extLst>
              <a:ext uri="{FF2B5EF4-FFF2-40B4-BE49-F238E27FC236}">
                <a16:creationId xmlns:a16="http://schemas.microsoft.com/office/drawing/2014/main" id="{FE4C93C4-AD5E-494B-B12E-FD41E4934B8E}"/>
              </a:ext>
            </a:extLst>
          </p:cNvPr>
          <p:cNvSpPr/>
          <p:nvPr/>
        </p:nvSpPr>
        <p:spPr>
          <a:xfrm>
            <a:off x="629096" y="1866487"/>
            <a:ext cx="8578339" cy="710458"/>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671825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836341" y="232162"/>
            <a:ext cx="10546691" cy="1096045"/>
          </a:xfrm>
        </p:spPr>
        <p:txBody>
          <a:bodyPr vert="horz" lIns="91440" tIns="45720" rIns="91440" bIns="45720" rtlCol="0" anchor="ctr">
            <a:normAutofit/>
          </a:bodyPr>
          <a:lstStyle/>
          <a:p>
            <a:pPr>
              <a:spcBef>
                <a:spcPts val="600"/>
              </a:spcBef>
              <a:spcAft>
                <a:spcPts val="600"/>
              </a:spcAft>
            </a:pPr>
            <a:r>
              <a:rPr lang="en-US" sz="4000" b="1" kern="1200" dirty="0">
                <a:solidFill>
                  <a:srgbClr val="FFFFFF"/>
                </a:solidFill>
                <a:latin typeface="Arial" panose="020B0604020202020204" pitchFamily="34" charset="0"/>
                <a:cs typeface="Arial" panose="020B0604020202020204" pitchFamily="34" charset="0"/>
              </a:rPr>
              <a:t>Decision Support Workbook buttons</a:t>
            </a: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10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26</a:t>
            </a:fld>
            <a:endParaRPr kumimoji="0" lang="en-US" sz="11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endParaRPr>
          </a:p>
        </p:txBody>
      </p:sp>
      <p:sp>
        <p:nvSpPr>
          <p:cNvPr id="19" name="Content Placeholder 2">
            <a:extLst>
              <a:ext uri="{FF2B5EF4-FFF2-40B4-BE49-F238E27FC236}">
                <a16:creationId xmlns:a16="http://schemas.microsoft.com/office/drawing/2014/main" id="{175FAE00-692D-4684-BC8F-20BD2E185506}"/>
              </a:ext>
            </a:extLst>
          </p:cNvPr>
          <p:cNvSpPr txBox="1">
            <a:spLocks/>
          </p:cNvSpPr>
          <p:nvPr/>
        </p:nvSpPr>
        <p:spPr>
          <a:xfrm>
            <a:off x="218555" y="2217315"/>
            <a:ext cx="4965742" cy="440966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Bef>
                <a:spcPts val="0"/>
              </a:spcBef>
              <a:spcAft>
                <a:spcPts val="1200"/>
              </a:spcAft>
              <a:buSzPct val="115000"/>
            </a:pPr>
            <a:r>
              <a:rPr lang="en-US" sz="2000" dirty="0">
                <a:latin typeface="Arial" panose="020B0604020202020204" pitchFamily="34" charset="0"/>
                <a:cs typeface="Arial" panose="020B0604020202020204" pitchFamily="34" charset="0"/>
              </a:rPr>
              <a:t>Select </a:t>
            </a:r>
            <a:r>
              <a:rPr lang="en-US" sz="2000" b="1" dirty="0">
                <a:latin typeface="Arial" panose="020B0604020202020204" pitchFamily="34" charset="0"/>
                <a:cs typeface="Arial" panose="020B0604020202020204" pitchFamily="34" charset="0"/>
              </a:rPr>
              <a:t>Process</a:t>
            </a:r>
            <a:r>
              <a:rPr lang="en-US" sz="2000" dirty="0">
                <a:latin typeface="Arial" panose="020B0604020202020204" pitchFamily="34" charset="0"/>
                <a:cs typeface="Arial" panose="020B0604020202020204" pitchFamily="34" charset="0"/>
              </a:rPr>
              <a:t> to return an output.</a:t>
            </a:r>
          </a:p>
          <a:p>
            <a:pPr>
              <a:lnSpc>
                <a:spcPts val="2800"/>
              </a:lnSpc>
              <a:spcBef>
                <a:spcPts val="0"/>
              </a:spcBef>
              <a:spcAft>
                <a:spcPts val="1200"/>
              </a:spcAft>
              <a:buSzPct val="115000"/>
            </a:pPr>
            <a:r>
              <a:rPr lang="en-US" sz="2000" dirty="0">
                <a:latin typeface="Arial" panose="020B0604020202020204" pitchFamily="34" charset="0"/>
                <a:cs typeface="Arial" panose="020B0604020202020204" pitchFamily="34" charset="0"/>
              </a:rPr>
              <a:t>Select the </a:t>
            </a:r>
            <a:r>
              <a:rPr lang="en-US" sz="2000" b="1" dirty="0">
                <a:latin typeface="Arial" panose="020B0604020202020204" pitchFamily="34" charset="0"/>
                <a:cs typeface="Arial" panose="020B0604020202020204" pitchFamily="34" charset="0"/>
              </a:rPr>
              <a:t>Reset</a:t>
            </a:r>
            <a:r>
              <a:rPr lang="en-US" sz="2000" dirty="0">
                <a:latin typeface="Arial" panose="020B0604020202020204" pitchFamily="34" charset="0"/>
                <a:cs typeface="Arial" panose="020B0604020202020204" pitchFamily="34" charset="0"/>
              </a:rPr>
              <a:t> button to start over. (Note: you will lose any output if you select this.)</a:t>
            </a:r>
          </a:p>
          <a:p>
            <a:pPr>
              <a:lnSpc>
                <a:spcPts val="2800"/>
              </a:lnSpc>
              <a:spcBef>
                <a:spcPts val="0"/>
              </a:spcBef>
              <a:spcAft>
                <a:spcPts val="1200"/>
              </a:spcAft>
              <a:buSzPct val="115000"/>
            </a:pPr>
            <a:r>
              <a:rPr lang="en-US" sz="2000" dirty="0">
                <a:latin typeface="Arial" panose="020B0604020202020204" pitchFamily="34" charset="0"/>
                <a:cs typeface="Arial" panose="020B0604020202020204" pitchFamily="34" charset="0"/>
              </a:rPr>
              <a:t>Use the </a:t>
            </a:r>
            <a:r>
              <a:rPr lang="en-US" sz="2000" b="1" dirty="0">
                <a:latin typeface="Arial" panose="020B0604020202020204" pitchFamily="34" charset="0"/>
                <a:cs typeface="Arial" panose="020B0604020202020204" pitchFamily="34" charset="0"/>
              </a:rPr>
              <a:t>Save and Close </a:t>
            </a:r>
            <a:r>
              <a:rPr lang="en-US" sz="2000" dirty="0">
                <a:latin typeface="Arial" panose="020B0604020202020204" pitchFamily="34" charset="0"/>
                <a:cs typeface="Arial" panose="020B0604020202020204" pitchFamily="34" charset="0"/>
              </a:rPr>
              <a:t>button to save a version of the workbook with the tool recommendations. Use a unique file name when saving.</a:t>
            </a:r>
          </a:p>
          <a:p>
            <a:pPr>
              <a:lnSpc>
                <a:spcPct val="120000"/>
              </a:lnSpc>
              <a:spcAft>
                <a:spcPts val="600"/>
              </a:spcAft>
            </a:pPr>
            <a:endParaRPr lang="en-US" sz="1800" dirty="0">
              <a:latin typeface="Arial" panose="020B0604020202020204" pitchFamily="34" charset="0"/>
              <a:cs typeface="Arial" panose="020B0604020202020204" pitchFamily="34" charset="0"/>
            </a:endParaRPr>
          </a:p>
        </p:txBody>
      </p:sp>
      <p:sp>
        <p:nvSpPr>
          <p:cNvPr id="13" name="Footer Placeholder 1">
            <a:extLst>
              <a:ext uri="{FF2B5EF4-FFF2-40B4-BE49-F238E27FC236}">
                <a16:creationId xmlns:a16="http://schemas.microsoft.com/office/drawing/2014/main" id="{D180521B-EF73-4DFC-BB9A-37D427695125}"/>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pic>
        <p:nvPicPr>
          <p:cNvPr id="15" name="Picture 14">
            <a:extLst>
              <a:ext uri="{FF2B5EF4-FFF2-40B4-BE49-F238E27FC236}">
                <a16:creationId xmlns:a16="http://schemas.microsoft.com/office/drawing/2014/main" id="{968CBD4A-0D3B-40C6-9D0F-5923DDACC789}"/>
              </a:ext>
            </a:extLst>
          </p:cNvPr>
          <p:cNvPicPr>
            <a:picLocks noChangeAspect="1"/>
          </p:cNvPicPr>
          <p:nvPr/>
        </p:nvPicPr>
        <p:blipFill rotWithShape="1">
          <a:blip r:embed="rId3"/>
          <a:srcRect l="511" t="14651" r="6671" b="4078"/>
          <a:stretch/>
        </p:blipFill>
        <p:spPr>
          <a:xfrm>
            <a:off x="5446419" y="1845856"/>
            <a:ext cx="6483459" cy="3937453"/>
          </a:xfrm>
          <a:prstGeom prst="rect">
            <a:avLst/>
          </a:prstGeom>
          <a:ln w="19050">
            <a:solidFill>
              <a:schemeClr val="tx1"/>
            </a:solidFill>
          </a:ln>
        </p:spPr>
      </p:pic>
      <p:sp>
        <p:nvSpPr>
          <p:cNvPr id="2" name="Rectangle: Rounded Corners 1">
            <a:extLst>
              <a:ext uri="{FF2B5EF4-FFF2-40B4-BE49-F238E27FC236}">
                <a16:creationId xmlns:a16="http://schemas.microsoft.com/office/drawing/2014/main" id="{D220DEFA-C793-4C75-AED5-B2687550031C}"/>
              </a:ext>
            </a:extLst>
          </p:cNvPr>
          <p:cNvSpPr/>
          <p:nvPr/>
        </p:nvSpPr>
        <p:spPr>
          <a:xfrm>
            <a:off x="5364480" y="4688011"/>
            <a:ext cx="938784" cy="292425"/>
          </a:xfrm>
          <a:prstGeom prst="roundRect">
            <a:avLst/>
          </a:prstGeom>
          <a:no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0" name="Rectangle: Rounded Corners 19">
            <a:extLst>
              <a:ext uri="{FF2B5EF4-FFF2-40B4-BE49-F238E27FC236}">
                <a16:creationId xmlns:a16="http://schemas.microsoft.com/office/drawing/2014/main" id="{F8B21328-9FD6-4974-B1B9-5F76AC9C701B}"/>
              </a:ext>
            </a:extLst>
          </p:cNvPr>
          <p:cNvSpPr/>
          <p:nvPr/>
        </p:nvSpPr>
        <p:spPr>
          <a:xfrm>
            <a:off x="5364480" y="5089034"/>
            <a:ext cx="938784" cy="292425"/>
          </a:xfrm>
          <a:prstGeom prst="roundRect">
            <a:avLst/>
          </a:prstGeom>
          <a:no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1" name="Rectangle: Rounded Corners 20">
            <a:extLst>
              <a:ext uri="{FF2B5EF4-FFF2-40B4-BE49-F238E27FC236}">
                <a16:creationId xmlns:a16="http://schemas.microsoft.com/office/drawing/2014/main" id="{BB94B5E7-2FFD-4200-92EB-FC815B53C26F}"/>
              </a:ext>
            </a:extLst>
          </p:cNvPr>
          <p:cNvSpPr/>
          <p:nvPr/>
        </p:nvSpPr>
        <p:spPr>
          <a:xfrm>
            <a:off x="5364480" y="5503188"/>
            <a:ext cx="938784" cy="292425"/>
          </a:xfrm>
          <a:prstGeom prst="roundRect">
            <a:avLst/>
          </a:prstGeom>
          <a:no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Tree>
    <p:extLst>
      <p:ext uri="{BB962C8B-B14F-4D97-AF65-F5344CB8AC3E}">
        <p14:creationId xmlns:p14="http://schemas.microsoft.com/office/powerpoint/2010/main" val="569513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0" y="-31971"/>
            <a:ext cx="12192000" cy="1681653"/>
          </a:xfrm>
        </p:spPr>
        <p:txBody>
          <a:bodyPr vert="horz" lIns="91440" tIns="45720" rIns="91440" bIns="45720" rtlCol="0" anchor="ctr">
            <a:norm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What about system-specific maturity models?</a:t>
            </a: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05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27</a:t>
            </a:fld>
            <a:endParaRPr kumimoji="0" lang="en-US" sz="105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cs typeface="Arial" panose="020B0604020202020204" pitchFamily="34" charset="0"/>
            </a:endParaRPr>
          </a:p>
        </p:txBody>
      </p:sp>
      <p:graphicFrame>
        <p:nvGraphicFramePr>
          <p:cNvPr id="13" name="Content Placeholder 2">
            <a:extLst>
              <a:ext uri="{FF2B5EF4-FFF2-40B4-BE49-F238E27FC236}">
                <a16:creationId xmlns:a16="http://schemas.microsoft.com/office/drawing/2014/main" id="{D1148A28-B53F-4E50-BC44-38798D79E28D}"/>
              </a:ext>
            </a:extLst>
          </p:cNvPr>
          <p:cNvGraphicFramePr>
            <a:graphicFrameLocks/>
          </p:cNvGraphicFramePr>
          <p:nvPr>
            <p:extLst>
              <p:ext uri="{D42A27DB-BD31-4B8C-83A1-F6EECF244321}">
                <p14:modId xmlns:p14="http://schemas.microsoft.com/office/powerpoint/2010/main" val="3885569064"/>
              </p:ext>
            </p:extLst>
          </p:nvPr>
        </p:nvGraphicFramePr>
        <p:xfrm>
          <a:off x="901135" y="1814168"/>
          <a:ext cx="10515600" cy="4418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Footer Placeholder 1">
            <a:extLst>
              <a:ext uri="{FF2B5EF4-FFF2-40B4-BE49-F238E27FC236}">
                <a16:creationId xmlns:a16="http://schemas.microsoft.com/office/drawing/2014/main" id="{9623A71B-14A9-44E2-BB3E-B3E21CB35311}"/>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Tree>
    <p:extLst>
      <p:ext uri="{BB962C8B-B14F-4D97-AF65-F5344CB8AC3E}">
        <p14:creationId xmlns:p14="http://schemas.microsoft.com/office/powerpoint/2010/main" val="1245762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03518421-F2DB-4F36-A243-2CBC70EAF601}"/>
              </a:ext>
            </a:extLst>
          </p:cNvP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tretch>
            <a:fillRect/>
          </a:stretch>
        </p:blipFill>
        <p:spPr bwMode="auto">
          <a:xfrm>
            <a:off x="4038600" y="136525"/>
            <a:ext cx="7700209" cy="621792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D2816C3B-60BC-449F-93A6-C55CA5A0D0F4}"/>
              </a:ext>
            </a:extLst>
          </p:cNvPr>
          <p:cNvSpPr>
            <a:spLocks noGrp="1"/>
          </p:cNvSpPr>
          <p:nvPr>
            <p:ph type="ftr" sz="quarter" idx="3"/>
          </p:nvPr>
        </p:nvSpPr>
        <p:spPr>
          <a:xfrm>
            <a:off x="4038600" y="6356350"/>
            <a:ext cx="4114800" cy="365125"/>
          </a:xfrm>
        </p:spPr>
        <p:txBody>
          <a:bodyPr vert="horz" lIns="91440" tIns="45720" rIns="91440" bIns="45720" rtlCol="0" anchor="ctr">
            <a:normAutofit/>
          </a:bodyPr>
          <a:lstStyle/>
          <a:p>
            <a:pPr defTabSz="914400">
              <a:spcAft>
                <a:spcPts val="600"/>
              </a:spcAft>
            </a:pPr>
            <a:r>
              <a:rPr lang="en-US" b="1" kern="1200" dirty="0">
                <a:solidFill>
                  <a:schemeClr val="tx1">
                    <a:tint val="75000"/>
                  </a:schemeClr>
                </a:solidFill>
                <a:latin typeface="+mn-lt"/>
                <a:ea typeface="+mn-ea"/>
                <a:cs typeface="+mn-cs"/>
              </a:rPr>
              <a:t>Digital Square</a:t>
            </a:r>
            <a:r>
              <a:rPr lang="en-US" kern="1200" dirty="0">
                <a:solidFill>
                  <a:schemeClr val="tx1">
                    <a:tint val="75000"/>
                  </a:schemeClr>
                </a:solidFill>
                <a:latin typeface="+mn-lt"/>
                <a:ea typeface="+mn-ea"/>
                <a:cs typeface="+mn-cs"/>
              </a:rPr>
              <a:t> | connecting the world for better health</a:t>
            </a:r>
          </a:p>
        </p:txBody>
      </p:sp>
      <p:sp>
        <p:nvSpPr>
          <p:cNvPr id="3" name="Slide Number Placeholder 2">
            <a:extLst>
              <a:ext uri="{FF2B5EF4-FFF2-40B4-BE49-F238E27FC236}">
                <a16:creationId xmlns:a16="http://schemas.microsoft.com/office/drawing/2014/main" id="{BB685B18-1EF2-418D-A0B8-0E81C663E6C3}"/>
              </a:ext>
            </a:extLst>
          </p:cNvPr>
          <p:cNvSpPr>
            <a:spLocks noGrp="1"/>
          </p:cNvSpPr>
          <p:nvPr>
            <p:ph type="sldNum" sz="quarter" idx="4"/>
          </p:nvPr>
        </p:nvSpPr>
        <p:spPr>
          <a:xfrm>
            <a:off x="8610600" y="6356350"/>
            <a:ext cx="2743200" cy="365125"/>
          </a:xfrm>
        </p:spPr>
        <p:txBody>
          <a:bodyPr vert="horz" lIns="91440" tIns="45720" rIns="91440" bIns="45720" rtlCol="0" anchor="ctr">
            <a:normAutofit/>
          </a:bodyPr>
          <a:lstStyle/>
          <a:p>
            <a:pPr defTabSz="914400">
              <a:spcAft>
                <a:spcPts val="600"/>
              </a:spcAft>
            </a:pPr>
            <a:fld id="{44719955-1345-4D84-AB09-2561C2716DF0}" type="slidenum">
              <a:rPr lang="en-US" smtClean="0"/>
              <a:pPr defTabSz="914400">
                <a:spcAft>
                  <a:spcPts val="600"/>
                </a:spcAft>
              </a:pPr>
              <a:t>28</a:t>
            </a:fld>
            <a:endParaRPr lang="en-US" dirty="0"/>
          </a:p>
        </p:txBody>
      </p:sp>
      <p:sp>
        <p:nvSpPr>
          <p:cNvPr id="6" name="TextBox 5">
            <a:extLst>
              <a:ext uri="{FF2B5EF4-FFF2-40B4-BE49-F238E27FC236}">
                <a16:creationId xmlns:a16="http://schemas.microsoft.com/office/drawing/2014/main" id="{0897BC0C-5328-4F6A-A264-0BFB3BED6004}"/>
              </a:ext>
            </a:extLst>
          </p:cNvPr>
          <p:cNvSpPr txBox="1"/>
          <p:nvPr/>
        </p:nvSpPr>
        <p:spPr>
          <a:xfrm>
            <a:off x="8557259" y="5875979"/>
            <a:ext cx="3235035"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WHO System Categories, DIIG</a:t>
            </a:r>
          </a:p>
        </p:txBody>
      </p:sp>
      <p:sp>
        <p:nvSpPr>
          <p:cNvPr id="4" name="TextBox 3">
            <a:extLst>
              <a:ext uri="{FF2B5EF4-FFF2-40B4-BE49-F238E27FC236}">
                <a16:creationId xmlns:a16="http://schemas.microsoft.com/office/drawing/2014/main" id="{176F948D-0685-4EA5-A6E4-18D79A6CB56C}"/>
              </a:ext>
            </a:extLst>
          </p:cNvPr>
          <p:cNvSpPr txBox="1"/>
          <p:nvPr/>
        </p:nvSpPr>
        <p:spPr>
          <a:xfrm>
            <a:off x="249128" y="2047655"/>
            <a:ext cx="3574473" cy="2523768"/>
          </a:xfrm>
          <a:prstGeom prst="rect">
            <a:avLst/>
          </a:prstGeom>
          <a:ln w="19050">
            <a:solidFill>
              <a:schemeClr val="tx1"/>
            </a:solidFill>
          </a:ln>
        </p:spPr>
        <p:style>
          <a:lnRef idx="2">
            <a:schemeClr val="dk1"/>
          </a:lnRef>
          <a:fillRef idx="1">
            <a:schemeClr val="lt1"/>
          </a:fillRef>
          <a:effectRef idx="0">
            <a:schemeClr val="dk1"/>
          </a:effectRef>
          <a:fontRef idx="minor">
            <a:schemeClr val="dk1"/>
          </a:fontRef>
        </p:style>
        <p:txBody>
          <a:bodyPr wrap="square" lIns="182880" tIns="182880" rIns="182880" bIns="182880" rtlCol="0">
            <a:spAutoFit/>
          </a:bodyPr>
          <a:lstStyle/>
          <a:p>
            <a:r>
              <a:rPr lang="en-US" sz="2000" dirty="0">
                <a:latin typeface="Arial" panose="020B0604020202020204" pitchFamily="34" charset="0"/>
                <a:cs typeface="Arial" panose="020B0604020202020204" pitchFamily="34" charset="0"/>
              </a:rPr>
              <a:t>System-specific maturity models can be used for the following system categories, as organized by the WHO Digital Implementation Investment Guide (DIIG) framework.</a:t>
            </a:r>
          </a:p>
        </p:txBody>
      </p:sp>
    </p:spTree>
    <p:extLst>
      <p:ext uri="{BB962C8B-B14F-4D97-AF65-F5344CB8AC3E}">
        <p14:creationId xmlns:p14="http://schemas.microsoft.com/office/powerpoint/2010/main" val="6421617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901135" y="-31971"/>
            <a:ext cx="10713800" cy="1681653"/>
          </a:xfrm>
        </p:spPr>
        <p:txBody>
          <a:bodyPr vert="horz" lIns="91440" tIns="45720" rIns="91440" bIns="45720" rtlCol="0" anchor="ctr">
            <a:normAutofit/>
          </a:bodyPr>
          <a:lstStyle/>
          <a:p>
            <a:pPr marL="0" marR="0" lvl="0" indent="0" defTabSz="1066800" rtl="0" eaLnBrk="1" fontAlgn="auto" latinLnBrk="0" hangingPunct="1">
              <a:lnSpc>
                <a:spcPct val="90000"/>
              </a:lnSpc>
              <a:spcBef>
                <a:spcPct val="0"/>
              </a:spcBef>
              <a:spcAft>
                <a:spcPct val="3500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How can tools be used in combination?</a:t>
            </a: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05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29</a:t>
            </a:fld>
            <a:endParaRPr kumimoji="0" lang="en-US" sz="105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cs typeface="Arial" panose="020B0604020202020204" pitchFamily="34" charset="0"/>
            </a:endParaRPr>
          </a:p>
        </p:txBody>
      </p:sp>
      <p:graphicFrame>
        <p:nvGraphicFramePr>
          <p:cNvPr id="13" name="Content Placeholder 2">
            <a:extLst>
              <a:ext uri="{FF2B5EF4-FFF2-40B4-BE49-F238E27FC236}">
                <a16:creationId xmlns:a16="http://schemas.microsoft.com/office/drawing/2014/main" id="{D1148A28-B53F-4E50-BC44-38798D79E28D}"/>
              </a:ext>
            </a:extLst>
          </p:cNvPr>
          <p:cNvGraphicFramePr>
            <a:graphicFrameLocks/>
          </p:cNvGraphicFramePr>
          <p:nvPr>
            <p:extLst>
              <p:ext uri="{D42A27DB-BD31-4B8C-83A1-F6EECF244321}">
                <p14:modId xmlns:p14="http://schemas.microsoft.com/office/powerpoint/2010/main" val="927565146"/>
              </p:ext>
            </p:extLst>
          </p:nvPr>
        </p:nvGraphicFramePr>
        <p:xfrm>
          <a:off x="901135" y="1814169"/>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Footer Placeholder 1">
            <a:extLst>
              <a:ext uri="{FF2B5EF4-FFF2-40B4-BE49-F238E27FC236}">
                <a16:creationId xmlns:a16="http://schemas.microsoft.com/office/drawing/2014/main" id="{D03BBC6C-DD99-42B4-B4DF-D7707AF7E965}"/>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Tree>
    <p:extLst>
      <p:ext uri="{BB962C8B-B14F-4D97-AF65-F5344CB8AC3E}">
        <p14:creationId xmlns:p14="http://schemas.microsoft.com/office/powerpoint/2010/main" val="1385398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defTabSz="914400">
              <a:spcBef>
                <a:spcPts val="600"/>
              </a:spcBef>
              <a:spcAft>
                <a:spcPts val="600"/>
              </a:spcAft>
            </a:pPr>
            <a:fld id="{44719955-1345-4D84-AB09-2561C2716DF0}" type="slidenum">
              <a:rPr lang="en-US" sz="1100">
                <a:solidFill>
                  <a:schemeClr val="tx1">
                    <a:lumMod val="50000"/>
                    <a:lumOff val="50000"/>
                  </a:schemeClr>
                </a:solidFill>
                <a:latin typeface="Arial" panose="020B0604020202020204" pitchFamily="34" charset="0"/>
                <a:cs typeface="Arial" panose="020B0604020202020204" pitchFamily="34" charset="0"/>
              </a:rPr>
              <a:pPr defTabSz="914400">
                <a:spcBef>
                  <a:spcPts val="600"/>
                </a:spcBef>
                <a:spcAft>
                  <a:spcPts val="600"/>
                </a:spcAft>
              </a:pPr>
              <a:t>3</a:t>
            </a:fld>
            <a:endParaRPr lang="en-US" sz="11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1" name="Footer Placeholder 1">
            <a:extLst>
              <a:ext uri="{FF2B5EF4-FFF2-40B4-BE49-F238E27FC236}">
                <a16:creationId xmlns:a16="http://schemas.microsoft.com/office/drawing/2014/main" id="{2BCC31FF-CF0B-4EB5-846E-38E1A585C18A}"/>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914400">
              <a:spcBef>
                <a:spcPts val="600"/>
              </a:spcBef>
              <a:spcAft>
                <a:spcPts val="600"/>
              </a:spcAft>
            </a:pPr>
            <a:r>
              <a:rPr lang="en-US" sz="1100" b="1" dirty="0">
                <a:solidFill>
                  <a:schemeClr val="tx1"/>
                </a:solidFill>
                <a:latin typeface="Arial" panose="020B0604020202020204" pitchFamily="34" charset="0"/>
                <a:cs typeface="Arial" panose="020B0604020202020204" pitchFamily="34" charset="0"/>
              </a:rPr>
              <a:t>Digital Square</a:t>
            </a:r>
            <a:r>
              <a:rPr lang="en-US" sz="1100" dirty="0">
                <a:solidFill>
                  <a:schemeClr val="tx1"/>
                </a:solidFill>
                <a:latin typeface="Arial" panose="020B0604020202020204" pitchFamily="34" charset="0"/>
                <a:cs typeface="Arial" panose="020B0604020202020204" pitchFamily="34" charset="0"/>
              </a:rPr>
              <a:t> | connecting the world for better health</a:t>
            </a:r>
          </a:p>
        </p:txBody>
      </p:sp>
      <p:sp>
        <p:nvSpPr>
          <p:cNvPr id="19" name="TextBox 18">
            <a:extLst>
              <a:ext uri="{FF2B5EF4-FFF2-40B4-BE49-F238E27FC236}">
                <a16:creationId xmlns:a16="http://schemas.microsoft.com/office/drawing/2014/main" id="{9483AF5F-78AA-4CEA-A9C2-D63312C35E1C}"/>
              </a:ext>
            </a:extLst>
          </p:cNvPr>
          <p:cNvSpPr txBox="1"/>
          <p:nvPr/>
        </p:nvSpPr>
        <p:spPr>
          <a:xfrm>
            <a:off x="722184" y="410649"/>
            <a:ext cx="8390644" cy="769441"/>
          </a:xfrm>
          <a:prstGeom prst="rect">
            <a:avLst/>
          </a:prstGeom>
          <a:noFill/>
        </p:spPr>
        <p:txBody>
          <a:bodyPr wrap="square">
            <a:spAutoFit/>
          </a:bodyPr>
          <a:lstStyle/>
          <a:p>
            <a:pPr marL="0" marR="0" lvl="0" indent="0" algn="ctr" defTabSz="1066800" rtl="0" eaLnBrk="1" fontAlgn="auto" latinLnBrk="0" hangingPunct="1">
              <a:lnSpc>
                <a:spcPct val="100000"/>
              </a:lnSpc>
              <a:spcBef>
                <a:spcPct val="0"/>
              </a:spcBef>
              <a:spcAft>
                <a:spcPct val="35000"/>
              </a:spcAft>
              <a:buClrTx/>
              <a:buSzTx/>
              <a:buFontTx/>
              <a:buNone/>
              <a:tabLst/>
              <a:defRPr/>
            </a:pPr>
            <a:r>
              <a:rPr kumimoji="0" lang="en-US" sz="4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Why is the Navigator needed?</a:t>
            </a:r>
          </a:p>
        </p:txBody>
      </p:sp>
      <p:sp>
        <p:nvSpPr>
          <p:cNvPr id="20" name="Content Placeholder 7">
            <a:extLst>
              <a:ext uri="{FF2B5EF4-FFF2-40B4-BE49-F238E27FC236}">
                <a16:creationId xmlns:a16="http://schemas.microsoft.com/office/drawing/2014/main" id="{2175366C-7995-46D1-9BCC-B349DA32958B}"/>
              </a:ext>
            </a:extLst>
          </p:cNvPr>
          <p:cNvSpPr txBox="1">
            <a:spLocks/>
          </p:cNvSpPr>
          <p:nvPr/>
        </p:nvSpPr>
        <p:spPr>
          <a:xfrm>
            <a:off x="567809" y="1886684"/>
            <a:ext cx="11271509" cy="411394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600"/>
              </a:lnSpc>
              <a:spcBef>
                <a:spcPts val="0"/>
              </a:spcBef>
              <a:spcAft>
                <a:spcPts val="1200"/>
              </a:spcAft>
            </a:pPr>
            <a:r>
              <a:rPr lang="en-US" sz="2200" dirty="0">
                <a:latin typeface="Arial" panose="020B0604020202020204" pitchFamily="34" charset="0"/>
                <a:cs typeface="Arial" panose="020B0604020202020204" pitchFamily="34" charset="0"/>
              </a:rPr>
              <a:t>Maturity models have served a useful purpose in </a:t>
            </a:r>
            <a:br>
              <a:rPr lang="en-US" sz="2200" dirty="0">
                <a:latin typeface="Arial" panose="020B0604020202020204" pitchFamily="34" charset="0"/>
                <a:cs typeface="Arial" panose="020B0604020202020204" pitchFamily="34" charset="0"/>
              </a:rPr>
            </a:br>
            <a:r>
              <a:rPr lang="en-US" sz="2200" b="1" dirty="0">
                <a:latin typeface="Arial" panose="020B0604020202020204" pitchFamily="34" charset="0"/>
                <a:cs typeface="Arial" panose="020B0604020202020204" pitchFamily="34" charset="0"/>
              </a:rPr>
              <a:t>determining the “as is” status</a:t>
            </a:r>
            <a:r>
              <a:rPr lang="en-US" sz="2200" dirty="0">
                <a:latin typeface="Arial" panose="020B0604020202020204" pitchFamily="34" charset="0"/>
                <a:cs typeface="Arial" panose="020B0604020202020204" pitchFamily="34" charset="0"/>
              </a:rPr>
              <a:t> of a country or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organization’s system for health data.</a:t>
            </a:r>
          </a:p>
          <a:p>
            <a:pPr>
              <a:lnSpc>
                <a:spcPts val="2600"/>
              </a:lnSpc>
              <a:spcBef>
                <a:spcPts val="0"/>
              </a:spcBef>
              <a:spcAft>
                <a:spcPts val="1200"/>
              </a:spcAft>
            </a:pPr>
            <a:r>
              <a:rPr lang="en-US" sz="2200" dirty="0">
                <a:latin typeface="Arial" panose="020B0604020202020204" pitchFamily="34" charset="0"/>
                <a:cs typeface="Arial" panose="020B0604020202020204" pitchFamily="34" charset="0"/>
              </a:rPr>
              <a:t>The </a:t>
            </a:r>
            <a:r>
              <a:rPr lang="en-US" sz="2200" b="1" dirty="0">
                <a:latin typeface="Arial" panose="020B0604020202020204" pitchFamily="34" charset="0"/>
                <a:cs typeface="Arial" panose="020B0604020202020204" pitchFamily="34" charset="0"/>
              </a:rPr>
              <a:t>number of publicly available maturity model-</a:t>
            </a:r>
            <a:br>
              <a:rPr lang="en-US" sz="2200" b="1" dirty="0">
                <a:latin typeface="Arial" panose="020B0604020202020204" pitchFamily="34" charset="0"/>
                <a:cs typeface="Arial" panose="020B0604020202020204" pitchFamily="34" charset="0"/>
              </a:rPr>
            </a:br>
            <a:r>
              <a:rPr lang="en-US" sz="2200" b="1" dirty="0">
                <a:latin typeface="Arial" panose="020B0604020202020204" pitchFamily="34" charset="0"/>
                <a:cs typeface="Arial" panose="020B0604020202020204" pitchFamily="34" charset="0"/>
              </a:rPr>
              <a:t>based tools </a:t>
            </a:r>
            <a:r>
              <a:rPr lang="en-US" sz="2200" dirty="0">
                <a:latin typeface="Arial" panose="020B0604020202020204" pitchFamily="34" charset="0"/>
                <a:cs typeface="Arial" panose="020B0604020202020204" pitchFamily="34" charset="0"/>
              </a:rPr>
              <a:t>may leave potential users unsure of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where to start.</a:t>
            </a:r>
          </a:p>
          <a:p>
            <a:pPr>
              <a:lnSpc>
                <a:spcPts val="2600"/>
              </a:lnSpc>
              <a:spcBef>
                <a:spcPts val="0"/>
              </a:spcBef>
              <a:spcAft>
                <a:spcPts val="1200"/>
              </a:spcAft>
            </a:pPr>
            <a:r>
              <a:rPr lang="en-US" sz="2200" dirty="0">
                <a:latin typeface="Arial" panose="020B0604020202020204" pitchFamily="34" charset="0"/>
                <a:cs typeface="Arial" panose="020B0604020202020204" pitchFamily="34" charset="0"/>
              </a:rPr>
              <a:t>Maturity model-based tools stand to add the most value to a health system when </a:t>
            </a:r>
            <a:r>
              <a:rPr lang="en-US" sz="2200" b="1" dirty="0">
                <a:latin typeface="Arial" panose="020B0604020202020204" pitchFamily="34" charset="0"/>
                <a:cs typeface="Arial" panose="020B0604020202020204" pitchFamily="34" charset="0"/>
              </a:rPr>
              <a:t>aligned with the specific digital health goals </a:t>
            </a:r>
            <a:r>
              <a:rPr lang="en-US" sz="2200" dirty="0">
                <a:latin typeface="Arial" panose="020B0604020202020204" pitchFamily="34" charset="0"/>
                <a:cs typeface="Arial" panose="020B0604020202020204" pitchFamily="34" charset="0"/>
              </a:rPr>
              <a:t>of a country or organization.</a:t>
            </a:r>
          </a:p>
          <a:p>
            <a:pPr>
              <a:lnSpc>
                <a:spcPts val="2600"/>
              </a:lnSpc>
              <a:spcBef>
                <a:spcPts val="0"/>
              </a:spcBef>
              <a:spcAft>
                <a:spcPts val="1200"/>
              </a:spcAft>
            </a:pPr>
            <a:r>
              <a:rPr lang="en-US" sz="2200" dirty="0">
                <a:latin typeface="Arial" panose="020B0604020202020204" pitchFamily="34" charset="0"/>
                <a:cs typeface="Arial" panose="020B0604020202020204" pitchFamily="34" charset="0"/>
              </a:rPr>
              <a:t>The Navigator </a:t>
            </a:r>
            <a:r>
              <a:rPr lang="en-US" sz="2200" b="1" dirty="0">
                <a:latin typeface="Arial" panose="020B0604020202020204" pitchFamily="34" charset="0"/>
                <a:cs typeface="Arial" panose="020B0604020202020204" pitchFamily="34" charset="0"/>
              </a:rPr>
              <a:t>builds on the value of independent maturity model-based tools</a:t>
            </a:r>
            <a:r>
              <a:rPr lang="en-US" sz="2200" dirty="0">
                <a:latin typeface="Arial" panose="020B0604020202020204" pitchFamily="34" charset="0"/>
                <a:cs typeface="Arial" panose="020B0604020202020204" pitchFamily="34" charset="0"/>
              </a:rPr>
              <a:t> by providing guidance to navigate their effective use.  </a:t>
            </a:r>
          </a:p>
          <a:p>
            <a:pPr marL="0" indent="0">
              <a:lnSpc>
                <a:spcPct val="110000"/>
              </a:lnSpc>
              <a:buFont typeface="Arial" panose="020B0604020202020204" pitchFamily="34" charset="0"/>
              <a:buNone/>
            </a:pPr>
            <a:endParaRPr lang="en-US" sz="2000" b="1" dirty="0">
              <a:latin typeface="Arial" panose="020B0604020202020204" pitchFamily="34" charset="0"/>
              <a:cs typeface="Arial" panose="020B0604020202020204" pitchFamily="34" charset="0"/>
            </a:endParaRPr>
          </a:p>
          <a:p>
            <a:pPr>
              <a:lnSpc>
                <a:spcPct val="110000"/>
              </a:lnSpc>
            </a:pPr>
            <a:endParaRPr lang="en-US" sz="2000" b="1" dirty="0">
              <a:latin typeface="Arial" panose="020B0604020202020204" pitchFamily="34" charset="0"/>
              <a:cs typeface="Arial" panose="020B0604020202020204" pitchFamily="34" charset="0"/>
            </a:endParaRPr>
          </a:p>
          <a:p>
            <a:pPr marL="0" indent="0">
              <a:lnSpc>
                <a:spcPct val="110000"/>
              </a:lnSpc>
              <a:buFont typeface="Arial" panose="020B0604020202020204" pitchFamily="34" charset="0"/>
              <a:buNone/>
            </a:pPr>
            <a:endParaRPr lang="en-US" sz="2000" b="1"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0501CCC-9534-4510-8387-C2203B534A30}"/>
              </a:ext>
            </a:extLst>
          </p:cNvPr>
          <p:cNvPicPr>
            <a:picLocks noChangeAspect="1"/>
          </p:cNvPicPr>
          <p:nvPr/>
        </p:nvPicPr>
        <p:blipFill>
          <a:blip r:embed="rId3"/>
          <a:stretch>
            <a:fillRect/>
          </a:stretch>
        </p:blipFill>
        <p:spPr>
          <a:xfrm>
            <a:off x="7695716" y="2008081"/>
            <a:ext cx="3928475" cy="1920240"/>
          </a:xfrm>
          <a:prstGeom prst="rect">
            <a:avLst/>
          </a:prstGeom>
          <a:ln w="19050">
            <a:solidFill>
              <a:schemeClr val="tx1"/>
            </a:solidFill>
          </a:ln>
        </p:spPr>
      </p:pic>
    </p:spTree>
    <p:extLst>
      <p:ext uri="{BB962C8B-B14F-4D97-AF65-F5344CB8AC3E}">
        <p14:creationId xmlns:p14="http://schemas.microsoft.com/office/powerpoint/2010/main" val="5637980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858644" y="-31971"/>
            <a:ext cx="11153247" cy="1681653"/>
          </a:xfrm>
        </p:spPr>
        <p:txBody>
          <a:bodyPr vert="horz" lIns="91440" tIns="45720" rIns="91440" bIns="45720" rtlCol="0" anchor="ctr">
            <a:normAutofit/>
          </a:bodyPr>
          <a:lstStyle/>
          <a:p>
            <a:pPr marL="0" marR="0" lvl="0" indent="0" defTabSz="1066800" rtl="0" eaLnBrk="1" fontAlgn="auto" latinLnBrk="0" hangingPunct="1">
              <a:lnSpc>
                <a:spcPct val="90000"/>
              </a:lnSpc>
              <a:spcBef>
                <a:spcPct val="0"/>
              </a:spcBef>
              <a:spcAft>
                <a:spcPct val="3500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Choosing an assessment based on </a:t>
            </a:r>
            <a:br>
              <a:rPr kumimoji="0" lang="en-US" sz="4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br>
            <a:r>
              <a:rPr kumimoji="0" lang="en-US" sz="4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organizational priorities</a:t>
            </a: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05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30</a:t>
            </a:fld>
            <a:endParaRPr kumimoji="0" lang="en-US" sz="105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cs typeface="Arial" panose="020B0604020202020204" pitchFamily="34" charset="0"/>
            </a:endParaRPr>
          </a:p>
        </p:txBody>
      </p:sp>
      <p:sp>
        <p:nvSpPr>
          <p:cNvPr id="15" name="Footer Placeholder 1">
            <a:extLst>
              <a:ext uri="{FF2B5EF4-FFF2-40B4-BE49-F238E27FC236}">
                <a16:creationId xmlns:a16="http://schemas.microsoft.com/office/drawing/2014/main" id="{9623A71B-14A9-44E2-BB3E-B3E21CB35311}"/>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
        <p:nvSpPr>
          <p:cNvPr id="17" name="TextBox 16">
            <a:extLst>
              <a:ext uri="{FF2B5EF4-FFF2-40B4-BE49-F238E27FC236}">
                <a16:creationId xmlns:a16="http://schemas.microsoft.com/office/drawing/2014/main" id="{8047FC12-6973-4B35-BC22-1190430CEF37}"/>
              </a:ext>
            </a:extLst>
          </p:cNvPr>
          <p:cNvSpPr txBox="1"/>
          <p:nvPr/>
        </p:nvSpPr>
        <p:spPr>
          <a:xfrm>
            <a:off x="858644" y="2095538"/>
            <a:ext cx="3423424" cy="3631763"/>
          </a:xfrm>
          <a:prstGeom prst="rect">
            <a:avLst/>
          </a:prstGeom>
          <a:noFill/>
        </p:spPr>
        <p:txBody>
          <a:bodyPr wrap="square" rtlCol="0">
            <a:spAutoFit/>
          </a:bodyPr>
          <a:lstStyle/>
          <a:p>
            <a:pPr>
              <a:spcAft>
                <a:spcPts val="1200"/>
              </a:spcAft>
            </a:pPr>
            <a:r>
              <a:rPr lang="en-US" sz="2000" dirty="0">
                <a:latin typeface="Arial" panose="020B0604020202020204" pitchFamily="34" charset="0"/>
                <a:cs typeface="Arial" panose="020B0604020202020204" pitchFamily="34" charset="0"/>
              </a:rPr>
              <a:t>Countries and organizations should consider assessment tools that align with their priorities, which may be in digital health, HIS, or for a specific information system, such as the supply chain information system. </a:t>
            </a:r>
          </a:p>
          <a:p>
            <a:r>
              <a:rPr lang="en-US" sz="2000" dirty="0">
                <a:latin typeface="Arial" panose="020B0604020202020204" pitchFamily="34" charset="0"/>
                <a:cs typeface="Arial" panose="020B0604020202020204" pitchFamily="34" charset="0"/>
              </a:rPr>
              <a:t>This graphic shows how specific tools align with priorities.</a:t>
            </a:r>
          </a:p>
        </p:txBody>
      </p:sp>
      <p:pic>
        <p:nvPicPr>
          <p:cNvPr id="13" name="Picture 12">
            <a:extLst>
              <a:ext uri="{FF2B5EF4-FFF2-40B4-BE49-F238E27FC236}">
                <a16:creationId xmlns:a16="http://schemas.microsoft.com/office/drawing/2014/main" id="{E9746C92-117D-48C6-92F0-252C6B0FF81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76230" y="1975164"/>
            <a:ext cx="7250392" cy="3931920"/>
          </a:xfrm>
          <a:prstGeom prst="rect">
            <a:avLst/>
          </a:prstGeom>
          <a:noFill/>
        </p:spPr>
      </p:pic>
    </p:spTree>
    <p:extLst>
      <p:ext uri="{BB962C8B-B14F-4D97-AF65-F5344CB8AC3E}">
        <p14:creationId xmlns:p14="http://schemas.microsoft.com/office/powerpoint/2010/main" val="1092654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useBgFill="1">
        <p:nvSpPr>
          <p:cNvPr id="12" name="Rectangle 1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0" name="Freeform: Shape 1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Rectangle 2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 name="Title 1">
            <a:extLst>
              <a:ext uri="{FF2B5EF4-FFF2-40B4-BE49-F238E27FC236}">
                <a16:creationId xmlns:a16="http://schemas.microsoft.com/office/drawing/2014/main" id="{5DABDA67-EF0B-4097-B098-C9B1BA6BA59B}"/>
              </a:ext>
            </a:extLst>
          </p:cNvPr>
          <p:cNvSpPr>
            <a:spLocks noGrp="1"/>
          </p:cNvSpPr>
          <p:nvPr>
            <p:ph type="title"/>
          </p:nvPr>
        </p:nvSpPr>
        <p:spPr>
          <a:xfrm>
            <a:off x="466722" y="10139"/>
            <a:ext cx="3201366" cy="6837724"/>
          </a:xfrm>
        </p:spPr>
        <p:txBody>
          <a:bodyPr anchor="ctr" anchorCtr="0">
            <a:normAutofit/>
          </a:bodyPr>
          <a:lstStyle/>
          <a:p>
            <a:pPr algn="r"/>
            <a:r>
              <a:rPr lang="en-US" sz="4000" b="1" dirty="0">
                <a:solidFill>
                  <a:srgbClr val="FFFFFF"/>
                </a:solidFill>
                <a:latin typeface="Arial" panose="020B0604020202020204" pitchFamily="34" charset="0"/>
                <a:cs typeface="Arial" panose="020B0604020202020204" pitchFamily="34" charset="0"/>
              </a:rPr>
              <a:t>Summary</a:t>
            </a:r>
          </a:p>
        </p:txBody>
      </p:sp>
      <p:sp>
        <p:nvSpPr>
          <p:cNvPr id="4" name="Footer Placeholder 3">
            <a:extLst>
              <a:ext uri="{FF2B5EF4-FFF2-40B4-BE49-F238E27FC236}">
                <a16:creationId xmlns:a16="http://schemas.microsoft.com/office/drawing/2014/main" id="{6188DAC2-32A2-43E8-A46A-AEB06C725865}"/>
              </a:ext>
            </a:extLst>
          </p:cNvPr>
          <p:cNvSpPr>
            <a:spLocks noGrp="1"/>
          </p:cNvSpPr>
          <p:nvPr>
            <p:ph type="ftr" sz="quarter" idx="11"/>
          </p:nvPr>
        </p:nvSpPr>
        <p:spPr>
          <a:xfrm rot="5400000">
            <a:off x="-1828800" y="1984248"/>
            <a:ext cx="4114800" cy="365125"/>
          </a:xfrm>
        </p:spPr>
        <p:txBody>
          <a:bodyPr>
            <a:norm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Digital Square</a:t>
            </a:r>
            <a:r>
              <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 connecting the world for better health</a:t>
            </a:r>
          </a:p>
        </p:txBody>
      </p:sp>
      <p:sp>
        <p:nvSpPr>
          <p:cNvPr id="3" name="Content Placeholder 2">
            <a:extLst>
              <a:ext uri="{FF2B5EF4-FFF2-40B4-BE49-F238E27FC236}">
                <a16:creationId xmlns:a16="http://schemas.microsoft.com/office/drawing/2014/main" id="{E3393AE3-3E89-4F1C-A765-9EF8D502FBAE}"/>
              </a:ext>
            </a:extLst>
          </p:cNvPr>
          <p:cNvSpPr>
            <a:spLocks noGrp="1"/>
          </p:cNvSpPr>
          <p:nvPr>
            <p:ph idx="1"/>
          </p:nvPr>
        </p:nvSpPr>
        <p:spPr>
          <a:xfrm>
            <a:off x="4876494" y="1241248"/>
            <a:ext cx="6555347" cy="4375503"/>
          </a:xfrm>
        </p:spPr>
        <p:txBody>
          <a:bodyPr anchor="ctr">
            <a:noAutofit/>
          </a:bodyPr>
          <a:lstStyle/>
          <a:p>
            <a:pPr marL="346075" indent="-346075">
              <a:lnSpc>
                <a:spcPts val="3000"/>
              </a:lnSpc>
              <a:spcBef>
                <a:spcPts val="0"/>
              </a:spcBef>
              <a:spcAft>
                <a:spcPts val="1800"/>
              </a:spcAft>
            </a:pPr>
            <a:r>
              <a:rPr lang="en-US" sz="2400" dirty="0">
                <a:latin typeface="Arial" panose="020B0604020202020204" pitchFamily="34" charset="0"/>
                <a:cs typeface="Arial" panose="020B0604020202020204" pitchFamily="34" charset="0"/>
              </a:rPr>
              <a:t>The Navigator is intended to provide guidance for selecting and using one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or more maturity model-based tools.</a:t>
            </a:r>
          </a:p>
          <a:p>
            <a:pPr marL="346075" indent="-346075">
              <a:lnSpc>
                <a:spcPts val="3000"/>
              </a:lnSpc>
              <a:spcBef>
                <a:spcPts val="0"/>
              </a:spcBef>
              <a:spcAft>
                <a:spcPts val="1800"/>
              </a:spcAft>
            </a:pPr>
            <a:r>
              <a:rPr lang="en-US" sz="2400" dirty="0">
                <a:latin typeface="Arial" panose="020B0604020202020204" pitchFamily="34" charset="0"/>
                <a:cs typeface="Arial" panose="020B0604020202020204" pitchFamily="34" charset="0"/>
              </a:rPr>
              <a:t>The accompanying Decision Support Workbook (in Excel) is intended to guide users in determining which tool or tools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to review more closely.</a:t>
            </a:r>
          </a:p>
          <a:p>
            <a:pPr marL="346075" indent="-346075">
              <a:lnSpc>
                <a:spcPts val="3000"/>
              </a:lnSpc>
              <a:spcBef>
                <a:spcPts val="0"/>
              </a:spcBef>
              <a:spcAft>
                <a:spcPts val="1800"/>
              </a:spcAft>
            </a:pPr>
            <a:r>
              <a:rPr lang="en-US" sz="2400" dirty="0">
                <a:latin typeface="Arial" panose="020B0604020202020204" pitchFamily="34" charset="0"/>
                <a:cs typeface="Arial" panose="020B0604020202020204" pitchFamily="34" charset="0"/>
              </a:rPr>
              <a:t>Assessment planners should consider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what tools have been used previously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and whether the assessment results can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be reviewed to inform a new assessment.</a:t>
            </a:r>
            <a:endParaRPr lang="en-US" sz="2000"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440FF718-18CD-466D-987B-3125541B0E7A}"/>
              </a:ext>
            </a:extLst>
          </p:cNvPr>
          <p:cNvSpPr>
            <a:spLocks noGrp="1"/>
          </p:cNvSpPr>
          <p:nvPr>
            <p:ph type="sldNum" sz="quarter" idx="12"/>
          </p:nvPr>
        </p:nvSpPr>
        <p:spPr>
          <a:xfrm>
            <a:off x="11704320" y="6455664"/>
            <a:ext cx="448056" cy="365125"/>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44719955-1345-4D84-AB09-2561C2716DF0}" type="slidenum">
              <a:rPr kumimoji="0" lang="en-US" sz="110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600"/>
                </a:spcAft>
                <a:buClrTx/>
                <a:buSzTx/>
                <a:buFontTx/>
                <a:buNone/>
                <a:tabLst/>
                <a:defRPr/>
              </a:pPr>
              <a:t>31</a:t>
            </a:fld>
            <a:endParaRPr kumimoji="0" lang="en-US" sz="11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5092721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8D5505-EC92-4271-879F-1BAFB7A6030D}"/>
              </a:ext>
            </a:extLst>
          </p:cNvPr>
          <p:cNvSpPr/>
          <p:nvPr/>
        </p:nvSpPr>
        <p:spPr>
          <a:xfrm>
            <a:off x="4420501" y="5223281"/>
            <a:ext cx="3749581" cy="12228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00378B88-0E4B-4744-9F21-D76068455807}"/>
              </a:ext>
            </a:extLst>
          </p:cNvPr>
          <p:cNvSpPr/>
          <p:nvPr/>
        </p:nvSpPr>
        <p:spPr>
          <a:xfrm>
            <a:off x="242371" y="1905918"/>
            <a:ext cx="3150824" cy="32279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0E5A750C-C08B-4C8A-B901-7F78E6CEED56}"/>
              </a:ext>
            </a:extLst>
          </p:cNvPr>
          <p:cNvSpPr>
            <a:spLocks noGrp="1"/>
          </p:cNvSpPr>
          <p:nvPr>
            <p:ph type="ctrTitle"/>
          </p:nvPr>
        </p:nvSpPr>
        <p:spPr>
          <a:xfrm>
            <a:off x="600837" y="1142137"/>
            <a:ext cx="10990325" cy="1934753"/>
          </a:xfrm>
        </p:spPr>
        <p:txBody>
          <a:bodyPr anchor="t">
            <a:normAutofit/>
          </a:bodyPr>
          <a:lstStyle/>
          <a:p>
            <a:r>
              <a:rPr lang="en-US" sz="4500" dirty="0"/>
              <a:t>Digital Square is supported by: </a:t>
            </a:r>
          </a:p>
        </p:txBody>
      </p:sp>
      <p:sp>
        <p:nvSpPr>
          <p:cNvPr id="5" name="Subtitle 4">
            <a:extLst>
              <a:ext uri="{FF2B5EF4-FFF2-40B4-BE49-F238E27FC236}">
                <a16:creationId xmlns:a16="http://schemas.microsoft.com/office/drawing/2014/main" id="{24DCD2DC-9FB3-4A5F-8847-CC61FE48BFA5}"/>
              </a:ext>
            </a:extLst>
          </p:cNvPr>
          <p:cNvSpPr>
            <a:spLocks noGrp="1"/>
          </p:cNvSpPr>
          <p:nvPr>
            <p:ph type="subTitle" idx="4294967295"/>
          </p:nvPr>
        </p:nvSpPr>
        <p:spPr>
          <a:xfrm>
            <a:off x="595746" y="5068202"/>
            <a:ext cx="10995416" cy="1131542"/>
          </a:xfrm>
        </p:spPr>
        <p:txBody>
          <a:bodyPr>
            <a:noAutofit/>
          </a:bodyPr>
          <a:lstStyle/>
          <a:p>
            <a:pPr marL="0" indent="0" algn="ctr">
              <a:buNone/>
            </a:pPr>
            <a:r>
              <a:rPr lang="en-US" sz="1800" i="1" dirty="0"/>
              <a:t>Digital Square is a PATH-led initiative funded and designed by the United States Agency for International Development, the Bill &amp; Melinda Gates Foundation, and a consortium of other donors. </a:t>
            </a:r>
          </a:p>
          <a:p>
            <a:pPr marL="0" indent="0" algn="ctr">
              <a:buNone/>
            </a:pPr>
            <a:r>
              <a:rPr lang="en-US" sz="1200" i="1" dirty="0"/>
              <a:t>This presentation was made possible by the generous support of the American people through the United States Agency for International Development. The contents are the responsibility of PATH and do not necessarily reflect the views of USAID or the United States Government.</a:t>
            </a:r>
          </a:p>
        </p:txBody>
      </p:sp>
      <p:pic>
        <p:nvPicPr>
          <p:cNvPr id="8" name="Picture 7">
            <a:extLst>
              <a:ext uri="{FF2B5EF4-FFF2-40B4-BE49-F238E27FC236}">
                <a16:creationId xmlns:a16="http://schemas.microsoft.com/office/drawing/2014/main" id="{2F50EDC2-0480-4A8F-A746-66598A3915E7}"/>
              </a:ext>
            </a:extLst>
          </p:cNvPr>
          <p:cNvPicPr>
            <a:picLocks noChangeAspect="1"/>
          </p:cNvPicPr>
          <p:nvPr/>
        </p:nvPicPr>
        <p:blipFill>
          <a:blip r:embed="rId3"/>
          <a:stretch>
            <a:fillRect/>
          </a:stretch>
        </p:blipFill>
        <p:spPr>
          <a:xfrm>
            <a:off x="962689" y="3027673"/>
            <a:ext cx="10283707" cy="822960"/>
          </a:xfrm>
          <a:prstGeom prst="rect">
            <a:avLst/>
          </a:prstGeom>
        </p:spPr>
      </p:pic>
    </p:spTree>
    <p:extLst>
      <p:ext uri="{BB962C8B-B14F-4D97-AF65-F5344CB8AC3E}">
        <p14:creationId xmlns:p14="http://schemas.microsoft.com/office/powerpoint/2010/main" val="4547768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401D1-D173-4F8E-867A-6414D0A32011}"/>
              </a:ext>
            </a:extLst>
          </p:cNvPr>
          <p:cNvSpPr>
            <a:spLocks noGrp="1"/>
          </p:cNvSpPr>
          <p:nvPr>
            <p:ph type="ctrTitle"/>
          </p:nvPr>
        </p:nvSpPr>
        <p:spPr/>
        <p:txBody>
          <a:bodyPr/>
          <a:lstStyle/>
          <a:p>
            <a:r>
              <a:rPr lang="en-US" dirty="0"/>
              <a:t>Appendix slides</a:t>
            </a:r>
          </a:p>
        </p:txBody>
      </p:sp>
      <p:sp>
        <p:nvSpPr>
          <p:cNvPr id="4" name="Footer Placeholder 3">
            <a:extLst>
              <a:ext uri="{FF2B5EF4-FFF2-40B4-BE49-F238E27FC236}">
                <a16:creationId xmlns:a16="http://schemas.microsoft.com/office/drawing/2014/main" id="{BB43B86C-03A3-4911-9F8A-A75CD6285ADC}"/>
              </a:ext>
            </a:extLst>
          </p:cNvPr>
          <p:cNvSpPr>
            <a:spLocks noGrp="1"/>
          </p:cNvSpPr>
          <p:nvPr>
            <p:ph type="ftr" sz="quarter" idx="3"/>
          </p:nvPr>
        </p:nvSpPr>
        <p:spPr/>
        <p:txBody>
          <a:bodyPr/>
          <a:lstStyle/>
          <a:p>
            <a:r>
              <a:rPr lang="en-US" b="1" dirty="0"/>
              <a:t>Digital Square</a:t>
            </a:r>
            <a:r>
              <a:rPr lang="en-US" dirty="0"/>
              <a:t> | connecting the world for better health</a:t>
            </a:r>
          </a:p>
        </p:txBody>
      </p:sp>
    </p:spTree>
    <p:extLst>
      <p:ext uri="{BB962C8B-B14F-4D97-AF65-F5344CB8AC3E}">
        <p14:creationId xmlns:p14="http://schemas.microsoft.com/office/powerpoint/2010/main" val="41876047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B2E8D99-2328-4A5B-A8B2-81BCC3F2D8C9}"/>
              </a:ext>
            </a:extLst>
          </p:cNvPr>
          <p:cNvSpPr>
            <a:spLocks noGrp="1"/>
          </p:cNvSpPr>
          <p:nvPr>
            <p:ph type="title"/>
          </p:nvPr>
        </p:nvSpPr>
        <p:spPr>
          <a:xfrm>
            <a:off x="836679" y="301084"/>
            <a:ext cx="6002110" cy="1828799"/>
          </a:xfrm>
        </p:spPr>
        <p:txBody>
          <a:bodyPr>
            <a:normAutofit/>
          </a:bodyPr>
          <a:lstStyle/>
          <a:p>
            <a:r>
              <a:rPr lang="en-US" sz="4000" dirty="0">
                <a:latin typeface="Arial" panose="020B0604020202020204" pitchFamily="34" charset="0"/>
                <a:cs typeface="Arial" panose="020B0604020202020204" pitchFamily="34" charset="0"/>
              </a:rPr>
              <a:t>Digital health</a:t>
            </a:r>
          </a:p>
        </p:txBody>
      </p:sp>
      <p:sp>
        <p:nvSpPr>
          <p:cNvPr id="3" name="Content Placeholder 2">
            <a:extLst>
              <a:ext uri="{FF2B5EF4-FFF2-40B4-BE49-F238E27FC236}">
                <a16:creationId xmlns:a16="http://schemas.microsoft.com/office/drawing/2014/main" id="{0264B440-5F74-48C4-BBE9-6D4558F01871}"/>
              </a:ext>
            </a:extLst>
          </p:cNvPr>
          <p:cNvSpPr>
            <a:spLocks noGrp="1"/>
          </p:cNvSpPr>
          <p:nvPr>
            <p:ph idx="1"/>
          </p:nvPr>
        </p:nvSpPr>
        <p:spPr>
          <a:xfrm>
            <a:off x="836678" y="1728439"/>
            <a:ext cx="6170231" cy="3940442"/>
          </a:xfrm>
        </p:spPr>
        <p:txBody>
          <a:bodyPr>
            <a:noAutofit/>
          </a:bodyPr>
          <a:lstStyle/>
          <a:p>
            <a:pPr marL="0" indent="0">
              <a:lnSpc>
                <a:spcPts val="2600"/>
              </a:lnSpc>
              <a:spcBef>
                <a:spcPts val="0"/>
              </a:spcBef>
              <a:spcAft>
                <a:spcPts val="1500"/>
              </a:spcAft>
              <a:buNone/>
            </a:pPr>
            <a:r>
              <a:rPr lang="en-US" sz="2000" b="0" i="0" u="none" strike="noStrike" dirty="0">
                <a:effectLst/>
                <a:latin typeface="Arial" panose="020B0604020202020204" pitchFamily="34" charset="0"/>
                <a:cs typeface="Arial" panose="020B0604020202020204" pitchFamily="34" charset="0"/>
              </a:rPr>
              <a:t>The terms digital health, eHealth, mHealth, and health information systems are often used interchangeably, and their definitions may overlap. For the purposes of the Navigator, </a:t>
            </a:r>
            <a:r>
              <a:rPr lang="en-US" sz="2000" b="1" i="0" u="none" strike="noStrike" dirty="0">
                <a:effectLst/>
                <a:latin typeface="Arial" panose="020B0604020202020204" pitchFamily="34" charset="0"/>
                <a:cs typeface="Arial" panose="020B0604020202020204" pitchFamily="34" charset="0"/>
              </a:rPr>
              <a:t>digital health </a:t>
            </a:r>
            <a:br>
              <a:rPr lang="en-US" sz="2000" b="1" i="0" u="none" strike="noStrike" dirty="0">
                <a:effectLst/>
                <a:latin typeface="Arial" panose="020B0604020202020204" pitchFamily="34" charset="0"/>
                <a:cs typeface="Arial" panose="020B0604020202020204" pitchFamily="34" charset="0"/>
              </a:rPr>
            </a:br>
            <a:r>
              <a:rPr lang="en-US" sz="2000" b="1" i="0" u="none" strike="noStrike" dirty="0">
                <a:effectLst/>
                <a:latin typeface="Arial" panose="020B0604020202020204" pitchFamily="34" charset="0"/>
                <a:cs typeface="Arial" panose="020B0604020202020204" pitchFamily="34" charset="0"/>
              </a:rPr>
              <a:t>is used as an umbrella term </a:t>
            </a:r>
            <a:r>
              <a:rPr lang="en-US" sz="2000" b="0" i="0" u="none" strike="noStrike" dirty="0">
                <a:effectLst/>
                <a:latin typeface="Arial" panose="020B0604020202020204" pitchFamily="34" charset="0"/>
                <a:cs typeface="Arial" panose="020B0604020202020204" pitchFamily="34" charset="0"/>
              </a:rPr>
              <a:t>that encompasses </a:t>
            </a:r>
            <a:br>
              <a:rPr lang="en-US" sz="2000" b="0" i="0" u="none" strike="noStrike" dirty="0">
                <a:effectLst/>
                <a:latin typeface="Arial" panose="020B0604020202020204" pitchFamily="34" charset="0"/>
                <a:cs typeface="Arial" panose="020B0604020202020204" pitchFamily="34" charset="0"/>
              </a:rPr>
            </a:br>
            <a:r>
              <a:rPr lang="en-US" sz="2000" b="0" i="0" u="none" strike="noStrike" dirty="0">
                <a:effectLst/>
                <a:latin typeface="Arial" panose="020B0604020202020204" pitchFamily="34" charset="0"/>
                <a:cs typeface="Arial" panose="020B0604020202020204" pitchFamily="34" charset="0"/>
              </a:rPr>
              <a:t>all applications of ICT, such as electronic health records, mobile health technologies, and interoperable platforms to support the collection </a:t>
            </a:r>
            <a:br>
              <a:rPr lang="en-US" sz="2000" b="0" i="0" u="none" strike="noStrike" dirty="0">
                <a:effectLst/>
                <a:latin typeface="Arial" panose="020B0604020202020204" pitchFamily="34" charset="0"/>
                <a:cs typeface="Arial" panose="020B0604020202020204" pitchFamily="34" charset="0"/>
              </a:rPr>
            </a:br>
            <a:r>
              <a:rPr lang="en-US" sz="2000" b="0" i="0" u="none" strike="noStrike" dirty="0">
                <a:effectLst/>
                <a:latin typeface="Arial" panose="020B0604020202020204" pitchFamily="34" charset="0"/>
                <a:cs typeface="Arial" panose="020B0604020202020204" pitchFamily="34" charset="0"/>
              </a:rPr>
              <a:t>and use of health information.</a:t>
            </a:r>
            <a:endParaRPr lang="en-US" sz="2000" dirty="0">
              <a:latin typeface="Arial" panose="020B0604020202020204" pitchFamily="34" charset="0"/>
              <a:cs typeface="Arial" panose="020B0604020202020204" pitchFamily="34" charset="0"/>
            </a:endParaRPr>
          </a:p>
          <a:p>
            <a:pPr marL="0" indent="0">
              <a:lnSpc>
                <a:spcPts val="2600"/>
              </a:lnSpc>
              <a:spcBef>
                <a:spcPts val="0"/>
              </a:spcBef>
              <a:spcAft>
                <a:spcPts val="1500"/>
              </a:spcAft>
              <a:buNone/>
            </a:pPr>
            <a:r>
              <a:rPr lang="en-US" sz="2000" dirty="0">
                <a:latin typeface="Arial" panose="020B0604020202020204" pitchFamily="34" charset="0"/>
                <a:cs typeface="Arial" panose="020B0604020202020204" pitchFamily="34" charset="0"/>
              </a:rPr>
              <a:t>When describing specific tools and their intended goal(s), the Navigator </a:t>
            </a:r>
            <a:r>
              <a:rPr lang="en-US" sz="2000" b="1" dirty="0">
                <a:latin typeface="Arial" panose="020B0604020202020204" pitchFamily="34" charset="0"/>
                <a:cs typeface="Arial" panose="020B0604020202020204" pitchFamily="34" charset="0"/>
              </a:rPr>
              <a:t>uses the language of the tool, including HIS, digital health, and/or eHealth</a:t>
            </a:r>
            <a:r>
              <a:rPr lang="en-US" sz="2000" dirty="0">
                <a:latin typeface="Arial" panose="020B0604020202020204" pitchFamily="34" charset="0"/>
                <a:cs typeface="Arial" panose="020B0604020202020204" pitchFamily="34" charset="0"/>
              </a:rPr>
              <a:t>.</a:t>
            </a:r>
          </a:p>
        </p:txBody>
      </p:sp>
      <p:sp>
        <p:nvSpPr>
          <p:cNvPr id="4" name="Footer Placeholder 3">
            <a:extLst>
              <a:ext uri="{FF2B5EF4-FFF2-40B4-BE49-F238E27FC236}">
                <a16:creationId xmlns:a16="http://schemas.microsoft.com/office/drawing/2014/main" id="{7359717A-8586-449E-9729-B77E739EA98F}"/>
              </a:ext>
            </a:extLst>
          </p:cNvPr>
          <p:cNvSpPr>
            <a:spLocks noGrp="1"/>
          </p:cNvSpPr>
          <p:nvPr>
            <p:ph type="ftr" sz="quarter" idx="11"/>
          </p:nvPr>
        </p:nvSpPr>
        <p:spPr>
          <a:xfrm>
            <a:off x="3195473" y="6356350"/>
            <a:ext cx="3811437" cy="365125"/>
          </a:xfrm>
        </p:spPr>
        <p:txBody>
          <a:bodyPr>
            <a:normAutofit/>
          </a:bodyPr>
          <a:lstStyle/>
          <a:p>
            <a:pPr algn="l">
              <a:spcAft>
                <a:spcPts val="600"/>
              </a:spcAft>
            </a:pPr>
            <a:r>
              <a:rPr lang="en-US" sz="1100" b="1" dirty="0">
                <a:latin typeface="Arial" panose="020B0604020202020204" pitchFamily="34" charset="0"/>
                <a:cs typeface="Arial" panose="020B0604020202020204" pitchFamily="34" charset="0"/>
              </a:rPr>
              <a:t>Digital Square</a:t>
            </a:r>
            <a:r>
              <a:rPr lang="en-US" sz="1100" dirty="0">
                <a:latin typeface="Arial" panose="020B0604020202020204" pitchFamily="34" charset="0"/>
                <a:cs typeface="Arial" panose="020B0604020202020204" pitchFamily="34" charset="0"/>
              </a:rPr>
              <a:t> | connecting the world for better health</a:t>
            </a:r>
          </a:p>
        </p:txBody>
      </p:sp>
      <p:pic>
        <p:nvPicPr>
          <p:cNvPr id="29" name="Picture 6" descr="Electronic circuit board">
            <a:extLst>
              <a:ext uri="{FF2B5EF4-FFF2-40B4-BE49-F238E27FC236}">
                <a16:creationId xmlns:a16="http://schemas.microsoft.com/office/drawing/2014/main" id="{23BB2F6F-ED18-4AC7-BCF9-AF0DAA65FC64}"/>
              </a:ext>
            </a:extLst>
          </p:cNvPr>
          <p:cNvPicPr>
            <a:picLocks noChangeAspect="1"/>
          </p:cNvPicPr>
          <p:nvPr/>
        </p:nvPicPr>
        <p:blipFill rotWithShape="1">
          <a:blip r:embed="rId3"/>
          <a:srcRect l="41165" r="10241" b="-1"/>
          <a:stretch/>
        </p:blipFill>
        <p:spPr>
          <a:xfrm>
            <a:off x="7199440" y="10"/>
            <a:ext cx="4992560" cy="6857990"/>
          </a:xfrm>
          <a:prstGeom prst="rect">
            <a:avLst/>
          </a:prstGeom>
          <a:effectLst/>
        </p:spPr>
      </p:pic>
      <p:sp>
        <p:nvSpPr>
          <p:cNvPr id="5" name="Slide Number Placeholder 4">
            <a:extLst>
              <a:ext uri="{FF2B5EF4-FFF2-40B4-BE49-F238E27FC236}">
                <a16:creationId xmlns:a16="http://schemas.microsoft.com/office/drawing/2014/main" id="{7D50BC22-7F26-49F5-8E98-A74FCD5E9B6E}"/>
              </a:ext>
            </a:extLst>
          </p:cNvPr>
          <p:cNvSpPr>
            <a:spLocks noGrp="1"/>
          </p:cNvSpPr>
          <p:nvPr>
            <p:ph type="sldNum" sz="quarter" idx="12"/>
          </p:nvPr>
        </p:nvSpPr>
        <p:spPr>
          <a:xfrm>
            <a:off x="8610600" y="6356350"/>
            <a:ext cx="2743200" cy="365125"/>
          </a:xfrm>
        </p:spPr>
        <p:txBody>
          <a:bodyPr>
            <a:normAutofit/>
          </a:bodyPr>
          <a:lstStyle/>
          <a:p>
            <a:pPr>
              <a:spcAft>
                <a:spcPts val="600"/>
              </a:spcAft>
            </a:pPr>
            <a:fld id="{44719955-1345-4D84-AB09-2561C2716DF0}" type="slidenum">
              <a:rPr lang="en-US">
                <a:solidFill>
                  <a:srgbClr val="FFFFFF"/>
                </a:solidFill>
                <a:latin typeface="Arial" panose="020B0604020202020204" pitchFamily="34" charset="0"/>
                <a:cs typeface="Arial" panose="020B0604020202020204" pitchFamily="34" charset="0"/>
              </a:rPr>
              <a:pPr>
                <a:spcAft>
                  <a:spcPts val="600"/>
                </a:spcAft>
              </a:pPr>
              <a:t>34</a:t>
            </a:fld>
            <a:endParaRPr lang="en-US"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1941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useBgFill="1">
        <p:nvSpPr>
          <p:cNvPr id="12" name="Rectangle 1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0" name="Freeform: Shape 1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AF4A0BD8-DC7C-42F7-BB11-A286A02A80D0}"/>
              </a:ext>
            </a:extLst>
          </p:cNvPr>
          <p:cNvSpPr>
            <a:spLocks noGrp="1"/>
          </p:cNvSpPr>
          <p:nvPr>
            <p:ph type="title"/>
          </p:nvPr>
        </p:nvSpPr>
        <p:spPr>
          <a:xfrm>
            <a:off x="466722" y="1"/>
            <a:ext cx="3201366" cy="6858000"/>
          </a:xfrm>
        </p:spPr>
        <p:txBody>
          <a:bodyPr anchor="ctr" anchorCtr="0">
            <a:normAutofit/>
          </a:bodyPr>
          <a:lstStyle/>
          <a:p>
            <a:pPr algn="r"/>
            <a:r>
              <a:rPr lang="en-US" sz="4000" b="1" dirty="0">
                <a:solidFill>
                  <a:srgbClr val="FFFFFF"/>
                </a:solidFill>
                <a:latin typeface="Arial" panose="020B0604020202020204" pitchFamily="34" charset="0"/>
                <a:cs typeface="Arial" panose="020B0604020202020204" pitchFamily="34" charset="0"/>
              </a:rPr>
              <a:t>What do </a:t>
            </a:r>
            <a:br>
              <a:rPr lang="en-US" sz="4000" b="1" dirty="0">
                <a:solidFill>
                  <a:srgbClr val="FFFFFF"/>
                </a:solidFill>
                <a:latin typeface="Arial" panose="020B0604020202020204" pitchFamily="34" charset="0"/>
                <a:cs typeface="Arial" panose="020B0604020202020204" pitchFamily="34" charset="0"/>
              </a:rPr>
            </a:br>
            <a:r>
              <a:rPr lang="en-US" sz="4000" b="1" dirty="0">
                <a:solidFill>
                  <a:srgbClr val="FFFFFF"/>
                </a:solidFill>
                <a:latin typeface="Arial" panose="020B0604020202020204" pitchFamily="34" charset="0"/>
                <a:cs typeface="Arial" panose="020B0604020202020204" pitchFamily="34" charset="0"/>
              </a:rPr>
              <a:t>we mean </a:t>
            </a:r>
            <a:br>
              <a:rPr lang="en-US" sz="4000" b="1" dirty="0">
                <a:solidFill>
                  <a:srgbClr val="FFFFFF"/>
                </a:solidFill>
                <a:latin typeface="Arial" panose="020B0604020202020204" pitchFamily="34" charset="0"/>
                <a:cs typeface="Arial" panose="020B0604020202020204" pitchFamily="34" charset="0"/>
              </a:rPr>
            </a:br>
            <a:r>
              <a:rPr lang="en-US" sz="4000" b="1" dirty="0">
                <a:solidFill>
                  <a:srgbClr val="FFFFFF"/>
                </a:solidFill>
                <a:latin typeface="Arial" panose="020B0604020202020204" pitchFamily="34" charset="0"/>
                <a:cs typeface="Arial" panose="020B0604020202020204" pitchFamily="34" charset="0"/>
              </a:rPr>
              <a:t>by digital health?</a:t>
            </a:r>
          </a:p>
        </p:txBody>
      </p:sp>
      <p:sp>
        <p:nvSpPr>
          <p:cNvPr id="4" name="Footer Placeholder 3">
            <a:extLst>
              <a:ext uri="{FF2B5EF4-FFF2-40B4-BE49-F238E27FC236}">
                <a16:creationId xmlns:a16="http://schemas.microsoft.com/office/drawing/2014/main" id="{A56933D1-7F7C-47EC-B86A-2DD660EF78D0}"/>
              </a:ext>
            </a:extLst>
          </p:cNvPr>
          <p:cNvSpPr>
            <a:spLocks noGrp="1"/>
          </p:cNvSpPr>
          <p:nvPr>
            <p:ph type="ftr" sz="quarter" idx="11"/>
          </p:nvPr>
        </p:nvSpPr>
        <p:spPr>
          <a:xfrm rot="5400000">
            <a:off x="-1828800" y="1984248"/>
            <a:ext cx="4114800" cy="365125"/>
          </a:xfrm>
        </p:spPr>
        <p:txBody>
          <a:bodyPr>
            <a:normAutofit/>
          </a:bodyPr>
          <a:lstStyle/>
          <a:p>
            <a:pPr algn="l">
              <a:spcAft>
                <a:spcPts val="600"/>
              </a:spcAft>
            </a:pPr>
            <a:r>
              <a:rPr lang="en-US" sz="1100" b="1" dirty="0">
                <a:solidFill>
                  <a:srgbClr val="FFFFFF"/>
                </a:solidFill>
                <a:latin typeface="Arial" panose="020B0604020202020204" pitchFamily="34" charset="0"/>
                <a:cs typeface="Arial" panose="020B0604020202020204" pitchFamily="34" charset="0"/>
              </a:rPr>
              <a:t>Digital Square</a:t>
            </a:r>
            <a:r>
              <a:rPr lang="en-US" sz="1100" dirty="0">
                <a:solidFill>
                  <a:srgbClr val="FFFFFF"/>
                </a:solidFill>
                <a:latin typeface="Arial" panose="020B0604020202020204" pitchFamily="34" charset="0"/>
                <a:cs typeface="Arial" panose="020B0604020202020204" pitchFamily="34" charset="0"/>
              </a:rPr>
              <a:t> | connecting the world for better health</a:t>
            </a:r>
          </a:p>
        </p:txBody>
      </p:sp>
      <p:sp>
        <p:nvSpPr>
          <p:cNvPr id="3" name="Content Placeholder 2">
            <a:extLst>
              <a:ext uri="{FF2B5EF4-FFF2-40B4-BE49-F238E27FC236}">
                <a16:creationId xmlns:a16="http://schemas.microsoft.com/office/drawing/2014/main" id="{3D07739E-47F6-403E-9DB5-1AC5DBBF88ED}"/>
              </a:ext>
            </a:extLst>
          </p:cNvPr>
          <p:cNvSpPr>
            <a:spLocks noGrp="1"/>
          </p:cNvSpPr>
          <p:nvPr>
            <p:ph idx="1"/>
          </p:nvPr>
        </p:nvSpPr>
        <p:spPr>
          <a:xfrm>
            <a:off x="5690036" y="1425789"/>
            <a:ext cx="4846697" cy="4495510"/>
          </a:xfrm>
        </p:spPr>
        <p:txBody>
          <a:bodyPr anchor="ctr">
            <a:noAutofit/>
          </a:bodyPr>
          <a:lstStyle/>
          <a:p>
            <a:pPr marL="0" indent="0">
              <a:lnSpc>
                <a:spcPts val="3600"/>
              </a:lnSpc>
              <a:spcBef>
                <a:spcPts val="0"/>
              </a:spcBef>
              <a:spcAft>
                <a:spcPts val="1800"/>
              </a:spcAft>
              <a:buNone/>
            </a:pPr>
            <a:r>
              <a:rPr lang="en-US" b="1" i="0" u="none" strike="noStrike" dirty="0">
                <a:effectLst/>
                <a:latin typeface="Arial" panose="020B0604020202020204" pitchFamily="34" charset="0"/>
                <a:cs typeface="Arial" panose="020B0604020202020204" pitchFamily="34" charset="0"/>
              </a:rPr>
              <a:t>Digital health </a:t>
            </a:r>
            <a:r>
              <a:rPr lang="en-US" b="0" i="0" u="none" strike="noStrike" dirty="0">
                <a:effectLst/>
                <a:latin typeface="Arial" panose="020B0604020202020204" pitchFamily="34" charset="0"/>
                <a:cs typeface="Arial" panose="020B0604020202020204" pitchFamily="34" charset="0"/>
              </a:rPr>
              <a:t>is the systematic application of ICT, computer science, and data to support informed decision making by individuals, the health workforce, and health systems to strengthen resilience to disease and improve health and wellness. </a:t>
            </a:r>
          </a:p>
          <a:p>
            <a:pPr marL="457200" lvl="1" indent="0" algn="r">
              <a:lnSpc>
                <a:spcPts val="3600"/>
              </a:lnSpc>
              <a:spcBef>
                <a:spcPts val="0"/>
              </a:spcBef>
              <a:buNone/>
            </a:pPr>
            <a:r>
              <a:rPr lang="en-US" sz="2800" b="0" i="0" u="none" strike="noStrike" dirty="0">
                <a:effectLst/>
                <a:latin typeface="Arial" panose="020B0604020202020204" pitchFamily="34" charset="0"/>
                <a:cs typeface="Arial" panose="020B0604020202020204" pitchFamily="34" charset="0"/>
              </a:rPr>
              <a:t>(WHO</a:t>
            </a:r>
            <a:r>
              <a:rPr lang="en-US" sz="2800" b="0" i="0" strike="noStrike" dirty="0">
                <a:effectLst/>
                <a:latin typeface="Arial" panose="020B0604020202020204" pitchFamily="34" charset="0"/>
                <a:cs typeface="Arial" panose="020B0604020202020204" pitchFamily="34" charset="0"/>
              </a:rPr>
              <a:t>, 2020)</a:t>
            </a:r>
            <a:endParaRPr lang="en-US" sz="2800"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88B9280F-F1CA-4030-B722-2121B35FFAF0}"/>
              </a:ext>
            </a:extLst>
          </p:cNvPr>
          <p:cNvSpPr>
            <a:spLocks noGrp="1"/>
          </p:cNvSpPr>
          <p:nvPr>
            <p:ph type="sldNum" sz="quarter" idx="12"/>
          </p:nvPr>
        </p:nvSpPr>
        <p:spPr>
          <a:xfrm>
            <a:off x="11704320" y="6455664"/>
            <a:ext cx="448056" cy="365125"/>
          </a:xfrm>
        </p:spPr>
        <p:txBody>
          <a:bodyPr>
            <a:normAutofit/>
          </a:bodyPr>
          <a:lstStyle/>
          <a:p>
            <a:pPr>
              <a:spcAft>
                <a:spcPts val="600"/>
              </a:spcAft>
            </a:pPr>
            <a:fld id="{44719955-1345-4D84-AB09-2561C2716DF0}" type="slidenum">
              <a:rPr lang="en-US" sz="1100">
                <a:solidFill>
                  <a:schemeClr val="tx1">
                    <a:lumMod val="50000"/>
                    <a:lumOff val="50000"/>
                  </a:schemeClr>
                </a:solidFill>
                <a:latin typeface="Arial" panose="020B0604020202020204" pitchFamily="34" charset="0"/>
                <a:cs typeface="Arial" panose="020B0604020202020204" pitchFamily="34" charset="0"/>
              </a:rPr>
              <a:pPr>
                <a:spcAft>
                  <a:spcPts val="600"/>
                </a:spcAft>
              </a:pPr>
              <a:t>35</a:t>
            </a:fld>
            <a:endParaRPr lang="en-US" sz="1100" dirty="0">
              <a:solidFill>
                <a:schemeClr val="tx1">
                  <a:lumMod val="50000"/>
                  <a:lumOff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95510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useBgFill="1">
        <p:nvSpPr>
          <p:cNvPr id="43" name="Rectangle 42">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5" name="Rectangle 4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7" name="Rectangle 4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9" name="Rectangle 4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51" name="Freeform: Shape 5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Arial" panose="020B0604020202020204" pitchFamily="34" charset="0"/>
              <a:cs typeface="Arial" panose="020B0604020202020204" pitchFamily="34" charset="0"/>
            </a:endParaRPr>
          </a:p>
        </p:txBody>
      </p:sp>
      <p:sp>
        <p:nvSpPr>
          <p:cNvPr id="53" name="Rectangle 5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9" name="Title 8">
            <a:extLst>
              <a:ext uri="{FF2B5EF4-FFF2-40B4-BE49-F238E27FC236}">
                <a16:creationId xmlns:a16="http://schemas.microsoft.com/office/drawing/2014/main" id="{42C5D8F1-EA5E-41B4-9902-84A73813D513}"/>
              </a:ext>
            </a:extLst>
          </p:cNvPr>
          <p:cNvSpPr>
            <a:spLocks noGrp="1"/>
          </p:cNvSpPr>
          <p:nvPr>
            <p:ph type="title"/>
          </p:nvPr>
        </p:nvSpPr>
        <p:spPr>
          <a:xfrm>
            <a:off x="466722" y="10133"/>
            <a:ext cx="3201366" cy="6837729"/>
          </a:xfrm>
        </p:spPr>
        <p:txBody>
          <a:bodyPr vert="horz" lIns="91440" tIns="45720" rIns="91440" bIns="45720" rtlCol="0" anchor="ctr" anchorCtr="0">
            <a:normAutofit/>
          </a:bodyPr>
          <a:lstStyle/>
          <a:p>
            <a:pPr algn="r"/>
            <a:r>
              <a:rPr lang="en-US" sz="4000" b="1" kern="1200" dirty="0">
                <a:solidFill>
                  <a:srgbClr val="FFFFFF"/>
                </a:solidFill>
                <a:latin typeface="Arial" panose="020B0604020202020204" pitchFamily="34" charset="0"/>
                <a:cs typeface="Arial" panose="020B0604020202020204" pitchFamily="34" charset="0"/>
              </a:rPr>
              <a:t>Tool attributes explored</a:t>
            </a:r>
          </a:p>
        </p:txBody>
      </p:sp>
      <p:sp>
        <p:nvSpPr>
          <p:cNvPr id="2" name="Footer Placeholder 1">
            <a:extLst>
              <a:ext uri="{FF2B5EF4-FFF2-40B4-BE49-F238E27FC236}">
                <a16:creationId xmlns:a16="http://schemas.microsoft.com/office/drawing/2014/main" id="{17453FBD-1510-426B-95D0-C48F4B1ECB46}"/>
              </a:ext>
            </a:extLst>
          </p:cNvPr>
          <p:cNvSpPr>
            <a:spLocks noGrp="1"/>
          </p:cNvSpPr>
          <p:nvPr>
            <p:ph type="ftr" sz="quarter" idx="11"/>
          </p:nvPr>
        </p:nvSpPr>
        <p:spPr>
          <a:xfrm rot="5400000">
            <a:off x="-1827725" y="1984248"/>
            <a:ext cx="4114800" cy="365125"/>
          </a:xfrm>
        </p:spPr>
        <p:txBody>
          <a:bodyPr vert="horz" lIns="91440" tIns="45720" rIns="91440" bIns="45720" rtlCol="0" anchor="ctr">
            <a:normAutofit/>
          </a:bodyPr>
          <a:lstStyle/>
          <a:p>
            <a:pPr algn="l" defTabSz="914400">
              <a:spcAft>
                <a:spcPts val="600"/>
              </a:spcAft>
            </a:pPr>
            <a:r>
              <a:rPr lang="en-US" sz="1100" b="1" kern="1200" dirty="0">
                <a:solidFill>
                  <a:srgbClr val="FFFFFF"/>
                </a:solidFill>
                <a:latin typeface="Arial" panose="020B0604020202020204" pitchFamily="34" charset="0"/>
                <a:cs typeface="Arial" panose="020B0604020202020204" pitchFamily="34" charset="0"/>
              </a:rPr>
              <a:t>Digital Square</a:t>
            </a:r>
            <a:r>
              <a:rPr lang="en-US" sz="1100" kern="1200" dirty="0">
                <a:solidFill>
                  <a:srgbClr val="FFFFFF"/>
                </a:solidFill>
                <a:latin typeface="Arial" panose="020B0604020202020204" pitchFamily="34" charset="0"/>
                <a:cs typeface="Arial" panose="020B0604020202020204" pitchFamily="34" charset="0"/>
              </a:rPr>
              <a:t> | connecting the world for better health</a:t>
            </a:r>
          </a:p>
        </p:txBody>
      </p:sp>
      <p:sp>
        <p:nvSpPr>
          <p:cNvPr id="16" name="TextBox 15">
            <a:extLst>
              <a:ext uri="{FF2B5EF4-FFF2-40B4-BE49-F238E27FC236}">
                <a16:creationId xmlns:a16="http://schemas.microsoft.com/office/drawing/2014/main" id="{48FC8501-E82B-49E3-B1D1-C40D84146D4A}"/>
              </a:ext>
            </a:extLst>
          </p:cNvPr>
          <p:cNvSpPr txBox="1"/>
          <p:nvPr/>
        </p:nvSpPr>
        <p:spPr>
          <a:xfrm>
            <a:off x="4892806" y="892097"/>
            <a:ext cx="6798161" cy="5258825"/>
          </a:xfrm>
          <a:prstGeom prst="rect">
            <a:avLst/>
          </a:prstGeom>
        </p:spPr>
        <p:txBody>
          <a:bodyPr vert="horz" lIns="91440" tIns="45720" rIns="91440" bIns="45720" rtlCol="0" anchor="ctr">
            <a:noAutofit/>
          </a:bodyPr>
          <a:lstStyle/>
          <a:p>
            <a:pPr defTabSz="914400">
              <a:lnSpc>
                <a:spcPts val="2800"/>
              </a:lnSpc>
              <a:spcAft>
                <a:spcPts val="900"/>
              </a:spcAft>
            </a:pPr>
            <a:r>
              <a:rPr lang="en-US" sz="2400" b="1" dirty="0">
                <a:latin typeface="Arial" panose="020B0604020202020204" pitchFamily="34" charset="0"/>
                <a:cs typeface="Arial" panose="020B0604020202020204" pitchFamily="34" charset="0"/>
              </a:rPr>
              <a:t>The tools in the Navigator vary in the </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following ways:</a:t>
            </a:r>
          </a:p>
          <a:p>
            <a:pPr marL="568325" lvl="1" indent="-287338" defTabSz="914400">
              <a:lnSpc>
                <a:spcPts val="2800"/>
              </a:lnSpc>
              <a:spcAft>
                <a:spcPts val="900"/>
              </a:spcAft>
              <a:buFont typeface="Arial" panose="020B0604020202020204" pitchFamily="34" charset="0"/>
              <a:buChar char="•"/>
            </a:pPr>
            <a:r>
              <a:rPr lang="en-US" sz="2200" dirty="0">
                <a:latin typeface="Arial" panose="020B0604020202020204" pitchFamily="34" charset="0"/>
                <a:cs typeface="Arial" panose="020B0604020202020204" pitchFamily="34" charset="0"/>
              </a:rPr>
              <a:t>Specific </a:t>
            </a:r>
            <a:r>
              <a:rPr lang="en-US" sz="2200" b="1" dirty="0">
                <a:latin typeface="Arial" panose="020B0604020202020204" pitchFamily="34" charset="0"/>
                <a:cs typeface="Arial" panose="020B0604020202020204" pitchFamily="34" charset="0"/>
              </a:rPr>
              <a:t>purpose or goal </a:t>
            </a:r>
            <a:r>
              <a:rPr lang="en-US" sz="2200" dirty="0">
                <a:latin typeface="Arial" panose="020B0604020202020204" pitchFamily="34" charset="0"/>
                <a:cs typeface="Arial" panose="020B0604020202020204" pitchFamily="34" charset="0"/>
              </a:rPr>
              <a:t>in conducting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the assessment</a:t>
            </a:r>
          </a:p>
          <a:p>
            <a:pPr marL="568325" lvl="1" indent="-287338" defTabSz="914400">
              <a:lnSpc>
                <a:spcPts val="2800"/>
              </a:lnSpc>
              <a:spcAft>
                <a:spcPts val="900"/>
              </a:spcAft>
              <a:buFont typeface="Arial" panose="020B0604020202020204" pitchFamily="34" charset="0"/>
              <a:buChar char="•"/>
            </a:pPr>
            <a:r>
              <a:rPr lang="en-US" sz="2200" b="1" dirty="0">
                <a:latin typeface="Arial" panose="020B0604020202020204" pitchFamily="34" charset="0"/>
                <a:cs typeface="Arial" panose="020B0604020202020204" pitchFamily="34" charset="0"/>
              </a:rPr>
              <a:t>Languages</a:t>
            </a:r>
            <a:r>
              <a:rPr lang="en-US" sz="2200" dirty="0">
                <a:latin typeface="Arial" panose="020B0604020202020204" pitchFamily="34" charset="0"/>
                <a:cs typeface="Arial" panose="020B0604020202020204" pitchFamily="34" charset="0"/>
              </a:rPr>
              <a:t> in which the tools are available</a:t>
            </a:r>
            <a:endParaRPr lang="en-US" sz="2200" b="1" dirty="0">
              <a:latin typeface="Arial" panose="020B0604020202020204" pitchFamily="34" charset="0"/>
              <a:cs typeface="Arial" panose="020B0604020202020204" pitchFamily="34" charset="0"/>
            </a:endParaRPr>
          </a:p>
          <a:p>
            <a:pPr marL="568325" lvl="1" indent="-287338" defTabSz="914400">
              <a:lnSpc>
                <a:spcPts val="2800"/>
              </a:lnSpc>
              <a:spcAft>
                <a:spcPts val="900"/>
              </a:spcAft>
              <a:buFont typeface="Arial" panose="020B0604020202020204" pitchFamily="34" charset="0"/>
              <a:buChar char="•"/>
            </a:pPr>
            <a:r>
              <a:rPr lang="en-US" sz="2200" b="1" dirty="0">
                <a:latin typeface="Arial" panose="020B0604020202020204" pitchFamily="34" charset="0"/>
                <a:cs typeface="Arial" panose="020B0604020202020204" pitchFamily="34" charset="0"/>
              </a:rPr>
              <a:t>Methodology and resources needed </a:t>
            </a:r>
            <a:r>
              <a:rPr lang="en-US" sz="2200" dirty="0">
                <a:latin typeface="Arial" panose="020B0604020202020204" pitchFamily="34" charset="0"/>
                <a:cs typeface="Arial" panose="020B0604020202020204" pitchFamily="34" charset="0"/>
              </a:rPr>
              <a:t>to conduct an assessment, including subject matter expertise of participants</a:t>
            </a:r>
          </a:p>
          <a:p>
            <a:pPr marL="568325" lvl="1" indent="-287338" defTabSz="914400">
              <a:lnSpc>
                <a:spcPts val="2800"/>
              </a:lnSpc>
              <a:spcAft>
                <a:spcPts val="900"/>
              </a:spcAft>
              <a:buFont typeface="Arial" panose="020B0604020202020204" pitchFamily="34" charset="0"/>
              <a:buChar char="•"/>
            </a:pPr>
            <a:r>
              <a:rPr lang="en-US" sz="2200" dirty="0">
                <a:latin typeface="Arial" panose="020B0604020202020204" pitchFamily="34" charset="0"/>
                <a:cs typeface="Arial" panose="020B0604020202020204" pitchFamily="34" charset="0"/>
              </a:rPr>
              <a:t>How </a:t>
            </a:r>
            <a:r>
              <a:rPr lang="en-US" sz="2200" b="1" dirty="0">
                <a:latin typeface="Arial" panose="020B0604020202020204" pitchFamily="34" charset="0"/>
                <a:cs typeface="Arial" panose="020B0604020202020204" pitchFamily="34" charset="0"/>
              </a:rPr>
              <a:t>attributes of digital health are organized </a:t>
            </a:r>
            <a:r>
              <a:rPr lang="en-US" sz="2200" dirty="0">
                <a:latin typeface="Arial" panose="020B0604020202020204" pitchFamily="34" charset="0"/>
                <a:cs typeface="Arial" panose="020B0604020202020204" pitchFamily="34" charset="0"/>
              </a:rPr>
              <a:t>(domains, components, subcomponents, etc.)</a:t>
            </a:r>
          </a:p>
          <a:p>
            <a:pPr marL="568325" lvl="1" indent="-287338" defTabSz="914400">
              <a:lnSpc>
                <a:spcPts val="2800"/>
              </a:lnSpc>
              <a:spcAft>
                <a:spcPts val="900"/>
              </a:spcAft>
              <a:buFont typeface="Arial" panose="020B0604020202020204" pitchFamily="34" charset="0"/>
              <a:buChar char="•"/>
            </a:pPr>
            <a:r>
              <a:rPr lang="en-US" sz="2200" dirty="0">
                <a:latin typeface="Arial" panose="020B0604020202020204" pitchFamily="34" charset="0"/>
                <a:cs typeface="Arial" panose="020B0604020202020204" pitchFamily="34" charset="0"/>
              </a:rPr>
              <a:t>The </a:t>
            </a:r>
            <a:r>
              <a:rPr lang="en-US" sz="2200" b="1" dirty="0">
                <a:latin typeface="Arial" panose="020B0604020202020204" pitchFamily="34" charset="0"/>
                <a:cs typeface="Arial" panose="020B0604020202020204" pitchFamily="34" charset="0"/>
              </a:rPr>
              <a:t>number of levels/stages </a:t>
            </a:r>
            <a:r>
              <a:rPr lang="en-US" sz="2200" dirty="0">
                <a:latin typeface="Arial" panose="020B0604020202020204" pitchFamily="34" charset="0"/>
                <a:cs typeface="Arial" panose="020B0604020202020204" pitchFamily="34" charset="0"/>
              </a:rPr>
              <a:t>and how each level of maturity is defined</a:t>
            </a:r>
          </a:p>
          <a:p>
            <a:pPr marL="568325" lvl="1" indent="-287338" defTabSz="914400">
              <a:lnSpc>
                <a:spcPts val="2800"/>
              </a:lnSpc>
              <a:spcAft>
                <a:spcPts val="900"/>
              </a:spcAft>
              <a:buFont typeface="Arial" panose="020B0604020202020204" pitchFamily="34" charset="0"/>
              <a:buChar char="•"/>
            </a:pPr>
            <a:r>
              <a:rPr lang="en-US" sz="2200" dirty="0">
                <a:latin typeface="Arial" panose="020B0604020202020204" pitchFamily="34" charset="0"/>
                <a:cs typeface="Arial" panose="020B0604020202020204" pitchFamily="34" charset="0"/>
              </a:rPr>
              <a:t>Results </a:t>
            </a:r>
            <a:r>
              <a:rPr lang="en-US" sz="2200" b="1" dirty="0">
                <a:latin typeface="Arial" panose="020B0604020202020204" pitchFamily="34" charset="0"/>
                <a:cs typeface="Arial" panose="020B0604020202020204" pitchFamily="34" charset="0"/>
              </a:rPr>
              <a:t>output</a:t>
            </a:r>
          </a:p>
        </p:txBody>
      </p:sp>
      <p:sp>
        <p:nvSpPr>
          <p:cNvPr id="3" name="Slide Number Placeholder 2">
            <a:extLst>
              <a:ext uri="{FF2B5EF4-FFF2-40B4-BE49-F238E27FC236}">
                <a16:creationId xmlns:a16="http://schemas.microsoft.com/office/drawing/2014/main" id="{18AFD93B-9CC0-419C-97CA-84883CD3A612}"/>
              </a:ext>
            </a:extLst>
          </p:cNvPr>
          <p:cNvSpPr>
            <a:spLocks noGrp="1"/>
          </p:cNvSpPr>
          <p:nvPr>
            <p:ph type="sldNum" sz="quarter" idx="12"/>
          </p:nvPr>
        </p:nvSpPr>
        <p:spPr>
          <a:xfrm>
            <a:off x="11704320" y="6455431"/>
            <a:ext cx="445913" cy="365125"/>
          </a:xfrm>
        </p:spPr>
        <p:txBody>
          <a:bodyPr vert="horz" lIns="91440" tIns="45720" rIns="91440" bIns="45720" rtlCol="0" anchor="ctr">
            <a:normAutofit/>
          </a:bodyPr>
          <a:lstStyle/>
          <a:p>
            <a:pPr defTabSz="914400">
              <a:spcAft>
                <a:spcPts val="600"/>
              </a:spcAft>
            </a:pPr>
            <a:fld id="{44719955-1345-4D84-AB09-2561C2716DF0}" type="slidenum">
              <a:rPr lang="en-US" sz="1100">
                <a:solidFill>
                  <a:schemeClr val="tx1">
                    <a:lumMod val="50000"/>
                    <a:lumOff val="50000"/>
                  </a:schemeClr>
                </a:solidFill>
                <a:latin typeface="Arial" panose="020B0604020202020204" pitchFamily="34" charset="0"/>
                <a:cs typeface="Arial" panose="020B0604020202020204" pitchFamily="34" charset="0"/>
              </a:rPr>
              <a:pPr defTabSz="914400">
                <a:spcAft>
                  <a:spcPts val="600"/>
                </a:spcAft>
              </a:pPr>
              <a:t>36</a:t>
            </a:fld>
            <a:endParaRPr lang="en-US" sz="11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6" name="Rectangle 1">
            <a:extLst>
              <a:ext uri="{FF2B5EF4-FFF2-40B4-BE49-F238E27FC236}">
                <a16:creationId xmlns:a16="http://schemas.microsoft.com/office/drawing/2014/main" id="{F08DCC57-59E4-4998-A3D5-4B212FD88DC4}"/>
              </a:ext>
            </a:extLst>
          </p:cNvPr>
          <p:cNvSpPr>
            <a:spLocks noChangeArrowheads="1"/>
          </p:cNvSpPr>
          <p:nvPr/>
        </p:nvSpPr>
        <p:spPr bwMode="auto">
          <a:xfrm>
            <a:off x="5424488" y="1554088"/>
            <a:ext cx="184731" cy="100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dirty="0">
                <a:ln>
                  <a:noFill/>
                </a:ln>
                <a:solidFill>
                  <a:schemeClr val="tx1"/>
                </a:solidFill>
                <a:effectLst/>
                <a:latin typeface="Arial" panose="020B0604020202020204" pitchFamily="34" charset="0"/>
                <a:cs typeface="Arial" panose="020B0604020202020204" pitchFamily="34" charset="0"/>
              </a:rPr>
            </a:br>
            <a:endParaRPr kumimoji="0" lang="en-US" altLang="en-US"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None/>
              <a:tabLst/>
            </a:pPr>
            <a:endParaRPr kumimoji="0" lang="en-US" altLang="en-US"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52473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847493" y="232162"/>
            <a:ext cx="10856827" cy="1096045"/>
          </a:xfrm>
        </p:spPr>
        <p:txBody>
          <a:bodyPr vert="horz" lIns="91440" tIns="45720" rIns="91440" bIns="45720" rtlCol="0" anchor="ctr">
            <a:noAutofit/>
          </a:bodyPr>
          <a:lstStyle/>
          <a:p>
            <a:pPr>
              <a:spcBef>
                <a:spcPts val="600"/>
              </a:spcBef>
              <a:spcAft>
                <a:spcPts val="600"/>
              </a:spcAft>
            </a:pPr>
            <a:r>
              <a:rPr lang="en-US" sz="4000" b="1" kern="1200" dirty="0">
                <a:solidFill>
                  <a:srgbClr val="FFFFFF"/>
                </a:solidFill>
                <a:latin typeface="Arial" panose="020B0604020202020204" pitchFamily="34" charset="0"/>
                <a:cs typeface="Arial" panose="020B0604020202020204" pitchFamily="34" charset="0"/>
              </a:rPr>
              <a:t>What does each maturity model comprise? (1 of 2)</a:t>
            </a: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10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37</a:t>
            </a:fld>
            <a:endParaRPr kumimoji="0" lang="en-US" sz="11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endParaRPr>
          </a:p>
        </p:txBody>
      </p:sp>
      <p:graphicFrame>
        <p:nvGraphicFramePr>
          <p:cNvPr id="13" name="Table 16">
            <a:extLst>
              <a:ext uri="{FF2B5EF4-FFF2-40B4-BE49-F238E27FC236}">
                <a16:creationId xmlns:a16="http://schemas.microsoft.com/office/drawing/2014/main" id="{6945BE66-C4CB-4570-B6D4-B621B8EC75A7}"/>
              </a:ext>
            </a:extLst>
          </p:cNvPr>
          <p:cNvGraphicFramePr>
            <a:graphicFrameLocks noGrp="1"/>
          </p:cNvGraphicFramePr>
          <p:nvPr>
            <p:extLst>
              <p:ext uri="{D42A27DB-BD31-4B8C-83A1-F6EECF244321}">
                <p14:modId xmlns:p14="http://schemas.microsoft.com/office/powerpoint/2010/main" val="456048891"/>
              </p:ext>
            </p:extLst>
          </p:nvPr>
        </p:nvGraphicFramePr>
        <p:xfrm>
          <a:off x="669437" y="1692891"/>
          <a:ext cx="10853122" cy="4556394"/>
        </p:xfrm>
        <a:graphic>
          <a:graphicData uri="http://schemas.openxmlformats.org/drawingml/2006/table">
            <a:tbl>
              <a:tblPr firstRow="1" bandRow="1">
                <a:tableStyleId>{5C22544A-7EE6-4342-B048-85BDC9FD1C3A}</a:tableStyleId>
              </a:tblPr>
              <a:tblGrid>
                <a:gridCol w="1170645">
                  <a:extLst>
                    <a:ext uri="{9D8B030D-6E8A-4147-A177-3AD203B41FA5}">
                      <a16:colId xmlns:a16="http://schemas.microsoft.com/office/drawing/2014/main" val="3928008231"/>
                    </a:ext>
                  </a:extLst>
                </a:gridCol>
                <a:gridCol w="1930247">
                  <a:extLst>
                    <a:ext uri="{9D8B030D-6E8A-4147-A177-3AD203B41FA5}">
                      <a16:colId xmlns:a16="http://schemas.microsoft.com/office/drawing/2014/main" val="4242783471"/>
                    </a:ext>
                  </a:extLst>
                </a:gridCol>
                <a:gridCol w="1550446">
                  <a:extLst>
                    <a:ext uri="{9D8B030D-6E8A-4147-A177-3AD203B41FA5}">
                      <a16:colId xmlns:a16="http://schemas.microsoft.com/office/drawing/2014/main" val="219996377"/>
                    </a:ext>
                  </a:extLst>
                </a:gridCol>
                <a:gridCol w="1550446">
                  <a:extLst>
                    <a:ext uri="{9D8B030D-6E8A-4147-A177-3AD203B41FA5}">
                      <a16:colId xmlns:a16="http://schemas.microsoft.com/office/drawing/2014/main" val="2242077413"/>
                    </a:ext>
                  </a:extLst>
                </a:gridCol>
                <a:gridCol w="1550446">
                  <a:extLst>
                    <a:ext uri="{9D8B030D-6E8A-4147-A177-3AD203B41FA5}">
                      <a16:colId xmlns:a16="http://schemas.microsoft.com/office/drawing/2014/main" val="1498636402"/>
                    </a:ext>
                  </a:extLst>
                </a:gridCol>
                <a:gridCol w="1550446">
                  <a:extLst>
                    <a:ext uri="{9D8B030D-6E8A-4147-A177-3AD203B41FA5}">
                      <a16:colId xmlns:a16="http://schemas.microsoft.com/office/drawing/2014/main" val="2157958362"/>
                    </a:ext>
                  </a:extLst>
                </a:gridCol>
                <a:gridCol w="1550446">
                  <a:extLst>
                    <a:ext uri="{9D8B030D-6E8A-4147-A177-3AD203B41FA5}">
                      <a16:colId xmlns:a16="http://schemas.microsoft.com/office/drawing/2014/main" val="1205742465"/>
                    </a:ext>
                  </a:extLst>
                </a:gridCol>
              </a:tblGrid>
              <a:tr h="527444">
                <a:tc>
                  <a:txBody>
                    <a:bodyPr/>
                    <a:lstStyle/>
                    <a:p>
                      <a:pPr marL="0" algn="l" defTabSz="914400" rtl="0" eaLnBrk="1" fontAlgn="b" latinLnBrk="0" hangingPunct="1">
                        <a:spcBef>
                          <a:spcPts val="0"/>
                        </a:spcBef>
                        <a:spcAft>
                          <a:spcPts val="0"/>
                        </a:spcAft>
                      </a:pPr>
                      <a:endParaRPr lang="en-US" sz="2800" b="1" kern="1200" dirty="0">
                        <a:solidFill>
                          <a:schemeClr val="lt1"/>
                        </a:solidFill>
                        <a:effectLst/>
                        <a:latin typeface="+mn-lt"/>
                        <a:ea typeface="+mn-ea"/>
                        <a:cs typeface="+mn-cs"/>
                      </a:endParaRPr>
                    </a:p>
                  </a:txBody>
                  <a:tcPr marL="25400" marR="25400" marT="25400" marB="25400" anchor="b"/>
                </a:tc>
                <a:tc>
                  <a:txBody>
                    <a:bodyPr/>
                    <a:lstStyle/>
                    <a:p>
                      <a:pPr marL="0" algn="l" defTabSz="914400" rtl="0" eaLnBrk="1" fontAlgn="b" latinLnBrk="0" hangingPunct="1">
                        <a:spcBef>
                          <a:spcPts val="0"/>
                        </a:spcBef>
                        <a:spcAft>
                          <a:spcPts val="0"/>
                        </a:spcAft>
                      </a:pPr>
                      <a:r>
                        <a:rPr lang="en-US" sz="2800" b="1" kern="1200" dirty="0">
                          <a:solidFill>
                            <a:schemeClr val="lt1"/>
                          </a:solidFill>
                          <a:effectLst/>
                          <a:latin typeface="+mn-lt"/>
                          <a:ea typeface="+mn-ea"/>
                          <a:cs typeface="+mn-cs"/>
                        </a:rPr>
                        <a:t>EDIT</a:t>
                      </a:r>
                    </a:p>
                  </a:txBody>
                  <a:tcPr marR="25400" marT="25400" marB="2540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800" b="1" kern="1200" dirty="0">
                          <a:solidFill>
                            <a:schemeClr val="lt1"/>
                          </a:solidFill>
                          <a:effectLst/>
                          <a:latin typeface="+mn-lt"/>
                          <a:ea typeface="+mn-ea"/>
                          <a:cs typeface="+mn-cs"/>
                        </a:rPr>
                        <a:t>GDHI</a:t>
                      </a:r>
                    </a:p>
                  </a:txBody>
                  <a:tcPr marR="25400" marT="25400" marB="25400" anchor="b"/>
                </a:tc>
                <a:tc>
                  <a:txBody>
                    <a:bodyPr/>
                    <a:lstStyle/>
                    <a:p>
                      <a:pPr marL="0" algn="l" defTabSz="914400" rtl="0" eaLnBrk="1" fontAlgn="b" latinLnBrk="0" hangingPunct="1">
                        <a:spcBef>
                          <a:spcPts val="0"/>
                        </a:spcBef>
                        <a:spcAft>
                          <a:spcPts val="0"/>
                        </a:spcAft>
                      </a:pPr>
                      <a:r>
                        <a:rPr lang="en-US" sz="2800" b="1" kern="1200" dirty="0">
                          <a:solidFill>
                            <a:schemeClr val="lt1"/>
                          </a:solidFill>
                          <a:effectLst/>
                          <a:latin typeface="+mn-lt"/>
                          <a:ea typeface="+mn-ea"/>
                          <a:cs typeface="+mn-cs"/>
                        </a:rPr>
                        <a:t>IMM</a:t>
                      </a:r>
                    </a:p>
                  </a:txBody>
                  <a:tcPr marR="25400" marT="25400" marB="25400" anchor="b"/>
                </a:tc>
                <a:tc>
                  <a:txBody>
                    <a:bodyPr/>
                    <a:lstStyle/>
                    <a:p>
                      <a:pPr marL="0" algn="l" defTabSz="914400" rtl="0" eaLnBrk="1" fontAlgn="b" latinLnBrk="0" hangingPunct="1">
                        <a:spcBef>
                          <a:spcPts val="0"/>
                        </a:spcBef>
                        <a:spcAft>
                          <a:spcPts val="0"/>
                        </a:spcAft>
                      </a:pPr>
                      <a:r>
                        <a:rPr lang="en-US" sz="2800" b="1" kern="1200" dirty="0">
                          <a:solidFill>
                            <a:schemeClr val="lt1"/>
                          </a:solidFill>
                          <a:effectLst/>
                          <a:latin typeface="+mn-lt"/>
                          <a:ea typeface="+mn-ea"/>
                          <a:cs typeface="+mn-cs"/>
                        </a:rPr>
                        <a:t>IS4H</a:t>
                      </a:r>
                    </a:p>
                  </a:txBody>
                  <a:tcPr marR="25400" marT="25400" marB="25400" anchor="b"/>
                </a:tc>
                <a:tc>
                  <a:txBody>
                    <a:bodyPr/>
                    <a:lstStyle/>
                    <a:p>
                      <a:pPr algn="l" rtl="0" fontAlgn="b">
                        <a:spcBef>
                          <a:spcPts val="0"/>
                        </a:spcBef>
                        <a:spcAft>
                          <a:spcPts val="0"/>
                        </a:spcAft>
                      </a:pPr>
                      <a:r>
                        <a:rPr lang="en-US" sz="2800" dirty="0">
                          <a:effectLst/>
                        </a:rPr>
                        <a:t>SCORE</a:t>
                      </a:r>
                    </a:p>
                  </a:txBody>
                  <a:tcPr marR="25400" marT="25400" marB="25400" anchor="b"/>
                </a:tc>
                <a:tc>
                  <a:txBody>
                    <a:bodyPr/>
                    <a:lstStyle/>
                    <a:p>
                      <a:pPr marL="0" algn="l" defTabSz="914400" rtl="0" eaLnBrk="1" fontAlgn="b" latinLnBrk="0" hangingPunct="1">
                        <a:spcBef>
                          <a:spcPts val="0"/>
                        </a:spcBef>
                        <a:spcAft>
                          <a:spcPts val="0"/>
                        </a:spcAft>
                      </a:pPr>
                      <a:r>
                        <a:rPr lang="en-US" sz="2800" b="1" kern="1200" dirty="0">
                          <a:solidFill>
                            <a:schemeClr val="lt1"/>
                          </a:solidFill>
                          <a:effectLst/>
                          <a:latin typeface="+mn-lt"/>
                          <a:ea typeface="+mn-ea"/>
                          <a:cs typeface="+mn-cs"/>
                        </a:rPr>
                        <a:t>SOCI</a:t>
                      </a:r>
                    </a:p>
                  </a:txBody>
                  <a:tcPr marR="25400" marT="25400" marB="25400" anchor="b"/>
                </a:tc>
                <a:extLst>
                  <a:ext uri="{0D108BD9-81ED-4DB2-BD59-A6C34878D82A}">
                    <a16:rowId xmlns:a16="http://schemas.microsoft.com/office/drawing/2014/main" val="2685875731"/>
                  </a:ext>
                </a:extLst>
              </a:tr>
              <a:tr h="864110">
                <a:tc>
                  <a:txBody>
                    <a:bodyPr/>
                    <a:lstStyle/>
                    <a:p>
                      <a:pPr algn="l" rtl="0" fontAlgn="b">
                        <a:lnSpc>
                          <a:spcPts val="2000"/>
                        </a:lnSpc>
                        <a:spcBef>
                          <a:spcPts val="0"/>
                        </a:spcBef>
                        <a:spcAft>
                          <a:spcPts val="0"/>
                        </a:spcAft>
                      </a:pPr>
                      <a:r>
                        <a:rPr lang="en-US" sz="1600" b="1" i="0" u="none" strike="noStrike" dirty="0">
                          <a:solidFill>
                            <a:srgbClr val="000000"/>
                          </a:solidFill>
                          <a:effectLst/>
                          <a:latin typeface="Arial" panose="020B0604020202020204" pitchFamily="34" charset="0"/>
                        </a:rPr>
                        <a:t>Number of levels/ stages</a:t>
                      </a:r>
                      <a:endParaRPr lang="en-US" sz="1600" dirty="0">
                        <a:effectLst/>
                      </a:endParaRPr>
                    </a:p>
                  </a:txBody>
                  <a:tcPr marT="91440" marB="25400"/>
                </a:tc>
                <a:tc>
                  <a:txBody>
                    <a:bodyPr/>
                    <a:lstStyle/>
                    <a:p>
                      <a:pPr marL="0" marR="0" lvl="0" indent="0" algn="l" defTabSz="914400" rtl="0" eaLnBrk="1" fontAlgn="b" latinLnBrk="0" hangingPunct="1">
                        <a:lnSpc>
                          <a:spcPts val="2000"/>
                        </a:lnSpc>
                        <a:spcBef>
                          <a:spcPts val="0"/>
                        </a:spcBef>
                        <a:spcAft>
                          <a:spcPts val="0"/>
                        </a:spcAft>
                        <a:buClrTx/>
                        <a:buSzTx/>
                        <a:buFontTx/>
                        <a:buNone/>
                        <a:tabLst/>
                        <a:defRPr/>
                      </a:pPr>
                      <a:r>
                        <a:rPr lang="en-US" sz="1600" b="0" i="0" u="none" strike="noStrike" dirty="0">
                          <a:solidFill>
                            <a:srgbClr val="000000"/>
                          </a:solidFill>
                          <a:effectLst/>
                          <a:latin typeface="Arial" panose="020B0604020202020204" pitchFamily="34" charset="0"/>
                        </a:rPr>
                        <a:t>Scale of 1-5</a:t>
                      </a:r>
                    </a:p>
                    <a:p>
                      <a:pPr algn="l" rtl="0" fontAlgn="b">
                        <a:lnSpc>
                          <a:spcPts val="2000"/>
                        </a:lnSpc>
                        <a:spcBef>
                          <a:spcPts val="0"/>
                        </a:spcBef>
                        <a:spcAft>
                          <a:spcPts val="0"/>
                        </a:spcAft>
                      </a:pPr>
                      <a:endParaRPr lang="en-US" sz="1600" dirty="0">
                        <a:effectLst/>
                      </a:endParaRPr>
                    </a:p>
                  </a:txBody>
                  <a:tcPr marR="25400" marT="91440" marB="25400"/>
                </a:tc>
                <a:tc>
                  <a:txBody>
                    <a:bodyPr/>
                    <a:lstStyle/>
                    <a:p>
                      <a:pPr algn="l" rtl="0" fontAlgn="b">
                        <a:lnSpc>
                          <a:spcPts val="2000"/>
                        </a:lnSpc>
                        <a:spcBef>
                          <a:spcPts val="0"/>
                        </a:spcBef>
                        <a:spcAft>
                          <a:spcPts val="0"/>
                        </a:spcAft>
                      </a:pPr>
                      <a:r>
                        <a:rPr lang="en-US" sz="1600" b="0" i="0" u="none" strike="noStrike" dirty="0">
                          <a:solidFill>
                            <a:srgbClr val="000000"/>
                          </a:solidFill>
                          <a:effectLst/>
                          <a:latin typeface="Arial" panose="020B0604020202020204" pitchFamily="34" charset="0"/>
                        </a:rPr>
                        <a:t>Five maturity phases </a:t>
                      </a:r>
                      <a:endParaRPr lang="en-US" sz="1600" dirty="0">
                        <a:effectLst/>
                      </a:endParaRPr>
                    </a:p>
                  </a:txBody>
                  <a:tcPr marR="25400" marT="91440" marB="25400"/>
                </a:tc>
                <a:tc>
                  <a:txBody>
                    <a:bodyPr/>
                    <a:lstStyle/>
                    <a:p>
                      <a:pPr algn="l" rtl="0" fontAlgn="b">
                        <a:lnSpc>
                          <a:spcPts val="2000"/>
                        </a:lnSpc>
                        <a:spcBef>
                          <a:spcPts val="0"/>
                        </a:spcBef>
                        <a:spcAft>
                          <a:spcPts val="0"/>
                        </a:spcAft>
                      </a:pPr>
                      <a:r>
                        <a:rPr lang="en-US" sz="1600" b="0" i="0" u="none" strike="noStrike" dirty="0">
                          <a:solidFill>
                            <a:srgbClr val="000000"/>
                          </a:solidFill>
                          <a:effectLst/>
                          <a:latin typeface="Arial" panose="020B0604020202020204" pitchFamily="34" charset="0"/>
                        </a:rPr>
                        <a:t>Five maturity levels</a:t>
                      </a:r>
                      <a:endParaRPr lang="en-US" sz="1600" dirty="0">
                        <a:effectLst/>
                      </a:endParaRPr>
                    </a:p>
                  </a:txBody>
                  <a:tcPr marR="25400" marT="91440" marB="25400"/>
                </a:tc>
                <a:tc>
                  <a:txBody>
                    <a:bodyPr/>
                    <a:lstStyle/>
                    <a:p>
                      <a:pPr algn="l" rtl="0" fontAlgn="b">
                        <a:lnSpc>
                          <a:spcPts val="2000"/>
                        </a:lnSpc>
                        <a:spcBef>
                          <a:spcPts val="0"/>
                        </a:spcBef>
                        <a:spcAft>
                          <a:spcPts val="0"/>
                        </a:spcAft>
                      </a:pPr>
                      <a:r>
                        <a:rPr lang="en-US" sz="1600" b="0" i="0" u="none" strike="noStrike" dirty="0">
                          <a:solidFill>
                            <a:srgbClr val="000000"/>
                          </a:solidFill>
                          <a:effectLst/>
                          <a:latin typeface="Arial" panose="020B0604020202020204" pitchFamily="34" charset="0"/>
                        </a:rPr>
                        <a:t>Five maturity levels</a:t>
                      </a:r>
                      <a:endParaRPr lang="en-US" sz="1600" dirty="0">
                        <a:effectLst/>
                      </a:endParaRPr>
                    </a:p>
                  </a:txBody>
                  <a:tcPr marR="25400" marT="91440" marB="25400"/>
                </a:tc>
                <a:tc>
                  <a:txBody>
                    <a:bodyPr/>
                    <a:lstStyle/>
                    <a:p>
                      <a:pPr algn="l" rtl="0" fontAlgn="b">
                        <a:lnSpc>
                          <a:spcPts val="2000"/>
                        </a:lnSpc>
                        <a:spcBef>
                          <a:spcPts val="0"/>
                        </a:spcBef>
                        <a:spcAft>
                          <a:spcPts val="0"/>
                        </a:spcAft>
                      </a:pPr>
                      <a:r>
                        <a:rPr lang="en-US" sz="1600" b="0" i="0" u="none" strike="noStrike" kern="1200" dirty="0">
                          <a:solidFill>
                            <a:srgbClr val="000000"/>
                          </a:solidFill>
                          <a:effectLst/>
                          <a:latin typeface="Arial" panose="020B0604020202020204" pitchFamily="34" charset="0"/>
                          <a:ea typeface="+mn-ea"/>
                          <a:cs typeface="+mn-cs"/>
                        </a:rPr>
                        <a:t>Five levels</a:t>
                      </a:r>
                    </a:p>
                  </a:txBody>
                  <a:tcPr marR="25400" marT="91440" marB="25400"/>
                </a:tc>
                <a:tc>
                  <a:txBody>
                    <a:bodyPr/>
                    <a:lstStyle/>
                    <a:p>
                      <a:pPr algn="l" rtl="0" fontAlgn="b">
                        <a:lnSpc>
                          <a:spcPts val="2000"/>
                        </a:lnSpc>
                        <a:spcBef>
                          <a:spcPts val="0"/>
                        </a:spcBef>
                        <a:spcAft>
                          <a:spcPts val="0"/>
                        </a:spcAft>
                      </a:pPr>
                      <a:r>
                        <a:rPr lang="en-US" sz="1600" b="0" i="0" u="none" strike="noStrike" dirty="0">
                          <a:solidFill>
                            <a:srgbClr val="000000"/>
                          </a:solidFill>
                          <a:effectLst/>
                          <a:latin typeface="Arial" panose="020B0604020202020204" pitchFamily="34" charset="0"/>
                        </a:rPr>
                        <a:t>Five stages for improvement </a:t>
                      </a:r>
                      <a:endParaRPr lang="en-US" sz="1600" dirty="0">
                        <a:effectLst/>
                      </a:endParaRPr>
                    </a:p>
                  </a:txBody>
                  <a:tcPr marR="25400" marT="91440" marB="25400"/>
                </a:tc>
                <a:extLst>
                  <a:ext uri="{0D108BD9-81ED-4DB2-BD59-A6C34878D82A}">
                    <a16:rowId xmlns:a16="http://schemas.microsoft.com/office/drawing/2014/main" val="1166523011"/>
                  </a:ext>
                </a:extLst>
              </a:tr>
              <a:tr h="2326290">
                <a:tc>
                  <a:txBody>
                    <a:bodyPr/>
                    <a:lstStyle/>
                    <a:p>
                      <a:pPr algn="l" rtl="0" fontAlgn="b">
                        <a:lnSpc>
                          <a:spcPts val="2000"/>
                        </a:lnSpc>
                        <a:spcBef>
                          <a:spcPts val="0"/>
                        </a:spcBef>
                        <a:spcAft>
                          <a:spcPts val="0"/>
                        </a:spcAft>
                      </a:pPr>
                      <a:r>
                        <a:rPr lang="en-US" sz="1600" b="1" i="0" u="none" strike="noStrike" dirty="0">
                          <a:solidFill>
                            <a:srgbClr val="000000"/>
                          </a:solidFill>
                          <a:effectLst/>
                          <a:latin typeface="Arial" panose="020B0604020202020204" pitchFamily="34" charset="0"/>
                        </a:rPr>
                        <a:t>Notes on scoring</a:t>
                      </a:r>
                      <a:endParaRPr lang="en-US" sz="1600" dirty="0">
                        <a:effectLst/>
                      </a:endParaRPr>
                    </a:p>
                  </a:txBody>
                  <a:tcPr marT="91440" marB="25400"/>
                </a:tc>
                <a:tc>
                  <a:txBody>
                    <a:bodyPr/>
                    <a:lstStyle/>
                    <a:p>
                      <a:pPr marL="0" marR="0" lvl="0" indent="0" algn="l" defTabSz="914400" rtl="0" eaLnBrk="1" fontAlgn="t" latinLnBrk="0" hangingPunct="1">
                        <a:lnSpc>
                          <a:spcPts val="2000"/>
                        </a:lnSpc>
                        <a:spcBef>
                          <a:spcPts val="0"/>
                        </a:spcBef>
                        <a:spcAft>
                          <a:spcPts val="0"/>
                        </a:spcAft>
                        <a:buClrTx/>
                        <a:buSzTx/>
                        <a:buFontTx/>
                        <a:buNone/>
                        <a:tabLst/>
                        <a:defRPr/>
                      </a:pPr>
                      <a:r>
                        <a:rPr lang="en-US" sz="1600" b="0" i="0" u="none" strike="noStrike" dirty="0">
                          <a:solidFill>
                            <a:srgbClr val="000000"/>
                          </a:solidFill>
                          <a:effectLst/>
                          <a:latin typeface="Arial" panose="020B0604020202020204" pitchFamily="34" charset="0"/>
                        </a:rPr>
                        <a:t>Average scores from multiple stakeholders; tool allows for weighting of certain stakeholder responses</a:t>
                      </a:r>
                    </a:p>
                    <a:p>
                      <a:pPr algn="l" rtl="0" fontAlgn="t">
                        <a:lnSpc>
                          <a:spcPts val="2000"/>
                        </a:lnSpc>
                        <a:spcBef>
                          <a:spcPts val="0"/>
                        </a:spcBef>
                        <a:spcAft>
                          <a:spcPts val="0"/>
                        </a:spcAft>
                      </a:pPr>
                      <a:endParaRPr lang="en-US" sz="1600" dirty="0">
                        <a:effectLst/>
                      </a:endParaRPr>
                    </a:p>
                  </a:txBody>
                  <a:tcPr marR="25400" marT="91440" marB="25400"/>
                </a:tc>
                <a:tc>
                  <a:txBody>
                    <a:bodyPr/>
                    <a:lstStyle/>
                    <a:p>
                      <a:pPr marL="0" marR="0" lvl="0" indent="0" algn="l" defTabSz="914400" rtl="0" eaLnBrk="1" fontAlgn="t" latinLnBrk="0" hangingPunct="1">
                        <a:lnSpc>
                          <a:spcPts val="2000"/>
                        </a:lnSpc>
                        <a:spcBef>
                          <a:spcPts val="0"/>
                        </a:spcBef>
                        <a:spcAft>
                          <a:spcPts val="0"/>
                        </a:spcAft>
                        <a:buClrTx/>
                        <a:buSzTx/>
                        <a:buFontTx/>
                        <a:buNone/>
                        <a:tabLst/>
                        <a:defRPr/>
                      </a:pPr>
                      <a:r>
                        <a:rPr lang="en-US" sz="1600" b="0" i="0" u="none" strike="noStrike" dirty="0">
                          <a:solidFill>
                            <a:srgbClr val="000000"/>
                          </a:solidFill>
                          <a:effectLst/>
                          <a:latin typeface="Arial" panose="020B0604020202020204" pitchFamily="34" charset="0"/>
                        </a:rPr>
                        <a:t>In average phase calculations, the platform rounds up and is meant to celebrate achievements</a:t>
                      </a:r>
                      <a:endParaRPr lang="en-US" sz="1600" dirty="0">
                        <a:effectLst/>
                      </a:endParaRPr>
                    </a:p>
                    <a:p>
                      <a:pPr algn="l" rtl="0" fontAlgn="t">
                        <a:lnSpc>
                          <a:spcPts val="2000"/>
                        </a:lnSpc>
                        <a:spcBef>
                          <a:spcPts val="0"/>
                        </a:spcBef>
                        <a:spcAft>
                          <a:spcPts val="0"/>
                        </a:spcAft>
                      </a:pPr>
                      <a:endParaRPr lang="en-US" sz="1600" dirty="0">
                        <a:effectLst/>
                      </a:endParaRPr>
                    </a:p>
                  </a:txBody>
                  <a:tcPr marR="25400" marT="91440" marB="25400"/>
                </a:tc>
                <a:tc>
                  <a:txBody>
                    <a:bodyPr/>
                    <a:lstStyle/>
                    <a:p>
                      <a:pPr algn="l" rtl="0" fontAlgn="t">
                        <a:lnSpc>
                          <a:spcPts val="2000"/>
                        </a:lnSpc>
                        <a:spcBef>
                          <a:spcPts val="0"/>
                        </a:spcBef>
                        <a:spcAft>
                          <a:spcPts val="0"/>
                        </a:spcAft>
                      </a:pPr>
                      <a:r>
                        <a:rPr lang="en-US" sz="1600" b="0" i="0" u="none" strike="noStrike" dirty="0">
                          <a:solidFill>
                            <a:srgbClr val="000000"/>
                          </a:solidFill>
                          <a:effectLst/>
                          <a:latin typeface="Arial" panose="020B0604020202020204" pitchFamily="34" charset="0"/>
                        </a:rPr>
                        <a:t>Scoring allows for full completion of levels and partial completion </a:t>
                      </a:r>
                      <a:br>
                        <a:rPr lang="en-US" sz="1600" b="0" i="0" u="none" strike="noStrike" dirty="0">
                          <a:solidFill>
                            <a:srgbClr val="000000"/>
                          </a:solidFill>
                          <a:effectLst/>
                          <a:latin typeface="Arial" panose="020B0604020202020204" pitchFamily="34" charset="0"/>
                        </a:rPr>
                      </a:br>
                      <a:r>
                        <a:rPr lang="en-US" sz="1600" b="0" i="0" u="none" strike="noStrike" dirty="0">
                          <a:solidFill>
                            <a:srgbClr val="000000"/>
                          </a:solidFill>
                          <a:effectLst/>
                          <a:latin typeface="Arial" panose="020B0604020202020204" pitchFamily="34" charset="0"/>
                        </a:rPr>
                        <a:t>(if only two of three attributes have been met for a given level)</a:t>
                      </a:r>
                      <a:endParaRPr lang="en-US" sz="1600" dirty="0">
                        <a:effectLst/>
                      </a:endParaRPr>
                    </a:p>
                  </a:txBody>
                  <a:tcPr marR="25400" marT="91440" marB="25400"/>
                </a:tc>
                <a:tc>
                  <a:txBody>
                    <a:bodyPr/>
                    <a:lstStyle/>
                    <a:p>
                      <a:pPr algn="l" rtl="0" fontAlgn="t">
                        <a:lnSpc>
                          <a:spcPts val="2000"/>
                        </a:lnSpc>
                        <a:spcBef>
                          <a:spcPts val="0"/>
                        </a:spcBef>
                        <a:spcAft>
                          <a:spcPts val="0"/>
                        </a:spcAft>
                      </a:pPr>
                      <a:r>
                        <a:rPr lang="en-US" sz="1600" b="0" i="0" u="none" strike="noStrike" dirty="0">
                          <a:solidFill>
                            <a:srgbClr val="000000"/>
                          </a:solidFill>
                          <a:effectLst/>
                          <a:latin typeface="Arial" panose="020B0604020202020204" pitchFamily="34" charset="0"/>
                        </a:rPr>
                        <a:t>Average of ranking scores for each goal</a:t>
                      </a:r>
                      <a:endParaRPr lang="en-US" sz="1600" dirty="0">
                        <a:effectLst/>
                      </a:endParaRPr>
                    </a:p>
                  </a:txBody>
                  <a:tcPr marR="25400" marT="91440" marB="25400"/>
                </a:tc>
                <a:tc>
                  <a:txBody>
                    <a:bodyPr/>
                    <a:lstStyle/>
                    <a:p>
                      <a:pPr marL="0" algn="l" defTabSz="914400" rtl="0" eaLnBrk="1" fontAlgn="t" latinLnBrk="0" hangingPunct="1">
                        <a:lnSpc>
                          <a:spcPts val="2000"/>
                        </a:lnSpc>
                        <a:spcBef>
                          <a:spcPts val="0"/>
                        </a:spcBef>
                        <a:spcAft>
                          <a:spcPts val="0"/>
                        </a:spcAft>
                      </a:pPr>
                      <a:r>
                        <a:rPr lang="en-US" sz="1600" b="0" i="0" u="none" strike="noStrike" kern="1200" dirty="0">
                          <a:solidFill>
                            <a:srgbClr val="000000"/>
                          </a:solidFill>
                          <a:effectLst/>
                          <a:latin typeface="Arial" panose="020B0604020202020204" pitchFamily="34" charset="0"/>
                          <a:ea typeface="+mn-ea"/>
                          <a:cs typeface="+mn-cs"/>
                        </a:rPr>
                        <a:t>Scores given for each of the five intervention categories in the SCORE package; indicators are scored based on a country’s current capacity</a:t>
                      </a:r>
                    </a:p>
                  </a:txBody>
                  <a:tcPr marR="25400" marT="91440" marB="25400"/>
                </a:tc>
                <a:tc>
                  <a:txBody>
                    <a:bodyPr/>
                    <a:lstStyle/>
                    <a:p>
                      <a:pPr algn="l" rtl="0" fontAlgn="t">
                        <a:lnSpc>
                          <a:spcPts val="2000"/>
                        </a:lnSpc>
                        <a:spcBef>
                          <a:spcPts val="0"/>
                        </a:spcBef>
                        <a:spcAft>
                          <a:spcPts val="0"/>
                        </a:spcAft>
                      </a:pPr>
                      <a:r>
                        <a:rPr lang="en-US" sz="1600" b="0" i="0" u="none" strike="noStrike" dirty="0">
                          <a:solidFill>
                            <a:srgbClr val="000000"/>
                          </a:solidFill>
                          <a:effectLst/>
                          <a:latin typeface="Arial" panose="020B0604020202020204" pitchFamily="34" charset="0"/>
                        </a:rPr>
                        <a:t>Initial scoring done by averaging scores from stakeholders; final assessment scores determined in consensus building workshop</a:t>
                      </a:r>
                      <a:endParaRPr lang="en-US" sz="1600" dirty="0">
                        <a:effectLst/>
                      </a:endParaRPr>
                    </a:p>
                  </a:txBody>
                  <a:tcPr marR="25400" marT="91440" marB="25400"/>
                </a:tc>
                <a:extLst>
                  <a:ext uri="{0D108BD9-81ED-4DB2-BD59-A6C34878D82A}">
                    <a16:rowId xmlns:a16="http://schemas.microsoft.com/office/drawing/2014/main" val="762063687"/>
                  </a:ext>
                </a:extLst>
              </a:tr>
            </a:tbl>
          </a:graphicData>
        </a:graphic>
      </p:graphicFrame>
      <p:sp>
        <p:nvSpPr>
          <p:cNvPr id="15" name="Footer Placeholder 1">
            <a:extLst>
              <a:ext uri="{FF2B5EF4-FFF2-40B4-BE49-F238E27FC236}">
                <a16:creationId xmlns:a16="http://schemas.microsoft.com/office/drawing/2014/main" id="{A536E38C-11DB-4AB6-8A65-4823CEE3396A}"/>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spTree>
    <p:extLst>
      <p:ext uri="{BB962C8B-B14F-4D97-AF65-F5344CB8AC3E}">
        <p14:creationId xmlns:p14="http://schemas.microsoft.com/office/powerpoint/2010/main" val="2341050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10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38</a:t>
            </a:fld>
            <a:endParaRPr kumimoji="0" lang="en-US" sz="11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mn-ea"/>
              <a:cs typeface="Arial" panose="020B0604020202020204" pitchFamily="34" charset="0"/>
            </a:endParaRPr>
          </a:p>
        </p:txBody>
      </p:sp>
      <p:graphicFrame>
        <p:nvGraphicFramePr>
          <p:cNvPr id="13" name="Table 16">
            <a:extLst>
              <a:ext uri="{FF2B5EF4-FFF2-40B4-BE49-F238E27FC236}">
                <a16:creationId xmlns:a16="http://schemas.microsoft.com/office/drawing/2014/main" id="{E7715ED0-6856-4D99-A0C1-FF78EDB196E8}"/>
              </a:ext>
            </a:extLst>
          </p:cNvPr>
          <p:cNvGraphicFramePr>
            <a:graphicFrameLocks noGrp="1"/>
          </p:cNvGraphicFramePr>
          <p:nvPr>
            <p:extLst>
              <p:ext uri="{D42A27DB-BD31-4B8C-83A1-F6EECF244321}">
                <p14:modId xmlns:p14="http://schemas.microsoft.com/office/powerpoint/2010/main" val="1827609071"/>
              </p:ext>
            </p:extLst>
          </p:nvPr>
        </p:nvGraphicFramePr>
        <p:xfrm>
          <a:off x="119173" y="1646046"/>
          <a:ext cx="11910530" cy="4835209"/>
        </p:xfrm>
        <a:graphic>
          <a:graphicData uri="http://schemas.openxmlformats.org/drawingml/2006/table">
            <a:tbl>
              <a:tblPr firstRow="1" bandRow="1">
                <a:tableStyleId>{5C22544A-7EE6-4342-B048-85BDC9FD1C3A}</a:tableStyleId>
              </a:tblPr>
              <a:tblGrid>
                <a:gridCol w="1234614">
                  <a:extLst>
                    <a:ext uri="{9D8B030D-6E8A-4147-A177-3AD203B41FA5}">
                      <a16:colId xmlns:a16="http://schemas.microsoft.com/office/drawing/2014/main" val="3928008231"/>
                    </a:ext>
                  </a:extLst>
                </a:gridCol>
                <a:gridCol w="2161309">
                  <a:extLst>
                    <a:ext uri="{9D8B030D-6E8A-4147-A177-3AD203B41FA5}">
                      <a16:colId xmlns:a16="http://schemas.microsoft.com/office/drawing/2014/main" val="4242783471"/>
                    </a:ext>
                  </a:extLst>
                </a:gridCol>
                <a:gridCol w="2066307">
                  <a:extLst>
                    <a:ext uri="{9D8B030D-6E8A-4147-A177-3AD203B41FA5}">
                      <a16:colId xmlns:a16="http://schemas.microsoft.com/office/drawing/2014/main" val="219996377"/>
                    </a:ext>
                  </a:extLst>
                </a:gridCol>
                <a:gridCol w="1365662">
                  <a:extLst>
                    <a:ext uri="{9D8B030D-6E8A-4147-A177-3AD203B41FA5}">
                      <a16:colId xmlns:a16="http://schemas.microsoft.com/office/drawing/2014/main" val="2242077413"/>
                    </a:ext>
                  </a:extLst>
                </a:gridCol>
                <a:gridCol w="1555667">
                  <a:extLst>
                    <a:ext uri="{9D8B030D-6E8A-4147-A177-3AD203B41FA5}">
                      <a16:colId xmlns:a16="http://schemas.microsoft.com/office/drawing/2014/main" val="2843789504"/>
                    </a:ext>
                  </a:extLst>
                </a:gridCol>
                <a:gridCol w="1626920">
                  <a:extLst>
                    <a:ext uri="{9D8B030D-6E8A-4147-A177-3AD203B41FA5}">
                      <a16:colId xmlns:a16="http://schemas.microsoft.com/office/drawing/2014/main" val="1251511415"/>
                    </a:ext>
                  </a:extLst>
                </a:gridCol>
                <a:gridCol w="1900051">
                  <a:extLst>
                    <a:ext uri="{9D8B030D-6E8A-4147-A177-3AD203B41FA5}">
                      <a16:colId xmlns:a16="http://schemas.microsoft.com/office/drawing/2014/main" val="1205742465"/>
                    </a:ext>
                  </a:extLst>
                </a:gridCol>
              </a:tblGrid>
              <a:tr h="520908">
                <a:tc>
                  <a:txBody>
                    <a:bodyPr/>
                    <a:lstStyle/>
                    <a:p>
                      <a:pPr marL="0" algn="l" defTabSz="914400" rtl="0" eaLnBrk="1" fontAlgn="b" latinLnBrk="0" hangingPunct="1">
                        <a:spcBef>
                          <a:spcPts val="0"/>
                        </a:spcBef>
                        <a:spcAft>
                          <a:spcPts val="0"/>
                        </a:spcAft>
                      </a:pPr>
                      <a:endParaRPr lang="en-US" sz="1400" b="1" kern="1200" dirty="0">
                        <a:solidFill>
                          <a:schemeClr val="lt1"/>
                        </a:solidFill>
                        <a:effectLst/>
                        <a:latin typeface="+mn-lt"/>
                        <a:ea typeface="+mn-ea"/>
                        <a:cs typeface="+mn-cs"/>
                      </a:endParaRPr>
                    </a:p>
                  </a:txBody>
                  <a:tcPr marL="25400" marR="25400" marT="25400" marB="25400" anchor="b"/>
                </a:tc>
                <a:tc>
                  <a:txBody>
                    <a:bodyPr/>
                    <a:lstStyle/>
                    <a:p>
                      <a:pPr marL="0" algn="l" defTabSz="914400" rtl="0" eaLnBrk="1" fontAlgn="b" latinLnBrk="0" hangingPunct="1">
                        <a:spcBef>
                          <a:spcPts val="0"/>
                        </a:spcBef>
                        <a:spcAft>
                          <a:spcPts val="0"/>
                        </a:spcAft>
                      </a:pPr>
                      <a:r>
                        <a:rPr lang="en-US" sz="2000" b="1" kern="1200" dirty="0">
                          <a:solidFill>
                            <a:schemeClr val="lt1"/>
                          </a:solidFill>
                          <a:effectLst/>
                          <a:latin typeface="+mn-lt"/>
                          <a:ea typeface="+mn-ea"/>
                          <a:cs typeface="+mn-cs"/>
                        </a:rPr>
                        <a:t>EDIT</a:t>
                      </a:r>
                    </a:p>
                  </a:txBody>
                  <a:tcPr marR="25400" marT="25400" marB="25400" anchor="b"/>
                </a:tc>
                <a:tc>
                  <a:txBody>
                    <a:bodyPr/>
                    <a:lstStyle/>
                    <a:p>
                      <a:pPr marL="0" algn="l" defTabSz="914400" rtl="0" eaLnBrk="1" fontAlgn="b" latinLnBrk="0" hangingPunct="1">
                        <a:spcBef>
                          <a:spcPts val="0"/>
                        </a:spcBef>
                        <a:spcAft>
                          <a:spcPts val="0"/>
                        </a:spcAft>
                      </a:pPr>
                      <a:r>
                        <a:rPr lang="en-US" sz="2000" b="1" kern="1200" dirty="0">
                          <a:solidFill>
                            <a:schemeClr val="lt1"/>
                          </a:solidFill>
                          <a:effectLst/>
                          <a:latin typeface="+mn-lt"/>
                          <a:ea typeface="+mn-ea"/>
                          <a:cs typeface="+mn-cs"/>
                        </a:rPr>
                        <a:t>GDHI</a:t>
                      </a:r>
                    </a:p>
                  </a:txBody>
                  <a:tcPr marR="25400" marT="25400" marB="25400" anchor="b"/>
                </a:tc>
                <a:tc>
                  <a:txBody>
                    <a:bodyPr/>
                    <a:lstStyle/>
                    <a:p>
                      <a:pPr marL="0" algn="l" defTabSz="914400" rtl="0" eaLnBrk="1" fontAlgn="b" latinLnBrk="0" hangingPunct="1">
                        <a:spcBef>
                          <a:spcPts val="0"/>
                        </a:spcBef>
                        <a:spcAft>
                          <a:spcPts val="0"/>
                        </a:spcAft>
                      </a:pPr>
                      <a:r>
                        <a:rPr lang="en-US" sz="2000" b="1" kern="1200" dirty="0">
                          <a:solidFill>
                            <a:schemeClr val="lt1"/>
                          </a:solidFill>
                          <a:effectLst/>
                          <a:latin typeface="+mn-lt"/>
                          <a:ea typeface="+mn-ea"/>
                          <a:cs typeface="+mn-cs"/>
                        </a:rPr>
                        <a:t>IMM</a:t>
                      </a:r>
                    </a:p>
                  </a:txBody>
                  <a:tcPr marR="25400" marT="25400" marB="25400" anchor="b"/>
                </a:tc>
                <a:tc>
                  <a:txBody>
                    <a:bodyPr/>
                    <a:lstStyle/>
                    <a:p>
                      <a:pPr marL="0" algn="l" defTabSz="914400" rtl="0" eaLnBrk="1" fontAlgn="b" latinLnBrk="0" hangingPunct="1">
                        <a:spcBef>
                          <a:spcPts val="0"/>
                        </a:spcBef>
                        <a:spcAft>
                          <a:spcPts val="0"/>
                        </a:spcAft>
                      </a:pPr>
                      <a:r>
                        <a:rPr lang="en-US" sz="2000" b="1" kern="1200" dirty="0">
                          <a:solidFill>
                            <a:schemeClr val="lt1"/>
                          </a:solidFill>
                          <a:effectLst/>
                          <a:latin typeface="+mn-lt"/>
                          <a:ea typeface="+mn-ea"/>
                          <a:cs typeface="+mn-cs"/>
                        </a:rPr>
                        <a:t>SOCI</a:t>
                      </a:r>
                    </a:p>
                  </a:txBody>
                  <a:tcPr marR="25400" marT="25400" marB="25400" anchor="b"/>
                </a:tc>
                <a:tc>
                  <a:txBody>
                    <a:bodyPr/>
                    <a:lstStyle/>
                    <a:p>
                      <a:pPr marL="0" algn="l" defTabSz="914400" rtl="0" eaLnBrk="1" fontAlgn="b" latinLnBrk="0" hangingPunct="1">
                        <a:spcBef>
                          <a:spcPts val="0"/>
                        </a:spcBef>
                        <a:spcAft>
                          <a:spcPts val="0"/>
                        </a:spcAft>
                      </a:pPr>
                      <a:r>
                        <a:rPr lang="en-US" sz="2000" b="1" kern="1200" dirty="0">
                          <a:solidFill>
                            <a:schemeClr val="lt1"/>
                          </a:solidFill>
                          <a:effectLst/>
                          <a:latin typeface="+mn-lt"/>
                          <a:ea typeface="+mn-ea"/>
                          <a:cs typeface="+mn-cs"/>
                        </a:rPr>
                        <a:t>IS4H</a:t>
                      </a:r>
                    </a:p>
                  </a:txBody>
                  <a:tcPr marR="25400" marT="25400" marB="25400" anchor="b"/>
                </a:tc>
                <a:tc>
                  <a:txBody>
                    <a:bodyPr/>
                    <a:lstStyle/>
                    <a:p>
                      <a:pPr rtl="0" fontAlgn="b">
                        <a:spcBef>
                          <a:spcPts val="0"/>
                        </a:spcBef>
                        <a:spcAft>
                          <a:spcPts val="0"/>
                        </a:spcAft>
                      </a:pPr>
                      <a:r>
                        <a:rPr lang="en-US" sz="2000" dirty="0">
                          <a:effectLst/>
                        </a:rPr>
                        <a:t>SCORE</a:t>
                      </a:r>
                    </a:p>
                  </a:txBody>
                  <a:tcPr marR="25400" marT="25400" marB="25400" anchor="b"/>
                </a:tc>
                <a:extLst>
                  <a:ext uri="{0D108BD9-81ED-4DB2-BD59-A6C34878D82A}">
                    <a16:rowId xmlns:a16="http://schemas.microsoft.com/office/drawing/2014/main" val="2685875731"/>
                  </a:ext>
                </a:extLst>
              </a:tr>
              <a:tr h="1637141">
                <a:tc>
                  <a:txBody>
                    <a:bodyPr/>
                    <a:lstStyle/>
                    <a:p>
                      <a:pPr algn="l" rtl="0" fontAlgn="b">
                        <a:spcBef>
                          <a:spcPts val="0"/>
                        </a:spcBef>
                        <a:spcAft>
                          <a:spcPts val="0"/>
                        </a:spcAft>
                      </a:pPr>
                      <a:r>
                        <a:rPr lang="en-US" sz="1400" b="1" i="0" u="none" strike="noStrike" spc="-10" baseline="0" dirty="0">
                          <a:solidFill>
                            <a:srgbClr val="000000"/>
                          </a:solidFill>
                          <a:effectLst/>
                          <a:latin typeface="Arial" panose="020B0604020202020204" pitchFamily="34" charset="0"/>
                          <a:cs typeface="Arial" panose="020B0604020202020204" pitchFamily="34" charset="0"/>
                        </a:rPr>
                        <a:t>Attributes</a:t>
                      </a:r>
                      <a:endParaRPr lang="en-US" sz="1400" spc="-10" baseline="0" dirty="0">
                        <a:effectLst/>
                        <a:latin typeface="Arial" panose="020B0604020202020204" pitchFamily="34" charset="0"/>
                        <a:cs typeface="Arial" panose="020B0604020202020204" pitchFamily="34" charset="0"/>
                      </a:endParaRPr>
                    </a:p>
                  </a:txBody>
                  <a:tcPr marR="25400" marT="91440" marB="25400"/>
                </a:tc>
                <a:tc>
                  <a:txBody>
                    <a:bodyPr/>
                    <a:lstStyle/>
                    <a:p>
                      <a:pPr algn="l" rtl="0" fontAlgn="t">
                        <a:spcBef>
                          <a:spcPts val="0"/>
                        </a:spcBef>
                        <a:spcAft>
                          <a:spcPts val="0"/>
                        </a:spcAft>
                      </a:pPr>
                      <a:r>
                        <a:rPr lang="en-US" sz="1400" b="0" i="0" u="none" strike="noStrike" spc="-10" baseline="0" dirty="0">
                          <a:solidFill>
                            <a:srgbClr val="000000"/>
                          </a:solidFill>
                          <a:effectLst/>
                          <a:latin typeface="Arial" panose="020B0604020202020204" pitchFamily="34" charset="0"/>
                          <a:cs typeface="Arial" panose="020B0604020202020204" pitchFamily="34" charset="0"/>
                        </a:rPr>
                        <a:t>Six essential building blocks with 19</a:t>
                      </a:r>
                      <a:endParaRPr lang="en-US" sz="1400" spc="-10" baseline="0" dirty="0">
                        <a:effectLst/>
                        <a:latin typeface="Arial" panose="020B0604020202020204" pitchFamily="34" charset="0"/>
                        <a:cs typeface="Arial" panose="020B0604020202020204" pitchFamily="34" charset="0"/>
                      </a:endParaRPr>
                    </a:p>
                    <a:p>
                      <a:pPr algn="l" rtl="0" fontAlgn="t">
                        <a:spcBef>
                          <a:spcPts val="0"/>
                        </a:spcBef>
                        <a:spcAft>
                          <a:spcPts val="0"/>
                        </a:spcAft>
                      </a:pPr>
                      <a:r>
                        <a:rPr lang="en-US" sz="1400" b="0" i="0" u="none" strike="noStrike" spc="-10" baseline="0" dirty="0">
                          <a:solidFill>
                            <a:srgbClr val="000000"/>
                          </a:solidFill>
                          <a:effectLst/>
                          <a:latin typeface="Arial" panose="020B0604020202020204" pitchFamily="34" charset="0"/>
                          <a:cs typeface="Arial" panose="020B0604020202020204" pitchFamily="34" charset="0"/>
                        </a:rPr>
                        <a:t>respective subcategories and 71 total indicators;  indicators are categorized as information, enabling, </a:t>
                      </a:r>
                      <a:br>
                        <a:rPr lang="en-US" sz="1400" b="0" i="0" u="none" strike="noStrike" spc="-10" baseline="0" dirty="0">
                          <a:solidFill>
                            <a:srgbClr val="000000"/>
                          </a:solidFill>
                          <a:effectLst/>
                          <a:latin typeface="Arial" panose="020B0604020202020204" pitchFamily="34" charset="0"/>
                          <a:cs typeface="Arial" panose="020B0604020202020204" pitchFamily="34" charset="0"/>
                        </a:rPr>
                      </a:br>
                      <a:r>
                        <a:rPr lang="en-US" sz="1400" b="0" i="0" u="none" strike="noStrike" spc="-10" baseline="0" dirty="0">
                          <a:solidFill>
                            <a:srgbClr val="000000"/>
                          </a:solidFill>
                          <a:effectLst/>
                          <a:latin typeface="Arial" panose="020B0604020202020204" pitchFamily="34" charset="0"/>
                          <a:cs typeface="Arial" panose="020B0604020202020204" pitchFamily="34" charset="0"/>
                        </a:rPr>
                        <a:t>or critical</a:t>
                      </a:r>
                      <a:endParaRPr lang="en-US" sz="1400" spc="-10" baseline="0" dirty="0">
                        <a:effectLst/>
                        <a:latin typeface="Arial" panose="020B0604020202020204" pitchFamily="34" charset="0"/>
                        <a:cs typeface="Arial" panose="020B0604020202020204" pitchFamily="34" charset="0"/>
                      </a:endParaRPr>
                    </a:p>
                  </a:txBody>
                  <a:tcPr marR="25400" marT="91440" marB="254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400" b="0" i="0" u="none" strike="noStrike" spc="-10" baseline="0" dirty="0">
                          <a:solidFill>
                            <a:srgbClr val="000000"/>
                          </a:solidFill>
                          <a:effectLst/>
                          <a:latin typeface="Arial" panose="020B0604020202020204" pitchFamily="34" charset="0"/>
                          <a:cs typeface="Arial" panose="020B0604020202020204" pitchFamily="34" charset="0"/>
                        </a:rPr>
                        <a:t>19 core indicators aligned with the seven components of the WHO-ITU Strategy Framework</a:t>
                      </a:r>
                      <a:endParaRPr lang="en-US" sz="1400" spc="-10" baseline="0" dirty="0">
                        <a:effectLst/>
                        <a:latin typeface="Arial" panose="020B0604020202020204" pitchFamily="34" charset="0"/>
                        <a:cs typeface="Arial" panose="020B0604020202020204" pitchFamily="34" charset="0"/>
                      </a:endParaRPr>
                    </a:p>
                    <a:p>
                      <a:pPr algn="l" rtl="0" fontAlgn="t">
                        <a:spcBef>
                          <a:spcPts val="0"/>
                        </a:spcBef>
                        <a:spcAft>
                          <a:spcPts val="0"/>
                        </a:spcAft>
                      </a:pPr>
                      <a:endParaRPr lang="en-US" sz="1400" spc="-10" baseline="0" dirty="0">
                        <a:effectLst/>
                        <a:latin typeface="Arial" panose="020B0604020202020204" pitchFamily="34" charset="0"/>
                        <a:cs typeface="Arial" panose="020B0604020202020204" pitchFamily="34" charset="0"/>
                      </a:endParaRPr>
                    </a:p>
                  </a:txBody>
                  <a:tcPr marR="25400" marT="91440" marB="25400"/>
                </a:tc>
                <a:tc>
                  <a:txBody>
                    <a:bodyPr/>
                    <a:lstStyle/>
                    <a:p>
                      <a:pPr algn="l" rtl="0" fontAlgn="t">
                        <a:spcBef>
                          <a:spcPts val="0"/>
                        </a:spcBef>
                        <a:spcAft>
                          <a:spcPts val="0"/>
                        </a:spcAft>
                      </a:pPr>
                      <a:r>
                        <a:rPr lang="en-US" sz="1400" b="0" i="0" u="none" strike="noStrike" spc="-10" baseline="0" dirty="0">
                          <a:solidFill>
                            <a:srgbClr val="000000"/>
                          </a:solidFill>
                          <a:effectLst/>
                          <a:latin typeface="Arial" panose="020B0604020202020204" pitchFamily="34" charset="0"/>
                          <a:cs typeface="Arial" panose="020B0604020202020204" pitchFamily="34" charset="0"/>
                        </a:rPr>
                        <a:t>Three domains and 18 respective subdomains</a:t>
                      </a:r>
                      <a:endParaRPr lang="en-US" sz="1400" spc="-10" baseline="0" dirty="0">
                        <a:effectLst/>
                        <a:latin typeface="Arial" panose="020B0604020202020204" pitchFamily="34" charset="0"/>
                        <a:cs typeface="Arial" panose="020B0604020202020204" pitchFamily="34" charset="0"/>
                      </a:endParaRPr>
                    </a:p>
                  </a:txBody>
                  <a:tcPr marR="25400" marT="91440" marB="25400"/>
                </a:tc>
                <a:tc>
                  <a:txBody>
                    <a:bodyPr/>
                    <a:lstStyle/>
                    <a:p>
                      <a:pPr algn="l" rtl="0" fontAlgn="t">
                        <a:spcBef>
                          <a:spcPts val="0"/>
                        </a:spcBef>
                        <a:spcAft>
                          <a:spcPts val="0"/>
                        </a:spcAft>
                      </a:pPr>
                      <a:r>
                        <a:rPr lang="en-US" sz="1400" b="0" i="0" u="none" strike="noStrike" spc="-10" baseline="0" dirty="0">
                          <a:solidFill>
                            <a:srgbClr val="000000"/>
                          </a:solidFill>
                          <a:effectLst/>
                          <a:latin typeface="Arial" panose="020B0604020202020204" pitchFamily="34" charset="0"/>
                          <a:cs typeface="Arial" panose="020B0604020202020204" pitchFamily="34" charset="0"/>
                        </a:rPr>
                        <a:t>Five HIS core domains, 13 corresponding components, </a:t>
                      </a:r>
                      <a:br>
                        <a:rPr lang="en-US" sz="1400" b="0" i="0" u="none" strike="noStrike" spc="-10" baseline="0" dirty="0">
                          <a:solidFill>
                            <a:srgbClr val="000000"/>
                          </a:solidFill>
                          <a:effectLst/>
                          <a:latin typeface="Arial" panose="020B0604020202020204" pitchFamily="34" charset="0"/>
                          <a:cs typeface="Arial" panose="020B0604020202020204" pitchFamily="34" charset="0"/>
                        </a:rPr>
                      </a:br>
                      <a:r>
                        <a:rPr lang="en-US" sz="1400" b="0" i="0" u="none" strike="noStrike" spc="-10" baseline="0" dirty="0">
                          <a:solidFill>
                            <a:srgbClr val="000000"/>
                          </a:solidFill>
                          <a:effectLst/>
                          <a:latin typeface="Arial" panose="020B0604020202020204" pitchFamily="34" charset="0"/>
                          <a:cs typeface="Arial" panose="020B0604020202020204" pitchFamily="34" charset="0"/>
                        </a:rPr>
                        <a:t>and 39 subcomponents</a:t>
                      </a:r>
                      <a:endParaRPr lang="en-US" sz="1400" spc="-10" baseline="0" dirty="0">
                        <a:effectLst/>
                        <a:latin typeface="Arial" panose="020B0604020202020204" pitchFamily="34" charset="0"/>
                        <a:cs typeface="Arial" panose="020B0604020202020204" pitchFamily="34" charset="0"/>
                      </a:endParaRPr>
                    </a:p>
                  </a:txBody>
                  <a:tcPr marR="25400" marT="91440" marB="25400"/>
                </a:tc>
                <a:tc>
                  <a:txBody>
                    <a:bodyPr/>
                    <a:lstStyle/>
                    <a:p>
                      <a:pPr algn="l" rtl="0" fontAlgn="t">
                        <a:spcBef>
                          <a:spcPts val="0"/>
                        </a:spcBef>
                        <a:spcAft>
                          <a:spcPts val="0"/>
                        </a:spcAft>
                      </a:pPr>
                      <a:r>
                        <a:rPr lang="en-US" sz="1400" b="0" i="0" u="none" strike="noStrike" spc="-10" baseline="0" dirty="0">
                          <a:solidFill>
                            <a:srgbClr val="000000"/>
                          </a:solidFill>
                          <a:effectLst/>
                          <a:latin typeface="Arial" panose="020B0604020202020204" pitchFamily="34" charset="0"/>
                          <a:cs typeface="Arial" panose="020B0604020202020204" pitchFamily="34" charset="0"/>
                        </a:rPr>
                        <a:t>Four strategic goals, 26 components</a:t>
                      </a:r>
                      <a:endParaRPr lang="en-US" sz="1400" spc="-10" baseline="0" dirty="0">
                        <a:effectLst/>
                        <a:latin typeface="Arial" panose="020B0604020202020204" pitchFamily="34" charset="0"/>
                        <a:cs typeface="Arial" panose="020B0604020202020204" pitchFamily="34" charset="0"/>
                      </a:endParaRPr>
                    </a:p>
                  </a:txBody>
                  <a:tcPr marR="25400" marT="91440" marB="25400"/>
                </a:tc>
                <a:tc>
                  <a:txBody>
                    <a:bodyPr/>
                    <a:lstStyle/>
                    <a:p>
                      <a:pPr algn="l" rtl="0" fontAlgn="t">
                        <a:spcBef>
                          <a:spcPts val="0"/>
                        </a:spcBef>
                        <a:spcAft>
                          <a:spcPts val="0"/>
                        </a:spcAft>
                      </a:pPr>
                      <a:r>
                        <a:rPr lang="en-US" sz="1400" b="0" i="0" u="none" strike="noStrike" kern="1200" spc="-10" baseline="0" dirty="0">
                          <a:solidFill>
                            <a:srgbClr val="000000"/>
                          </a:solidFill>
                          <a:effectLst/>
                          <a:latin typeface="Arial" panose="020B0604020202020204" pitchFamily="34" charset="0"/>
                          <a:ea typeface="+mn-ea"/>
                          <a:cs typeface="Arial" panose="020B0604020202020204" pitchFamily="34" charset="0"/>
                        </a:rPr>
                        <a:t>Five technical areas</a:t>
                      </a:r>
                    </a:p>
                    <a:p>
                      <a:pPr algn="l" rtl="0" fontAlgn="t">
                        <a:spcBef>
                          <a:spcPts val="0"/>
                        </a:spcBef>
                        <a:spcAft>
                          <a:spcPts val="0"/>
                        </a:spcAft>
                      </a:pPr>
                      <a:endParaRPr lang="en-US" sz="1400" b="0" i="0" u="none" strike="noStrike" kern="1200" spc="-10" baseline="0" dirty="0">
                        <a:solidFill>
                          <a:srgbClr val="000000"/>
                        </a:solidFill>
                        <a:effectLst/>
                        <a:latin typeface="Arial" panose="020B0604020202020204" pitchFamily="34" charset="0"/>
                        <a:ea typeface="+mn-ea"/>
                        <a:cs typeface="Arial" panose="020B0604020202020204" pitchFamily="34" charset="0"/>
                      </a:endParaRPr>
                    </a:p>
                  </a:txBody>
                  <a:tcPr marR="25400" marT="91440" marB="25400"/>
                </a:tc>
                <a:extLst>
                  <a:ext uri="{0D108BD9-81ED-4DB2-BD59-A6C34878D82A}">
                    <a16:rowId xmlns:a16="http://schemas.microsoft.com/office/drawing/2014/main" val="3169176700"/>
                  </a:ext>
                </a:extLst>
              </a:tr>
              <a:tr h="2398947">
                <a:tc>
                  <a:txBody>
                    <a:bodyPr/>
                    <a:lstStyle/>
                    <a:p>
                      <a:pPr algn="l" rtl="0" fontAlgn="b">
                        <a:spcBef>
                          <a:spcPts val="0"/>
                        </a:spcBef>
                        <a:spcAft>
                          <a:spcPts val="0"/>
                        </a:spcAft>
                      </a:pPr>
                      <a:r>
                        <a:rPr lang="en-US" sz="1400" b="1" i="0" u="none" strike="noStrike" spc="-10" baseline="0" dirty="0">
                          <a:solidFill>
                            <a:srgbClr val="000000"/>
                          </a:solidFill>
                          <a:effectLst/>
                          <a:latin typeface="Arial" panose="020B0604020202020204" pitchFamily="34" charset="0"/>
                          <a:cs typeface="Arial" panose="020B0604020202020204" pitchFamily="34" charset="0"/>
                        </a:rPr>
                        <a:t>Main areas of assessment, as described by the tool</a:t>
                      </a:r>
                    </a:p>
                    <a:p>
                      <a:pPr algn="l" rtl="0" fontAlgn="b">
                        <a:spcBef>
                          <a:spcPts val="0"/>
                        </a:spcBef>
                        <a:spcAft>
                          <a:spcPts val="0"/>
                        </a:spcAft>
                      </a:pPr>
                      <a:endParaRPr lang="en-US" sz="1400" spc="-10" baseline="0" dirty="0">
                        <a:effectLst/>
                        <a:latin typeface="Arial" panose="020B0604020202020204" pitchFamily="34" charset="0"/>
                        <a:cs typeface="Arial" panose="020B0604020202020204" pitchFamily="34" charset="0"/>
                      </a:endParaRPr>
                    </a:p>
                  </a:txBody>
                  <a:tcPr marR="25400" marT="91440" marB="25400"/>
                </a:tc>
                <a:tc>
                  <a:txBody>
                    <a:bodyPr/>
                    <a:lstStyle/>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Human capacity</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Standards and interoperability</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Governance and policy</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Data capture and use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Investments and funding</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Infrastructure</a:t>
                      </a:r>
                    </a:p>
                    <a:p>
                      <a:pPr marL="228600" indent="-228600" algn="l" rtl="0" fontAlgn="base">
                        <a:spcBef>
                          <a:spcPts val="0"/>
                        </a:spcBef>
                        <a:spcAft>
                          <a:spcPts val="0"/>
                        </a:spcAft>
                        <a:buFont typeface="+mj-lt"/>
                        <a:buAutoNum type="arabicPeriod"/>
                      </a:pPr>
                      <a:endParaRPr lang="en-US" sz="1400" b="0" i="0" u="none" strike="noStrike" spc="-10" baseline="0" dirty="0">
                        <a:solidFill>
                          <a:srgbClr val="000000"/>
                        </a:solidFill>
                        <a:effectLst/>
                        <a:latin typeface="Arial" panose="020B0604020202020204" pitchFamily="34" charset="0"/>
                        <a:cs typeface="Arial" panose="020B0604020202020204" pitchFamily="34" charset="0"/>
                      </a:endParaRPr>
                    </a:p>
                  </a:txBody>
                  <a:tcPr marR="25400" marT="91440" marB="25400"/>
                </a:tc>
                <a:tc>
                  <a:txBody>
                    <a:bodyPr/>
                    <a:lstStyle/>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Leadership and governance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Strategy and investment</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Legislation, policy, and compliance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Workforce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Standards and interoperability</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Infrastructure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Services and applications</a:t>
                      </a:r>
                    </a:p>
                  </a:txBody>
                  <a:tcPr marR="25400" marT="91440" marB="25400"/>
                </a:tc>
                <a:tc>
                  <a:txBody>
                    <a:bodyPr/>
                    <a:lstStyle/>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Leadership and governance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Human resources</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Technology</a:t>
                      </a:r>
                    </a:p>
                  </a:txBody>
                  <a:tcPr marR="25400" marT="91440" marB="25400"/>
                </a:tc>
                <a:tc>
                  <a:txBody>
                    <a:bodyPr/>
                    <a:lstStyle/>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Leadership and governance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Management and workforce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ICT infrastructure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Standards and interoperability</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Data quality and use</a:t>
                      </a:r>
                    </a:p>
                  </a:txBody>
                  <a:tcPr marR="25400" marT="91440" marB="25400"/>
                </a:tc>
                <a:tc>
                  <a:txBody>
                    <a:bodyPr/>
                    <a:lstStyle/>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Data management and information technologies</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Management and governance</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Knowledge management and sharing</a:t>
                      </a:r>
                    </a:p>
                    <a:p>
                      <a:pPr marL="228600" indent="-228600" algn="l" rtl="0" fontAlgn="base">
                        <a:spcBef>
                          <a:spcPts val="0"/>
                        </a:spcBef>
                        <a:spcAft>
                          <a:spcPts val="0"/>
                        </a:spcAft>
                        <a:buFont typeface="+mj-lt"/>
                        <a:buAutoNum type="arabicPeriod"/>
                      </a:pPr>
                      <a:r>
                        <a:rPr lang="en-US" sz="1400" b="0" i="0" u="none" strike="noStrike" spc="-10" baseline="0" dirty="0">
                          <a:solidFill>
                            <a:srgbClr val="000000"/>
                          </a:solidFill>
                          <a:effectLst/>
                          <a:latin typeface="Arial" panose="020B0604020202020204" pitchFamily="34" charset="0"/>
                          <a:cs typeface="Arial" panose="020B0604020202020204" pitchFamily="34" charset="0"/>
                        </a:rPr>
                        <a:t>Innovation</a:t>
                      </a:r>
                    </a:p>
                  </a:txBody>
                  <a:tcPr marR="25400" marT="91440" marB="25400"/>
                </a:tc>
                <a:tc>
                  <a:txBody>
                    <a:bodyPr/>
                    <a:lstStyle/>
                    <a:p>
                      <a:pPr marL="228600" indent="-228600" algn="l" rtl="0" fontAlgn="base">
                        <a:spcBef>
                          <a:spcPts val="0"/>
                        </a:spcBef>
                        <a:spcAft>
                          <a:spcPts val="0"/>
                        </a:spcAft>
                        <a:buFont typeface="+mj-lt"/>
                        <a:buAutoNum type="arabicPeriod"/>
                      </a:pPr>
                      <a:r>
                        <a:rPr lang="en-US" sz="1400" b="0" i="0" u="none" strike="noStrike" kern="1200" spc="-10" baseline="0" dirty="0">
                          <a:solidFill>
                            <a:srgbClr val="000000"/>
                          </a:solidFill>
                          <a:effectLst/>
                          <a:latin typeface="Arial" panose="020B0604020202020204" pitchFamily="34" charset="0"/>
                          <a:ea typeface="+mn-ea"/>
                          <a:cs typeface="Arial" panose="020B0604020202020204" pitchFamily="34" charset="0"/>
                        </a:rPr>
                        <a:t>Survey populations and health risks </a:t>
                      </a:r>
                    </a:p>
                    <a:p>
                      <a:pPr marL="228600" indent="-228600" algn="l" rtl="0" fontAlgn="base">
                        <a:spcBef>
                          <a:spcPts val="0"/>
                        </a:spcBef>
                        <a:spcAft>
                          <a:spcPts val="0"/>
                        </a:spcAft>
                        <a:buFont typeface="+mj-lt"/>
                        <a:buAutoNum type="arabicPeriod"/>
                      </a:pPr>
                      <a:r>
                        <a:rPr lang="en-US" sz="1400" b="0" i="0" u="none" strike="noStrike" kern="1200" spc="-10" baseline="0" dirty="0">
                          <a:solidFill>
                            <a:srgbClr val="000000"/>
                          </a:solidFill>
                          <a:effectLst/>
                          <a:latin typeface="Arial" panose="020B0604020202020204" pitchFamily="34" charset="0"/>
                          <a:ea typeface="+mn-ea"/>
                          <a:cs typeface="Arial" panose="020B0604020202020204" pitchFamily="34" charset="0"/>
                        </a:rPr>
                        <a:t>Count births, deaths, and causes </a:t>
                      </a:r>
                      <a:br>
                        <a:rPr lang="en-US" sz="1400" b="0" i="0" u="none" strike="noStrike" kern="1200" spc="-10" baseline="0" dirty="0">
                          <a:solidFill>
                            <a:srgbClr val="000000"/>
                          </a:solidFill>
                          <a:effectLst/>
                          <a:latin typeface="Arial" panose="020B0604020202020204" pitchFamily="34" charset="0"/>
                          <a:ea typeface="+mn-ea"/>
                          <a:cs typeface="Arial" panose="020B0604020202020204" pitchFamily="34" charset="0"/>
                        </a:rPr>
                      </a:br>
                      <a:r>
                        <a:rPr lang="en-US" sz="1400" b="0" i="0" u="none" strike="noStrike" kern="1200" spc="-10" baseline="0" dirty="0">
                          <a:solidFill>
                            <a:srgbClr val="000000"/>
                          </a:solidFill>
                          <a:effectLst/>
                          <a:latin typeface="Arial" panose="020B0604020202020204" pitchFamily="34" charset="0"/>
                          <a:ea typeface="+mn-ea"/>
                          <a:cs typeface="Arial" panose="020B0604020202020204" pitchFamily="34" charset="0"/>
                        </a:rPr>
                        <a:t>of deaths</a:t>
                      </a:r>
                    </a:p>
                    <a:p>
                      <a:pPr marL="228600" indent="-228600" algn="l" rtl="0" fontAlgn="base">
                        <a:spcBef>
                          <a:spcPts val="0"/>
                        </a:spcBef>
                        <a:spcAft>
                          <a:spcPts val="0"/>
                        </a:spcAft>
                        <a:buFont typeface="+mj-lt"/>
                        <a:buAutoNum type="arabicPeriod"/>
                      </a:pPr>
                      <a:r>
                        <a:rPr lang="en-US" sz="1400" b="0" i="0" u="none" strike="noStrike" kern="1200" spc="-10" baseline="0" dirty="0">
                          <a:solidFill>
                            <a:srgbClr val="000000"/>
                          </a:solidFill>
                          <a:effectLst/>
                          <a:latin typeface="Arial" panose="020B0604020202020204" pitchFamily="34" charset="0"/>
                          <a:ea typeface="+mn-ea"/>
                          <a:cs typeface="Arial" panose="020B0604020202020204" pitchFamily="34" charset="0"/>
                        </a:rPr>
                        <a:t>Optimize health service data</a:t>
                      </a:r>
                    </a:p>
                    <a:p>
                      <a:pPr marL="228600" indent="-228600" algn="l" rtl="0" fontAlgn="base">
                        <a:spcBef>
                          <a:spcPts val="0"/>
                        </a:spcBef>
                        <a:spcAft>
                          <a:spcPts val="0"/>
                        </a:spcAft>
                        <a:buFont typeface="+mj-lt"/>
                        <a:buAutoNum type="arabicPeriod"/>
                      </a:pPr>
                      <a:r>
                        <a:rPr lang="en-US" sz="1400" b="0" i="0" u="none" strike="noStrike" kern="1200" spc="-10" baseline="0" dirty="0">
                          <a:solidFill>
                            <a:srgbClr val="000000"/>
                          </a:solidFill>
                          <a:effectLst/>
                          <a:latin typeface="Arial" panose="020B0604020202020204" pitchFamily="34" charset="0"/>
                          <a:ea typeface="+mn-ea"/>
                          <a:cs typeface="Arial" panose="020B0604020202020204" pitchFamily="34" charset="0"/>
                        </a:rPr>
                        <a:t>Review progress and performance</a:t>
                      </a:r>
                    </a:p>
                    <a:p>
                      <a:pPr marL="228600" indent="-228600" algn="l" rtl="0" fontAlgn="base">
                        <a:spcBef>
                          <a:spcPts val="0"/>
                        </a:spcBef>
                        <a:spcAft>
                          <a:spcPts val="0"/>
                        </a:spcAft>
                        <a:buFont typeface="+mj-lt"/>
                        <a:buAutoNum type="arabicPeriod"/>
                      </a:pPr>
                      <a:r>
                        <a:rPr lang="en-US" sz="1400" b="0" i="0" u="none" strike="noStrike" kern="1200" spc="-10" baseline="0" dirty="0">
                          <a:solidFill>
                            <a:srgbClr val="000000"/>
                          </a:solidFill>
                          <a:effectLst/>
                          <a:latin typeface="Arial" panose="020B0604020202020204" pitchFamily="34" charset="0"/>
                          <a:ea typeface="+mn-ea"/>
                          <a:cs typeface="Arial" panose="020B0604020202020204" pitchFamily="34" charset="0"/>
                        </a:rPr>
                        <a:t>Enable data use for policy and action</a:t>
                      </a:r>
                    </a:p>
                  </a:txBody>
                  <a:tcPr marR="25400" marT="91440" marB="25400"/>
                </a:tc>
                <a:extLst>
                  <a:ext uri="{0D108BD9-81ED-4DB2-BD59-A6C34878D82A}">
                    <a16:rowId xmlns:a16="http://schemas.microsoft.com/office/drawing/2014/main" val="1694238223"/>
                  </a:ext>
                </a:extLst>
              </a:tr>
            </a:tbl>
          </a:graphicData>
        </a:graphic>
      </p:graphicFrame>
      <p:sp>
        <p:nvSpPr>
          <p:cNvPr id="17" name="Title 3">
            <a:extLst>
              <a:ext uri="{FF2B5EF4-FFF2-40B4-BE49-F238E27FC236}">
                <a16:creationId xmlns:a16="http://schemas.microsoft.com/office/drawing/2014/main" id="{19679B18-330A-4076-95C5-E75206AEB5F5}"/>
              </a:ext>
            </a:extLst>
          </p:cNvPr>
          <p:cNvSpPr>
            <a:spLocks noGrp="1"/>
          </p:cNvSpPr>
          <p:nvPr>
            <p:ph type="title"/>
          </p:nvPr>
        </p:nvSpPr>
        <p:spPr>
          <a:xfrm>
            <a:off x="847493" y="232162"/>
            <a:ext cx="10856827" cy="1096045"/>
          </a:xfrm>
        </p:spPr>
        <p:txBody>
          <a:bodyPr vert="horz" lIns="91440" tIns="45720" rIns="91440" bIns="45720" rtlCol="0" anchor="ctr">
            <a:noAutofit/>
          </a:bodyPr>
          <a:lstStyle/>
          <a:p>
            <a:pPr>
              <a:spcBef>
                <a:spcPts val="600"/>
              </a:spcBef>
              <a:spcAft>
                <a:spcPts val="600"/>
              </a:spcAft>
            </a:pPr>
            <a:r>
              <a:rPr lang="en-US" sz="4000" b="1" kern="1200" dirty="0">
                <a:solidFill>
                  <a:srgbClr val="FFFFFF"/>
                </a:solidFill>
                <a:latin typeface="Arial" panose="020B0604020202020204" pitchFamily="34" charset="0"/>
                <a:cs typeface="Arial" panose="020B0604020202020204" pitchFamily="34" charset="0"/>
              </a:rPr>
              <a:t>What does each maturity model comprise? (2 of 2)</a:t>
            </a:r>
          </a:p>
        </p:txBody>
      </p:sp>
    </p:spTree>
    <p:extLst>
      <p:ext uri="{BB962C8B-B14F-4D97-AF65-F5344CB8AC3E}">
        <p14:creationId xmlns:p14="http://schemas.microsoft.com/office/powerpoint/2010/main" val="394931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endParaRPr lang="en-US"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defTabSz="914400">
              <a:spcBef>
                <a:spcPts val="600"/>
              </a:spcBef>
              <a:spcAft>
                <a:spcPts val="600"/>
              </a:spcAft>
            </a:pPr>
            <a:fld id="{44719955-1345-4D84-AB09-2561C2716DF0}" type="slidenum">
              <a:rPr lang="en-US" sz="1100">
                <a:solidFill>
                  <a:schemeClr val="tx1">
                    <a:lumMod val="50000"/>
                    <a:lumOff val="50000"/>
                  </a:schemeClr>
                </a:solidFill>
                <a:latin typeface="Arial" panose="020B0604020202020204" pitchFamily="34" charset="0"/>
                <a:cs typeface="Arial" panose="020B0604020202020204" pitchFamily="34" charset="0"/>
              </a:rPr>
              <a:pPr defTabSz="914400">
                <a:spcBef>
                  <a:spcPts val="600"/>
                </a:spcBef>
                <a:spcAft>
                  <a:spcPts val="600"/>
                </a:spcAft>
              </a:pPr>
              <a:t>4</a:t>
            </a:fld>
            <a:endParaRPr lang="en-US" sz="11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1" name="Footer Placeholder 1">
            <a:extLst>
              <a:ext uri="{FF2B5EF4-FFF2-40B4-BE49-F238E27FC236}">
                <a16:creationId xmlns:a16="http://schemas.microsoft.com/office/drawing/2014/main" id="{2BCC31FF-CF0B-4EB5-846E-38E1A585C18A}"/>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914400">
              <a:spcBef>
                <a:spcPts val="600"/>
              </a:spcBef>
              <a:spcAft>
                <a:spcPts val="600"/>
              </a:spcAft>
            </a:pPr>
            <a:r>
              <a:rPr lang="en-US" sz="1100" b="1" dirty="0">
                <a:solidFill>
                  <a:schemeClr val="tx1"/>
                </a:solidFill>
                <a:latin typeface="Arial" panose="020B0604020202020204" pitchFamily="34" charset="0"/>
                <a:cs typeface="Arial" panose="020B0604020202020204" pitchFamily="34" charset="0"/>
              </a:rPr>
              <a:t>Digital Square</a:t>
            </a:r>
            <a:r>
              <a:rPr lang="en-US" sz="1100" dirty="0">
                <a:solidFill>
                  <a:schemeClr val="tx1"/>
                </a:solidFill>
                <a:latin typeface="Arial" panose="020B0604020202020204" pitchFamily="34" charset="0"/>
                <a:cs typeface="Arial" panose="020B0604020202020204" pitchFamily="34" charset="0"/>
              </a:rPr>
              <a:t> | connecting the world for better health</a:t>
            </a:r>
          </a:p>
        </p:txBody>
      </p:sp>
      <p:sp>
        <p:nvSpPr>
          <p:cNvPr id="19" name="TextBox 18">
            <a:extLst>
              <a:ext uri="{FF2B5EF4-FFF2-40B4-BE49-F238E27FC236}">
                <a16:creationId xmlns:a16="http://schemas.microsoft.com/office/drawing/2014/main" id="{9483AF5F-78AA-4CEA-A9C2-D63312C35E1C}"/>
              </a:ext>
            </a:extLst>
          </p:cNvPr>
          <p:cNvSpPr txBox="1"/>
          <p:nvPr/>
        </p:nvSpPr>
        <p:spPr>
          <a:xfrm>
            <a:off x="722184" y="410649"/>
            <a:ext cx="6314236" cy="769441"/>
          </a:xfrm>
          <a:prstGeom prst="rect">
            <a:avLst/>
          </a:prstGeom>
          <a:noFill/>
        </p:spPr>
        <p:txBody>
          <a:bodyPr wrap="square">
            <a:spAutoFit/>
          </a:bodyPr>
          <a:lstStyle/>
          <a:p>
            <a:pPr marL="0" marR="0" lvl="0" indent="0" algn="ctr" defTabSz="1066800" rtl="0" eaLnBrk="1" fontAlgn="auto" latinLnBrk="0" hangingPunct="1">
              <a:lnSpc>
                <a:spcPct val="100000"/>
              </a:lnSpc>
              <a:spcBef>
                <a:spcPct val="0"/>
              </a:spcBef>
              <a:spcAft>
                <a:spcPct val="35000"/>
              </a:spcAft>
              <a:buClrTx/>
              <a:buSzTx/>
              <a:buFontTx/>
              <a:buNone/>
              <a:tabLst/>
              <a:defRPr/>
            </a:pPr>
            <a:r>
              <a:rPr kumimoji="0" lang="en-US" sz="4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What is the Navigator?</a:t>
            </a:r>
          </a:p>
        </p:txBody>
      </p:sp>
      <p:sp>
        <p:nvSpPr>
          <p:cNvPr id="20" name="Content Placeholder 7">
            <a:extLst>
              <a:ext uri="{FF2B5EF4-FFF2-40B4-BE49-F238E27FC236}">
                <a16:creationId xmlns:a16="http://schemas.microsoft.com/office/drawing/2014/main" id="{2175366C-7995-46D1-9BCC-B349DA32958B}"/>
              </a:ext>
            </a:extLst>
          </p:cNvPr>
          <p:cNvSpPr txBox="1">
            <a:spLocks/>
          </p:cNvSpPr>
          <p:nvPr/>
        </p:nvSpPr>
        <p:spPr>
          <a:xfrm>
            <a:off x="838200" y="1918008"/>
            <a:ext cx="8370194" cy="413306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600"/>
              </a:lnSpc>
              <a:spcBef>
                <a:spcPts val="0"/>
              </a:spcBef>
              <a:spcAft>
                <a:spcPts val="900"/>
              </a:spcAft>
            </a:pPr>
            <a:r>
              <a:rPr lang="en-US" sz="2000" dirty="0">
                <a:latin typeface="Arial" panose="020B0604020202020204" pitchFamily="34" charset="0"/>
                <a:cs typeface="Arial" panose="020B0604020202020204" pitchFamily="34" charset="0"/>
              </a:rPr>
              <a:t>The Navigator is a guide to </a:t>
            </a:r>
            <a:r>
              <a:rPr lang="en-US" sz="2000" b="1" dirty="0">
                <a:latin typeface="Arial" panose="020B0604020202020204" pitchFamily="34" charset="0"/>
                <a:cs typeface="Arial" panose="020B0604020202020204" pitchFamily="34" charset="0"/>
              </a:rPr>
              <a:t>maturity model-based tools </a:t>
            </a:r>
            <a:r>
              <a:rPr lang="en-US" sz="2000" dirty="0">
                <a:latin typeface="Arial" panose="020B0604020202020204" pitchFamily="34" charset="0"/>
                <a:cs typeface="Arial" panose="020B0604020202020204" pitchFamily="34" charset="0"/>
              </a:rPr>
              <a:t>for </a:t>
            </a:r>
            <a:br>
              <a:rPr lang="en-US" sz="2000" dirty="0">
                <a:latin typeface="Arial" panose="020B0604020202020204" pitchFamily="34" charset="0"/>
                <a:cs typeface="Arial" panose="020B0604020202020204" pitchFamily="34" charset="0"/>
              </a:rPr>
            </a:br>
            <a:r>
              <a:rPr lang="en-US" sz="2000" b="1" dirty="0">
                <a:latin typeface="Arial" panose="020B0604020202020204" pitchFamily="34" charset="0"/>
                <a:cs typeface="Arial" panose="020B0604020202020204" pitchFamily="34" charset="0"/>
              </a:rPr>
              <a:t>digital health</a:t>
            </a:r>
            <a:r>
              <a:rPr lang="en-US" sz="2000" dirty="0">
                <a:latin typeface="Arial" panose="020B0604020202020204" pitchFamily="34" charset="0"/>
                <a:cs typeface="Arial" panose="020B0604020202020204" pitchFamily="34" charset="0"/>
              </a:rPr>
              <a:t> systems. The Navigator includes: </a:t>
            </a:r>
          </a:p>
          <a:p>
            <a:pPr lvl="1">
              <a:lnSpc>
                <a:spcPts val="2600"/>
              </a:lnSpc>
              <a:spcBef>
                <a:spcPts val="0"/>
              </a:spcBef>
              <a:spcAft>
                <a:spcPts val="900"/>
              </a:spcAft>
            </a:pPr>
            <a:r>
              <a:rPr lang="en-US" sz="2000" dirty="0">
                <a:latin typeface="Arial" panose="020B0604020202020204" pitchFamily="34" charset="0"/>
                <a:cs typeface="Arial" panose="020B0604020202020204" pitchFamily="34" charset="0"/>
              </a:rPr>
              <a:t>A </a:t>
            </a:r>
            <a:r>
              <a:rPr lang="en-US" sz="2000" b="1" dirty="0">
                <a:latin typeface="Arial" panose="020B0604020202020204" pitchFamily="34" charset="0"/>
                <a:cs typeface="Arial" panose="020B0604020202020204" pitchFamily="34" charset="0"/>
              </a:rPr>
              <a:t>User’s Guide </a:t>
            </a:r>
            <a:r>
              <a:rPr lang="en-US" sz="2000" dirty="0">
                <a:latin typeface="Arial" panose="020B0604020202020204" pitchFamily="34" charset="0"/>
                <a:cs typeface="Arial" panose="020B0604020202020204" pitchFamily="34" charset="0"/>
              </a:rPr>
              <a:t>that expands on this slide deck.</a:t>
            </a:r>
          </a:p>
          <a:p>
            <a:pPr lvl="1">
              <a:lnSpc>
                <a:spcPts val="2600"/>
              </a:lnSpc>
              <a:spcBef>
                <a:spcPts val="0"/>
              </a:spcBef>
              <a:spcAft>
                <a:spcPts val="900"/>
              </a:spcAft>
            </a:pPr>
            <a:r>
              <a:rPr lang="en-US" sz="2000" dirty="0">
                <a:latin typeface="Arial" panose="020B0604020202020204" pitchFamily="34" charset="0"/>
                <a:cs typeface="Arial" panose="020B0604020202020204" pitchFamily="34" charset="0"/>
              </a:rPr>
              <a:t>An accompanying </a:t>
            </a:r>
            <a:r>
              <a:rPr lang="en-US" sz="2000" b="1" dirty="0">
                <a:latin typeface="Arial" panose="020B0604020202020204" pitchFamily="34" charset="0"/>
                <a:cs typeface="Arial" panose="020B0604020202020204" pitchFamily="34" charset="0"/>
              </a:rPr>
              <a:t>Decision Support Workbook in Excel.</a:t>
            </a:r>
          </a:p>
          <a:p>
            <a:pPr lvl="1">
              <a:lnSpc>
                <a:spcPts val="2600"/>
              </a:lnSpc>
              <a:spcBef>
                <a:spcPts val="0"/>
              </a:spcBef>
              <a:spcAft>
                <a:spcPts val="1200"/>
              </a:spcAft>
            </a:pPr>
            <a:r>
              <a:rPr lang="en-US" sz="2000" dirty="0">
                <a:latin typeface="Arial" panose="020B0604020202020204" pitchFamily="34" charset="0"/>
                <a:cs typeface="Arial" panose="020B0604020202020204" pitchFamily="34" charset="0"/>
              </a:rPr>
              <a:t>This </a:t>
            </a:r>
            <a:r>
              <a:rPr lang="en-US" sz="2000" b="1" dirty="0">
                <a:latin typeface="Arial" panose="020B0604020202020204" pitchFamily="34" charset="0"/>
                <a:cs typeface="Arial" panose="020B0604020202020204" pitchFamily="34" charset="0"/>
              </a:rPr>
              <a:t>slide deck </a:t>
            </a:r>
            <a:r>
              <a:rPr lang="en-US" sz="2000" dirty="0">
                <a:latin typeface="Arial" panose="020B0604020202020204" pitchFamily="34" charset="0"/>
                <a:cs typeface="Arial" panose="020B0604020202020204" pitchFamily="34" charset="0"/>
              </a:rPr>
              <a:t>(an abridged version of the User’s Guide).</a:t>
            </a:r>
          </a:p>
          <a:p>
            <a:pPr>
              <a:lnSpc>
                <a:spcPts val="2600"/>
              </a:lnSpc>
              <a:spcBef>
                <a:spcPts val="0"/>
              </a:spcBef>
              <a:spcAft>
                <a:spcPts val="1200"/>
              </a:spcAft>
            </a:pPr>
            <a:r>
              <a:rPr lang="en-US" sz="2000" dirty="0">
                <a:latin typeface="Arial" panose="020B0604020202020204" pitchFamily="34" charset="0"/>
                <a:cs typeface="Arial" panose="020B0604020202020204" pitchFamily="34" charset="0"/>
              </a:rPr>
              <a:t>The Navigator complements WHO’s </a:t>
            </a:r>
            <a:r>
              <a:rPr lang="en-US" sz="2000" b="1" dirty="0">
                <a:latin typeface="Arial" panose="020B0604020202020204" pitchFamily="34" charset="0"/>
                <a:cs typeface="Arial" panose="020B0604020202020204" pitchFamily="34" charset="0"/>
                <a:hlinkClick r:id="rId3"/>
              </a:rPr>
              <a:t>Digital Implementation Investment Guide</a:t>
            </a:r>
            <a:r>
              <a:rPr lang="en-US" sz="2000" dirty="0">
                <a:latin typeface="Arial" panose="020B0604020202020204" pitchFamily="34" charset="0"/>
                <a:cs typeface="Arial" panose="020B0604020202020204" pitchFamily="34" charset="0"/>
              </a:rPr>
              <a:t>, which recommends the use of a maturity model-based tool as an early step in digital health strengthening.</a:t>
            </a:r>
          </a:p>
          <a:p>
            <a:pPr>
              <a:lnSpc>
                <a:spcPts val="2600"/>
              </a:lnSpc>
              <a:spcBef>
                <a:spcPts val="0"/>
              </a:spcBef>
              <a:spcAft>
                <a:spcPts val="900"/>
              </a:spcAft>
            </a:pPr>
            <a:r>
              <a:rPr lang="en-US" sz="2000" dirty="0">
                <a:latin typeface="Arial" panose="020B0604020202020204" pitchFamily="34" charset="0"/>
                <a:cs typeface="Arial" panose="020B0604020202020204" pitchFamily="34" charset="0"/>
              </a:rPr>
              <a:t>The Navigator builds on the value of individual tools by providing </a:t>
            </a:r>
            <a:r>
              <a:rPr lang="en-US" sz="2000" b="1" dirty="0">
                <a:latin typeface="Arial" panose="020B0604020202020204" pitchFamily="34" charset="0"/>
                <a:cs typeface="Arial" panose="020B0604020202020204" pitchFamily="34" charset="0"/>
              </a:rPr>
              <a:t>guidance on each tool </a:t>
            </a:r>
            <a:r>
              <a:rPr lang="en-US" sz="2000" dirty="0">
                <a:latin typeface="Arial" panose="020B0604020202020204" pitchFamily="34" charset="0"/>
                <a:cs typeface="Arial" panose="020B0604020202020204" pitchFamily="34" charset="0"/>
              </a:rPr>
              <a:t>and on how to </a:t>
            </a:r>
            <a:r>
              <a:rPr lang="en-US" sz="2000" b="1" dirty="0">
                <a:latin typeface="Arial" panose="020B0604020202020204" pitchFamily="34" charset="0"/>
                <a:cs typeface="Arial" panose="020B0604020202020204" pitchFamily="34" charset="0"/>
              </a:rPr>
              <a:t>use the tools in combination.</a:t>
            </a:r>
          </a:p>
          <a:p>
            <a:pPr marL="0" indent="0">
              <a:lnSpc>
                <a:spcPct val="110000"/>
              </a:lnSpc>
              <a:buFont typeface="Arial" panose="020B0604020202020204" pitchFamily="34" charset="0"/>
              <a:buNone/>
            </a:pPr>
            <a:endParaRPr lang="en-US" sz="2000" b="1" dirty="0">
              <a:latin typeface="Arial" panose="020B0604020202020204" pitchFamily="34" charset="0"/>
              <a:cs typeface="Arial" panose="020B0604020202020204" pitchFamily="34" charset="0"/>
            </a:endParaRPr>
          </a:p>
          <a:p>
            <a:pPr>
              <a:lnSpc>
                <a:spcPct val="110000"/>
              </a:lnSpc>
            </a:pPr>
            <a:endParaRPr lang="en-US" sz="2000" b="1" dirty="0">
              <a:latin typeface="Arial" panose="020B0604020202020204" pitchFamily="34" charset="0"/>
              <a:cs typeface="Arial" panose="020B0604020202020204" pitchFamily="34" charset="0"/>
            </a:endParaRPr>
          </a:p>
          <a:p>
            <a:pPr marL="0" indent="0">
              <a:lnSpc>
                <a:spcPct val="110000"/>
              </a:lnSpc>
              <a:buFont typeface="Arial" panose="020B0604020202020204" pitchFamily="34" charset="0"/>
              <a:buNone/>
            </a:pPr>
            <a:endParaRPr lang="en-US" sz="2000" b="1" dirty="0">
              <a:latin typeface="Arial" panose="020B060402020202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81BD8832-B4AB-44C1-AA55-D2ADBC1CCE69}"/>
              </a:ext>
            </a:extLst>
          </p:cNvPr>
          <p:cNvPicPr>
            <a:picLocks noChangeAspect="1"/>
          </p:cNvPicPr>
          <p:nvPr/>
        </p:nvPicPr>
        <p:blipFill rotWithShape="1">
          <a:blip r:embed="rId4"/>
          <a:srcRect t="1221"/>
          <a:stretch/>
        </p:blipFill>
        <p:spPr>
          <a:xfrm>
            <a:off x="9406252" y="3745005"/>
            <a:ext cx="1629605" cy="2286000"/>
          </a:xfrm>
          <a:prstGeom prst="rect">
            <a:avLst/>
          </a:prstGeom>
          <a:ln w="12700">
            <a:solidFill>
              <a:schemeClr val="tx1"/>
            </a:solidFill>
          </a:ln>
        </p:spPr>
      </p:pic>
      <p:pic>
        <p:nvPicPr>
          <p:cNvPr id="4" name="Picture 3">
            <a:extLst>
              <a:ext uri="{FF2B5EF4-FFF2-40B4-BE49-F238E27FC236}">
                <a16:creationId xmlns:a16="http://schemas.microsoft.com/office/drawing/2014/main" id="{00501CCC-9534-4510-8387-C2203B534A30}"/>
              </a:ext>
            </a:extLst>
          </p:cNvPr>
          <p:cNvPicPr>
            <a:picLocks noChangeAspect="1"/>
          </p:cNvPicPr>
          <p:nvPr/>
        </p:nvPicPr>
        <p:blipFill>
          <a:blip r:embed="rId5"/>
          <a:stretch>
            <a:fillRect/>
          </a:stretch>
        </p:blipFill>
        <p:spPr>
          <a:xfrm>
            <a:off x="8598366" y="1895996"/>
            <a:ext cx="3180195" cy="1554480"/>
          </a:xfrm>
          <a:prstGeom prst="rect">
            <a:avLst/>
          </a:prstGeom>
          <a:ln w="12700">
            <a:solidFill>
              <a:schemeClr val="tx1"/>
            </a:solidFill>
          </a:ln>
        </p:spPr>
      </p:pic>
    </p:spTree>
    <p:extLst>
      <p:ext uri="{BB962C8B-B14F-4D97-AF65-F5344CB8AC3E}">
        <p14:creationId xmlns:p14="http://schemas.microsoft.com/office/powerpoint/2010/main" val="3166927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B2E8D99-2328-4A5B-A8B2-81BCC3F2D8C9}"/>
              </a:ext>
            </a:extLst>
          </p:cNvPr>
          <p:cNvSpPr>
            <a:spLocks noGrp="1"/>
          </p:cNvSpPr>
          <p:nvPr>
            <p:ph type="title"/>
          </p:nvPr>
        </p:nvSpPr>
        <p:spPr>
          <a:xfrm>
            <a:off x="398395" y="83358"/>
            <a:ext cx="6202380" cy="1277091"/>
          </a:xfrm>
        </p:spPr>
        <p:txBody>
          <a:bodyPr>
            <a:normAutofit/>
          </a:bodyPr>
          <a:lstStyle/>
          <a:p>
            <a:r>
              <a:rPr lang="en-US" sz="4000" dirty="0">
                <a:latin typeface="Arial" panose="020B0604020202020204" pitchFamily="34" charset="0"/>
                <a:cs typeface="Arial" panose="020B0604020202020204" pitchFamily="34" charset="0"/>
              </a:rPr>
              <a:t>Capability and maturity</a:t>
            </a:r>
          </a:p>
        </p:txBody>
      </p:sp>
      <p:sp>
        <p:nvSpPr>
          <p:cNvPr id="4" name="Footer Placeholder 3">
            <a:extLst>
              <a:ext uri="{FF2B5EF4-FFF2-40B4-BE49-F238E27FC236}">
                <a16:creationId xmlns:a16="http://schemas.microsoft.com/office/drawing/2014/main" id="{7359717A-8586-449E-9729-B77E739EA98F}"/>
              </a:ext>
            </a:extLst>
          </p:cNvPr>
          <p:cNvSpPr>
            <a:spLocks noGrp="1"/>
          </p:cNvSpPr>
          <p:nvPr>
            <p:ph type="ftr" sz="quarter" idx="11"/>
          </p:nvPr>
        </p:nvSpPr>
        <p:spPr>
          <a:xfrm>
            <a:off x="3195473" y="6356350"/>
            <a:ext cx="3811437" cy="365125"/>
          </a:xfrm>
        </p:spPr>
        <p:txBody>
          <a:bodyPr>
            <a:normAutofit/>
          </a:bodyPr>
          <a:lstStyle/>
          <a:p>
            <a:pPr algn="l">
              <a:spcAft>
                <a:spcPts val="600"/>
              </a:spcAft>
            </a:pPr>
            <a:r>
              <a:rPr lang="en-US" sz="1100" b="1" dirty="0">
                <a:latin typeface="Arial" panose="020B0604020202020204" pitchFamily="34" charset="0"/>
                <a:cs typeface="Arial" panose="020B0604020202020204" pitchFamily="34" charset="0"/>
              </a:rPr>
              <a:t>Digital Square</a:t>
            </a:r>
            <a:r>
              <a:rPr lang="en-US" sz="1100" dirty="0">
                <a:latin typeface="Arial" panose="020B0604020202020204" pitchFamily="34" charset="0"/>
                <a:cs typeface="Arial" panose="020B0604020202020204" pitchFamily="34" charset="0"/>
              </a:rPr>
              <a:t> | connecting the world for better health</a:t>
            </a:r>
          </a:p>
        </p:txBody>
      </p:sp>
      <p:pic>
        <p:nvPicPr>
          <p:cNvPr id="29" name="Picture 6" descr="A circular stairway">
            <a:extLst>
              <a:ext uri="{FF2B5EF4-FFF2-40B4-BE49-F238E27FC236}">
                <a16:creationId xmlns:a16="http://schemas.microsoft.com/office/drawing/2014/main" id="{23BB2F6F-ED18-4AC7-BCF9-AF0DAA65FC64}"/>
              </a:ext>
            </a:extLst>
          </p:cNvPr>
          <p:cNvPicPr>
            <a:picLocks noChangeAspect="1"/>
          </p:cNvPicPr>
          <p:nvPr/>
        </p:nvPicPr>
        <p:blipFill rotWithShape="1">
          <a:blip r:embed="rId3"/>
          <a:srcRect l="23391" r="28015" b="-1"/>
          <a:stretch/>
        </p:blipFill>
        <p:spPr>
          <a:xfrm>
            <a:off x="7199440" y="10"/>
            <a:ext cx="4992560" cy="6857990"/>
          </a:xfrm>
          <a:prstGeom prst="rect">
            <a:avLst/>
          </a:prstGeom>
          <a:effectLst/>
        </p:spPr>
      </p:pic>
      <p:sp>
        <p:nvSpPr>
          <p:cNvPr id="5" name="Slide Number Placeholder 4">
            <a:extLst>
              <a:ext uri="{FF2B5EF4-FFF2-40B4-BE49-F238E27FC236}">
                <a16:creationId xmlns:a16="http://schemas.microsoft.com/office/drawing/2014/main" id="{7D50BC22-7F26-49F5-8E98-A74FCD5E9B6E}"/>
              </a:ext>
            </a:extLst>
          </p:cNvPr>
          <p:cNvSpPr>
            <a:spLocks noGrp="1"/>
          </p:cNvSpPr>
          <p:nvPr>
            <p:ph type="sldNum" sz="quarter" idx="12"/>
          </p:nvPr>
        </p:nvSpPr>
        <p:spPr>
          <a:xfrm>
            <a:off x="8610600" y="6356350"/>
            <a:ext cx="2743200" cy="365125"/>
          </a:xfrm>
        </p:spPr>
        <p:txBody>
          <a:bodyPr>
            <a:normAutofit/>
          </a:bodyPr>
          <a:lstStyle/>
          <a:p>
            <a:pPr>
              <a:spcAft>
                <a:spcPts val="600"/>
              </a:spcAft>
            </a:pPr>
            <a:fld id="{44719955-1345-4D84-AB09-2561C2716DF0}" type="slidenum">
              <a:rPr lang="en-US">
                <a:solidFill>
                  <a:srgbClr val="FFFFFF"/>
                </a:solidFill>
                <a:latin typeface="Arial" panose="020B0604020202020204" pitchFamily="34" charset="0"/>
                <a:cs typeface="Arial" panose="020B0604020202020204" pitchFamily="34" charset="0"/>
              </a:rPr>
              <a:pPr>
                <a:spcAft>
                  <a:spcPts val="600"/>
                </a:spcAft>
              </a:pPr>
              <a:t>5</a:t>
            </a:fld>
            <a:endParaRPr lang="en-US" dirty="0">
              <a:solidFill>
                <a:srgbClr val="FFFFFF"/>
              </a:solidFill>
              <a:latin typeface="Arial" panose="020B0604020202020204" pitchFamily="34" charset="0"/>
              <a:cs typeface="Arial" panose="020B0604020202020204" pitchFamily="34" charset="0"/>
            </a:endParaRPr>
          </a:p>
        </p:txBody>
      </p:sp>
      <p:sp>
        <p:nvSpPr>
          <p:cNvPr id="10" name="Content Placeholder 2">
            <a:extLst>
              <a:ext uri="{FF2B5EF4-FFF2-40B4-BE49-F238E27FC236}">
                <a16:creationId xmlns:a16="http://schemas.microsoft.com/office/drawing/2014/main" id="{BAF111F5-ADA8-476F-8EB1-5CB0BC39DA3C}"/>
              </a:ext>
            </a:extLst>
          </p:cNvPr>
          <p:cNvSpPr txBox="1">
            <a:spLocks/>
          </p:cNvSpPr>
          <p:nvPr/>
        </p:nvSpPr>
        <p:spPr>
          <a:xfrm>
            <a:off x="401444" y="1092823"/>
            <a:ext cx="6713033" cy="41371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400"/>
              </a:lnSpc>
              <a:spcBef>
                <a:spcPts val="0"/>
              </a:spcBef>
              <a:spcAft>
                <a:spcPts val="900"/>
              </a:spcAft>
            </a:pPr>
            <a:r>
              <a:rPr lang="en-US" sz="2000" dirty="0">
                <a:latin typeface="Arial" panose="020B0604020202020204" pitchFamily="34" charset="0"/>
              </a:rPr>
              <a:t>Capability is used in relation to </a:t>
            </a:r>
            <a:r>
              <a:rPr lang="en-US" sz="2000" b="1" dirty="0">
                <a:latin typeface="Arial" panose="020B0604020202020204" pitchFamily="34" charset="0"/>
              </a:rPr>
              <a:t>process, system, people, and organization</a:t>
            </a:r>
            <a:r>
              <a:rPr lang="en-US" sz="2000" dirty="0">
                <a:latin typeface="Arial" panose="020B0604020202020204" pitchFamily="34" charset="0"/>
              </a:rPr>
              <a:t>. </a:t>
            </a:r>
          </a:p>
          <a:p>
            <a:pPr>
              <a:lnSpc>
                <a:spcPts val="2400"/>
              </a:lnSpc>
              <a:spcBef>
                <a:spcPts val="0"/>
              </a:spcBef>
              <a:spcAft>
                <a:spcPts val="900"/>
              </a:spcAft>
            </a:pPr>
            <a:r>
              <a:rPr lang="en-US" sz="2000" dirty="0">
                <a:latin typeface="Arial" panose="020B0604020202020204" pitchFamily="34" charset="0"/>
              </a:rPr>
              <a:t>Many of the tools included in the Navigator use the term </a:t>
            </a:r>
            <a:r>
              <a:rPr lang="en-US" sz="2000" b="1" i="1" dirty="0">
                <a:latin typeface="Arial" panose="020B0604020202020204" pitchFamily="34" charset="0"/>
              </a:rPr>
              <a:t>maturity model</a:t>
            </a:r>
            <a:r>
              <a:rPr lang="en-US" sz="2000" i="1" dirty="0">
                <a:latin typeface="Arial" panose="020B0604020202020204" pitchFamily="34" charset="0"/>
              </a:rPr>
              <a:t> </a:t>
            </a:r>
            <a:r>
              <a:rPr lang="en-US" sz="2000" dirty="0">
                <a:latin typeface="Arial" panose="020B0604020202020204" pitchFamily="34" charset="0"/>
              </a:rPr>
              <a:t>to describe tool structures.</a:t>
            </a:r>
          </a:p>
          <a:p>
            <a:pPr>
              <a:lnSpc>
                <a:spcPts val="2400"/>
              </a:lnSpc>
              <a:spcBef>
                <a:spcPts val="0"/>
              </a:spcBef>
              <a:spcAft>
                <a:spcPts val="900"/>
              </a:spcAft>
            </a:pPr>
            <a:r>
              <a:rPr lang="en-US" sz="2000" dirty="0">
                <a:latin typeface="Arial" panose="020B0604020202020204" pitchFamily="34" charset="0"/>
              </a:rPr>
              <a:t>The tools in the Navigator are multidimensional models that </a:t>
            </a:r>
            <a:r>
              <a:rPr lang="en-US" sz="2000" b="1" dirty="0">
                <a:latin typeface="Arial" panose="020B0604020202020204" pitchFamily="34" charset="0"/>
              </a:rPr>
              <a:t>measure the capability and maturity </a:t>
            </a:r>
            <a:br>
              <a:rPr lang="en-US" sz="2000" b="1" dirty="0">
                <a:latin typeface="Arial" panose="020B0604020202020204" pitchFamily="34" charset="0"/>
              </a:rPr>
            </a:br>
            <a:r>
              <a:rPr lang="en-US" sz="2000" b="1" dirty="0">
                <a:latin typeface="Arial" panose="020B0604020202020204" pitchFamily="34" charset="0"/>
              </a:rPr>
              <a:t>of various attributes of digital health</a:t>
            </a:r>
            <a:r>
              <a:rPr lang="en-US" sz="2000" dirty="0">
                <a:latin typeface="Arial" panose="020B0604020202020204" pitchFamily="34" charset="0"/>
              </a:rPr>
              <a:t>. </a:t>
            </a:r>
          </a:p>
          <a:p>
            <a:pPr>
              <a:lnSpc>
                <a:spcPts val="2400"/>
              </a:lnSpc>
              <a:spcBef>
                <a:spcPts val="0"/>
              </a:spcBef>
              <a:spcAft>
                <a:spcPts val="600"/>
              </a:spcAft>
            </a:pPr>
            <a:r>
              <a:rPr lang="en-US" sz="2000" dirty="0">
                <a:latin typeface="Arial" panose="020B0604020202020204" pitchFamily="34" charset="0"/>
              </a:rPr>
              <a:t>In describing specific tools, we will mirror the language of the tools in </a:t>
            </a:r>
            <a:r>
              <a:rPr lang="en-US" sz="2000" b="1" dirty="0">
                <a:latin typeface="Arial" panose="020B0604020202020204" pitchFamily="34" charset="0"/>
              </a:rPr>
              <a:t>using maturity models to describe the tools</a:t>
            </a:r>
            <a:r>
              <a:rPr lang="en-US" sz="2000" dirty="0">
                <a:latin typeface="Arial" panose="020B0604020202020204" pitchFamily="34" charset="0"/>
              </a:rPr>
              <a:t>.</a:t>
            </a:r>
          </a:p>
          <a:p>
            <a:pPr marL="0" indent="0">
              <a:lnSpc>
                <a:spcPts val="2400"/>
              </a:lnSpc>
              <a:buNone/>
            </a:pPr>
            <a:r>
              <a:rPr lang="en-US" sz="2000" dirty="0">
                <a:latin typeface="Arial" panose="020B0604020202020204" pitchFamily="34" charset="0"/>
                <a:cs typeface="Arial" panose="020B0604020202020204" pitchFamily="34" charset="0"/>
              </a:rPr>
              <a:t>Note: </a:t>
            </a:r>
            <a:r>
              <a:rPr lang="en-US" sz="2000" b="0" i="0" u="none" strike="noStrike" dirty="0">
                <a:effectLst/>
                <a:latin typeface="Arial" panose="020B0604020202020204" pitchFamily="34" charset="0"/>
                <a:cs typeface="Arial" panose="020B0604020202020204" pitchFamily="34" charset="0"/>
              </a:rPr>
              <a:t>The terms digital health, eHealth, and health information systems are often used interchangeably and their definitions may overlap. For the purposes of the Navigator, </a:t>
            </a:r>
            <a:r>
              <a:rPr lang="en-US" sz="2000" b="1" i="0" u="none" strike="noStrike" dirty="0">
                <a:effectLst/>
                <a:latin typeface="Arial" panose="020B0604020202020204" pitchFamily="34" charset="0"/>
                <a:cs typeface="Arial" panose="020B0604020202020204" pitchFamily="34" charset="0"/>
              </a:rPr>
              <a:t>digital health will be used as an umbrella term. See slides </a:t>
            </a:r>
            <a:r>
              <a:rPr lang="en-US" sz="2000" b="1" i="0" u="none" strike="noStrike" dirty="0">
                <a:effectLst/>
                <a:latin typeface="Arial" panose="020B0604020202020204" pitchFamily="34" charset="0"/>
                <a:cs typeface="Arial" panose="020B0604020202020204" pitchFamily="34" charset="0"/>
                <a:hlinkClick r:id="rId4" action="ppaction://hlinksldjump"/>
              </a:rPr>
              <a:t>34-35</a:t>
            </a:r>
            <a:r>
              <a:rPr lang="en-US" sz="2000" b="1" i="0" u="none" strike="noStrike" dirty="0">
                <a:effectLst/>
                <a:latin typeface="Arial" panose="020B0604020202020204" pitchFamily="34" charset="0"/>
                <a:cs typeface="Arial" panose="020B0604020202020204" pitchFamily="34" charset="0"/>
              </a:rPr>
              <a:t> for more information.</a:t>
            </a:r>
            <a:endParaRPr lang="en-US" sz="2000" dirty="0">
              <a:latin typeface="Arial" panose="020B0604020202020204" pitchFamily="34" charset="0"/>
            </a:endParaRPr>
          </a:p>
        </p:txBody>
      </p:sp>
    </p:spTree>
    <p:extLst>
      <p:ext uri="{BB962C8B-B14F-4D97-AF65-F5344CB8AC3E}">
        <p14:creationId xmlns:p14="http://schemas.microsoft.com/office/powerpoint/2010/main" val="2480121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901135" y="-23853"/>
            <a:ext cx="9414119" cy="1681653"/>
          </a:xfrm>
        </p:spPr>
        <p:txBody>
          <a:bodyPr vert="horz" lIns="91440" tIns="45720" rIns="91440" bIns="45720" rtlCol="0" anchor="ctr">
            <a:normAutofit/>
          </a:bodyPr>
          <a:lstStyle/>
          <a:p>
            <a:pPr marL="0" marR="0" lvl="0" indent="0" defTabSz="1066800" rtl="0" eaLnBrk="1" fontAlgn="auto" latinLnBrk="0" hangingPunct="1">
              <a:lnSpc>
                <a:spcPct val="90000"/>
              </a:lnSpc>
              <a:spcBef>
                <a:spcPct val="0"/>
              </a:spcBef>
              <a:spcAft>
                <a:spcPct val="35000"/>
              </a:spcAft>
              <a:tabLst/>
              <a:defRPr/>
            </a:pPr>
            <a:r>
              <a:rPr kumimoji="0" lang="en-US" sz="4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Why use a maturity model-based assessment tool? (1 of 2)</a:t>
            </a:r>
            <a:endParaRPr lang="en-US" sz="3600" b="1" kern="1200" dirty="0">
              <a:solidFill>
                <a:srgbClr val="FFFFFF"/>
              </a:solidFill>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05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6</a:t>
            </a:fld>
            <a:endParaRPr kumimoji="0" lang="en-US" sz="105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cs typeface="Arial" panose="020B0604020202020204" pitchFamily="34" charset="0"/>
            </a:endParaRPr>
          </a:p>
        </p:txBody>
      </p:sp>
      <p:sp>
        <p:nvSpPr>
          <p:cNvPr id="11" name="Footer Placeholder 1">
            <a:extLst>
              <a:ext uri="{FF2B5EF4-FFF2-40B4-BE49-F238E27FC236}">
                <a16:creationId xmlns:a16="http://schemas.microsoft.com/office/drawing/2014/main" id="{2BCC31FF-CF0B-4EB5-846E-38E1A585C18A}"/>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 </a:t>
            </a:r>
            <a:r>
              <a:rPr lang="en-US" dirty="0"/>
              <a:t>connecting the world for better health</a:t>
            </a:r>
          </a:p>
        </p:txBody>
      </p:sp>
      <p:sp>
        <p:nvSpPr>
          <p:cNvPr id="13" name="Content Placeholder 2">
            <a:extLst>
              <a:ext uri="{FF2B5EF4-FFF2-40B4-BE49-F238E27FC236}">
                <a16:creationId xmlns:a16="http://schemas.microsoft.com/office/drawing/2014/main" id="{CC5EECD5-DD6A-471E-9A7F-FD4BCD179FC4}"/>
              </a:ext>
            </a:extLst>
          </p:cNvPr>
          <p:cNvSpPr txBox="1">
            <a:spLocks/>
          </p:cNvSpPr>
          <p:nvPr/>
        </p:nvSpPr>
        <p:spPr>
          <a:xfrm>
            <a:off x="1014060" y="1860074"/>
            <a:ext cx="6842935" cy="43939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spcAft>
                <a:spcPts val="600"/>
              </a:spcAft>
            </a:pPr>
            <a:r>
              <a:rPr lang="en-US" sz="2000" dirty="0">
                <a:latin typeface="Arial" panose="020B0604020202020204" pitchFamily="34" charset="0"/>
                <a:cs typeface="Arial" panose="020B0604020202020204" pitchFamily="34" charset="0"/>
              </a:rPr>
              <a:t>Maturity model-based assessment tools for digital health establish a </a:t>
            </a:r>
            <a:r>
              <a:rPr lang="en-US" sz="2000" b="1" dirty="0">
                <a:latin typeface="Arial" panose="020B0604020202020204" pitchFamily="34" charset="0"/>
                <a:cs typeface="Arial" panose="020B0604020202020204" pitchFamily="34" charset="0"/>
              </a:rPr>
              <a:t>systematic basis of measurement </a:t>
            </a:r>
            <a:r>
              <a:rPr lang="en-US" sz="2000" dirty="0">
                <a:latin typeface="Arial" panose="020B0604020202020204" pitchFamily="34" charset="0"/>
                <a:cs typeface="Arial" panose="020B0604020202020204" pitchFamily="34" charset="0"/>
              </a:rPr>
              <a:t>to:</a:t>
            </a:r>
          </a:p>
          <a:p>
            <a:pPr marL="800100" lvl="1" indent="-342900">
              <a:lnSpc>
                <a:spcPct val="100000"/>
              </a:lnSpc>
              <a:spcBef>
                <a:spcPts val="600"/>
              </a:spcBef>
              <a:spcAft>
                <a:spcPts val="600"/>
              </a:spcAft>
              <a:buFont typeface="+mj-lt"/>
              <a:buAutoNum type="arabicPeriod"/>
            </a:pPr>
            <a:r>
              <a:rPr lang="en-US" sz="2000" dirty="0">
                <a:latin typeface="Arial" panose="020B0604020202020204" pitchFamily="34" charset="0"/>
                <a:cs typeface="Arial" panose="020B0604020202020204" pitchFamily="34" charset="0"/>
              </a:rPr>
              <a:t>Describe the </a:t>
            </a:r>
            <a:r>
              <a:rPr lang="en-US" sz="2000" b="1" dirty="0">
                <a:latin typeface="Arial" panose="020B0604020202020204" pitchFamily="34" charset="0"/>
                <a:cs typeface="Arial" panose="020B0604020202020204" pitchFamily="34" charset="0"/>
              </a:rPr>
              <a:t>current maturity level of digital health systems </a:t>
            </a:r>
            <a:r>
              <a:rPr lang="en-US" sz="2000" dirty="0">
                <a:latin typeface="Arial" panose="020B0604020202020204" pitchFamily="34" charset="0"/>
                <a:cs typeface="Arial" panose="020B0604020202020204" pitchFamily="34" charset="0"/>
              </a:rPr>
              <a:t>in terms of human resources, business processes, technology, and organizational capabilities. </a:t>
            </a:r>
          </a:p>
          <a:p>
            <a:pPr marL="800100" lvl="1" indent="-342900">
              <a:lnSpc>
                <a:spcPct val="100000"/>
              </a:lnSpc>
              <a:spcBef>
                <a:spcPts val="600"/>
              </a:spcBef>
              <a:spcAft>
                <a:spcPts val="600"/>
              </a:spcAft>
              <a:buFont typeface="+mj-lt"/>
              <a:buAutoNum type="arabicPeriod"/>
            </a:pPr>
            <a:r>
              <a:rPr lang="en-US" sz="2000" dirty="0">
                <a:latin typeface="Arial" panose="020B0604020202020204" pitchFamily="34" charset="0"/>
                <a:cs typeface="Arial" panose="020B0604020202020204" pitchFamily="34" charset="0"/>
              </a:rPr>
              <a:t>Facilitate users’ ability to </a:t>
            </a:r>
            <a:r>
              <a:rPr lang="en-US" sz="2000" b="1" dirty="0">
                <a:latin typeface="Arial" panose="020B0604020202020204" pitchFamily="34" charset="0"/>
                <a:cs typeface="Arial" panose="020B0604020202020204" pitchFamily="34" charset="0"/>
              </a:rPr>
              <a:t>set goals for future levels of maturity.</a:t>
            </a:r>
            <a:r>
              <a:rPr lang="en-US" sz="2000" dirty="0">
                <a:latin typeface="Arial" panose="020B0604020202020204" pitchFamily="34" charset="0"/>
                <a:cs typeface="Arial" panose="020B0604020202020204" pitchFamily="34" charset="0"/>
              </a:rPr>
              <a:t> </a:t>
            </a:r>
          </a:p>
          <a:p>
            <a:pPr marL="800100" lvl="1" indent="-342900">
              <a:lnSpc>
                <a:spcPct val="100000"/>
              </a:lnSpc>
              <a:spcBef>
                <a:spcPts val="600"/>
              </a:spcBef>
              <a:spcAft>
                <a:spcPts val="600"/>
              </a:spcAft>
              <a:buFont typeface="+mj-lt"/>
              <a:buAutoNum type="arabicPeriod"/>
            </a:pPr>
            <a:r>
              <a:rPr lang="en-US" sz="2000" dirty="0">
                <a:latin typeface="Arial" panose="020B0604020202020204" pitchFamily="34" charset="0"/>
                <a:cs typeface="Arial" panose="020B0604020202020204" pitchFamily="34" charset="0"/>
              </a:rPr>
              <a:t>Inform the </a:t>
            </a:r>
            <a:r>
              <a:rPr lang="en-US" sz="2000" b="1" dirty="0">
                <a:latin typeface="Arial" panose="020B0604020202020204" pitchFamily="34" charset="0"/>
                <a:cs typeface="Arial" panose="020B0604020202020204" pitchFamily="34" charset="0"/>
              </a:rPr>
              <a:t>development of improvement plans </a:t>
            </a:r>
            <a:r>
              <a:rPr lang="en-US" sz="2000" dirty="0">
                <a:latin typeface="Arial" panose="020B0604020202020204" pitchFamily="34" charset="0"/>
                <a:cs typeface="Arial" panose="020B0604020202020204" pitchFamily="34" charset="0"/>
              </a:rPr>
              <a:t>to realize the next maturity level toward a stronger digital health system for a country to meet its public health targets.</a:t>
            </a:r>
          </a:p>
          <a:p>
            <a:pPr marL="0" indent="0">
              <a:spcBef>
                <a:spcPts val="0"/>
              </a:spcBef>
              <a:spcAft>
                <a:spcPts val="600"/>
              </a:spcAft>
              <a:buFont typeface="Arial" panose="020B0604020202020204" pitchFamily="34" charset="0"/>
              <a:buNone/>
            </a:pPr>
            <a:endParaRPr lang="en-US" sz="1600" dirty="0">
              <a:latin typeface="Arial" panose="020B0604020202020204" pitchFamily="34" charset="0"/>
              <a:cs typeface="Arial" panose="020B0604020202020204" pitchFamily="34" charset="0"/>
            </a:endParaRPr>
          </a:p>
        </p:txBody>
      </p:sp>
      <p:pic>
        <p:nvPicPr>
          <p:cNvPr id="17" name="Picture 4">
            <a:extLst>
              <a:ext uri="{FF2B5EF4-FFF2-40B4-BE49-F238E27FC236}">
                <a16:creationId xmlns:a16="http://schemas.microsoft.com/office/drawing/2014/main" id="{034F4793-372F-4068-9DBB-AB08AB229C7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874651" y="2117517"/>
            <a:ext cx="3416214" cy="3416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798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600"/>
              </a:spcBef>
              <a:spcAft>
                <a:spcPts val="60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B30D8378-0105-4EE3-A5F0-A7FB9B0E8FF4}"/>
              </a:ext>
            </a:extLst>
          </p:cNvPr>
          <p:cNvSpPr>
            <a:spLocks noGrp="1"/>
          </p:cNvSpPr>
          <p:nvPr>
            <p:ph type="title"/>
          </p:nvPr>
        </p:nvSpPr>
        <p:spPr>
          <a:xfrm>
            <a:off x="901135" y="-23853"/>
            <a:ext cx="9414119" cy="1681653"/>
          </a:xfrm>
        </p:spPr>
        <p:txBody>
          <a:bodyPr vert="horz" lIns="91440" tIns="45720" rIns="91440" bIns="45720" rtlCol="0" anchor="ctr">
            <a:normAutofit/>
          </a:bodyPr>
          <a:lstStyle/>
          <a:p>
            <a:pPr marL="0" marR="0" lvl="0" indent="0" defTabSz="1066800" rtl="0" eaLnBrk="1" fontAlgn="auto" latinLnBrk="0" hangingPunct="1">
              <a:lnSpc>
                <a:spcPct val="90000"/>
              </a:lnSpc>
              <a:spcBef>
                <a:spcPct val="0"/>
              </a:spcBef>
              <a:spcAft>
                <a:spcPct val="35000"/>
              </a:spcAft>
              <a:tabLst/>
              <a:defRPr/>
            </a:pPr>
            <a:r>
              <a:rPr kumimoji="0" lang="en-US" sz="4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Why use a maturity model-based assessment tool? (2 of 2)</a:t>
            </a:r>
            <a:endParaRPr lang="en-US" sz="3600" b="1" kern="1200" dirty="0">
              <a:solidFill>
                <a:srgbClr val="FFFFFF"/>
              </a:solidFill>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3983B35B-AB43-499F-AB04-604BE6FBB4D3}"/>
              </a:ext>
            </a:extLst>
          </p:cNvPr>
          <p:cNvSpPr>
            <a:spLocks noGrp="1"/>
          </p:cNvSpPr>
          <p:nvPr>
            <p:ph type="sldNum" sz="quarter" idx="4"/>
          </p:nvPr>
        </p:nvSpPr>
        <p:spPr>
          <a:xfrm>
            <a:off x="11704320" y="6433399"/>
            <a:ext cx="451117" cy="387158"/>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600"/>
              </a:spcBef>
              <a:spcAft>
                <a:spcPts val="600"/>
              </a:spcAft>
              <a:buClrTx/>
              <a:buSzTx/>
              <a:buFontTx/>
              <a:buNone/>
              <a:tabLst/>
              <a:defRPr/>
            </a:pPr>
            <a:fld id="{44719955-1345-4D84-AB09-2561C2716DF0}" type="slidenum">
              <a:rPr kumimoji="0" lang="en-US" sz="1050" b="0" i="0" u="none" strike="noStrike" kern="1200" cap="none" spc="0" normalizeH="0" baseline="0" noProof="0">
                <a:ln>
                  <a:noFill/>
                </a:ln>
                <a:solidFill>
                  <a:prstClr val="black">
                    <a:lumMod val="50000"/>
                    <a:lumOff val="50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600"/>
                </a:spcBef>
                <a:spcAft>
                  <a:spcPts val="600"/>
                </a:spcAft>
                <a:buClrTx/>
                <a:buSzTx/>
                <a:buFontTx/>
                <a:buNone/>
                <a:tabLst/>
                <a:defRPr/>
              </a:pPr>
              <a:t>7</a:t>
            </a:fld>
            <a:endParaRPr kumimoji="0" lang="en-US" sz="105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cs typeface="Arial" panose="020B0604020202020204" pitchFamily="34" charset="0"/>
            </a:endParaRPr>
          </a:p>
        </p:txBody>
      </p:sp>
      <p:sp>
        <p:nvSpPr>
          <p:cNvPr id="11" name="Footer Placeholder 1">
            <a:extLst>
              <a:ext uri="{FF2B5EF4-FFF2-40B4-BE49-F238E27FC236}">
                <a16:creationId xmlns:a16="http://schemas.microsoft.com/office/drawing/2014/main" id="{2BCC31FF-CF0B-4EB5-846E-38E1A585C18A}"/>
              </a:ext>
            </a:extLst>
          </p:cNvPr>
          <p:cNvSpPr txBox="1">
            <a:spLocks/>
          </p:cNvSpPr>
          <p:nvPr/>
        </p:nvSpPr>
        <p:spPr>
          <a:xfrm>
            <a:off x="4038598" y="6232566"/>
            <a:ext cx="4162818" cy="387158"/>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b="1" dirty="0"/>
              <a:t>Digital Square </a:t>
            </a:r>
            <a:r>
              <a:rPr lang="en-US" dirty="0"/>
              <a:t>| connecting the world for better health</a:t>
            </a:r>
          </a:p>
        </p:txBody>
      </p:sp>
      <p:pic>
        <p:nvPicPr>
          <p:cNvPr id="15" name="Picture 4">
            <a:extLst>
              <a:ext uri="{FF2B5EF4-FFF2-40B4-BE49-F238E27FC236}">
                <a16:creationId xmlns:a16="http://schemas.microsoft.com/office/drawing/2014/main" id="{8DBF4886-6788-4DD8-B978-B5F527EEBBF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874651" y="2117517"/>
            <a:ext cx="3416214" cy="3416214"/>
          </a:xfrm>
          <a:prstGeom prst="rect">
            <a:avLst/>
          </a:prstGeom>
          <a:noFill/>
          <a:extLst>
            <a:ext uri="{909E8E84-426E-40DD-AFC4-6F175D3DCCD1}">
              <a14:hiddenFill xmlns:a14="http://schemas.microsoft.com/office/drawing/2010/main">
                <a:solidFill>
                  <a:srgbClr val="FFFFFF"/>
                </a:solidFill>
              </a14:hiddenFill>
            </a:ext>
          </a:extLst>
        </p:spPr>
      </p:pic>
      <p:sp>
        <p:nvSpPr>
          <p:cNvPr id="17" name="Content Placeholder 2">
            <a:extLst>
              <a:ext uri="{FF2B5EF4-FFF2-40B4-BE49-F238E27FC236}">
                <a16:creationId xmlns:a16="http://schemas.microsoft.com/office/drawing/2014/main" id="{CF5721A8-A56C-401D-A941-98DE6B09B408}"/>
              </a:ext>
            </a:extLst>
          </p:cNvPr>
          <p:cNvSpPr txBox="1">
            <a:spLocks/>
          </p:cNvSpPr>
          <p:nvPr/>
        </p:nvSpPr>
        <p:spPr>
          <a:xfrm>
            <a:off x="901135" y="2015098"/>
            <a:ext cx="6842935" cy="3860169"/>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Bef>
                <a:spcPts val="0"/>
              </a:spcBef>
              <a:spcAft>
                <a:spcPts val="1200"/>
              </a:spcAft>
            </a:pPr>
            <a:r>
              <a:rPr lang="en-US" sz="2400" dirty="0">
                <a:latin typeface="Arial" panose="020B0604020202020204" pitchFamily="34" charset="0"/>
                <a:cs typeface="Arial" panose="020B0604020202020204" pitchFamily="34" charset="0"/>
              </a:rPr>
              <a:t>The elements defined in a model can be </a:t>
            </a:r>
            <a:r>
              <a:rPr lang="en-US" sz="2400" b="1" dirty="0">
                <a:latin typeface="Arial" panose="020B0604020202020204" pitchFamily="34" charset="0"/>
                <a:cs typeface="Arial" panose="020B0604020202020204" pitchFamily="34" charset="0"/>
              </a:rPr>
              <a:t>used to assess digital health capabilities</a:t>
            </a:r>
            <a:r>
              <a:rPr lang="en-US" sz="2400" dirty="0">
                <a:latin typeface="Arial" panose="020B0604020202020204" pitchFamily="34" charset="0"/>
                <a:cs typeface="Arial" panose="020B0604020202020204" pitchFamily="34" charset="0"/>
              </a:rPr>
              <a:t>. Assessment results help an organization or country understand where it is on the path to maturity, and to visualize the future </a:t>
            </a:r>
            <a:r>
              <a:rPr lang="en-US" sz="2400" b="1" dirty="0">
                <a:latin typeface="Arial" panose="020B0604020202020204" pitchFamily="34" charset="0"/>
                <a:cs typeface="Arial" panose="020B0604020202020204" pitchFamily="34" charset="0"/>
              </a:rPr>
              <a:t>workforce, business processes, and technology capability </a:t>
            </a:r>
            <a:r>
              <a:rPr lang="en-US" sz="2400" dirty="0">
                <a:latin typeface="Arial" panose="020B0604020202020204" pitchFamily="34" charset="0"/>
                <a:cs typeface="Arial" panose="020B0604020202020204" pitchFamily="34" charset="0"/>
              </a:rPr>
              <a:t>required to achieve optimal function for purpose. </a:t>
            </a:r>
          </a:p>
          <a:p>
            <a:pPr>
              <a:lnSpc>
                <a:spcPts val="2800"/>
              </a:lnSpc>
              <a:spcBef>
                <a:spcPts val="0"/>
              </a:spcBef>
              <a:spcAft>
                <a:spcPts val="1200"/>
              </a:spcAft>
            </a:pPr>
            <a:r>
              <a:rPr lang="en-US" sz="2400" dirty="0">
                <a:latin typeface="Arial" panose="020B0604020202020204" pitchFamily="34" charset="0"/>
                <a:cs typeface="Arial" panose="020B0604020202020204" pitchFamily="34" charset="0"/>
              </a:rPr>
              <a:t>Results from maturity model assessments </a:t>
            </a:r>
            <a:r>
              <a:rPr lang="en-US" sz="2400" b="1" dirty="0">
                <a:latin typeface="Arial" panose="020B0604020202020204" pitchFamily="34" charset="0"/>
                <a:cs typeface="Arial" panose="020B0604020202020204" pitchFamily="34" charset="0"/>
              </a:rPr>
              <a:t>identify both strengths and shortfalls </a:t>
            </a:r>
            <a:r>
              <a:rPr lang="en-US" sz="2400" dirty="0">
                <a:latin typeface="Arial" panose="020B0604020202020204" pitchFamily="34" charset="0"/>
                <a:cs typeface="Arial" panose="020B0604020202020204" pitchFamily="34" charset="0"/>
              </a:rPr>
              <a:t>in achieving the goals of a given health system.</a:t>
            </a:r>
          </a:p>
        </p:txBody>
      </p:sp>
    </p:spTree>
    <p:extLst>
      <p:ext uri="{BB962C8B-B14F-4D97-AF65-F5344CB8AC3E}">
        <p14:creationId xmlns:p14="http://schemas.microsoft.com/office/powerpoint/2010/main" val="3570296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3000"/>
                <a:satMod val="150000"/>
                <a:shade val="98000"/>
                <a:lumMod val="102000"/>
              </a:schemeClr>
            </a:gs>
            <a:gs pos="50000">
              <a:schemeClr val="bg1">
                <a:tint val="98000"/>
                <a:satMod val="130000"/>
                <a:shade val="9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03B56-F2E3-41E1-884C-AF4AFC8076A9}"/>
              </a:ext>
            </a:extLst>
          </p:cNvPr>
          <p:cNvSpPr>
            <a:spLocks noGrp="1"/>
          </p:cNvSpPr>
          <p:nvPr>
            <p:ph type="title"/>
          </p:nvPr>
        </p:nvSpPr>
        <p:spPr>
          <a:xfrm>
            <a:off x="838200" y="385996"/>
            <a:ext cx="10515600" cy="798852"/>
          </a:xfrm>
        </p:spPr>
        <p:txBody>
          <a:bodyPr/>
          <a:lstStyle/>
          <a:p>
            <a:r>
              <a:rPr lang="en-US" sz="4400" b="1" dirty="0">
                <a:solidFill>
                  <a:schemeClr val="accent4"/>
                </a:solidFill>
                <a:latin typeface="Arial" panose="020B0604020202020204" pitchFamily="34" charset="0"/>
                <a:cs typeface="Arial" panose="020B0604020202020204" pitchFamily="34" charset="0"/>
              </a:rPr>
              <a:t>How was the Navigator developed?</a:t>
            </a:r>
            <a:endParaRPr lang="en-US" dirty="0">
              <a:solidFill>
                <a:schemeClr val="accent4"/>
              </a:solidFill>
            </a:endParaRPr>
          </a:p>
        </p:txBody>
      </p:sp>
      <p:sp>
        <p:nvSpPr>
          <p:cNvPr id="4" name="Footer Placeholder 3">
            <a:extLst>
              <a:ext uri="{FF2B5EF4-FFF2-40B4-BE49-F238E27FC236}">
                <a16:creationId xmlns:a16="http://schemas.microsoft.com/office/drawing/2014/main" id="{D6433976-DAA6-4D35-8D91-157EBCA0DE05}"/>
              </a:ext>
            </a:extLst>
          </p:cNvPr>
          <p:cNvSpPr>
            <a:spLocks noGrp="1"/>
          </p:cNvSpPr>
          <p:nvPr>
            <p:ph type="ftr" sz="quarter" idx="11"/>
          </p:nvPr>
        </p:nvSpPr>
        <p:spPr/>
        <p:txBody>
          <a:bodyPr/>
          <a:lstStyle/>
          <a:p>
            <a:r>
              <a:rPr lang="en-US" b="1" dirty="0"/>
              <a:t>Digital Square</a:t>
            </a:r>
            <a:r>
              <a:rPr lang="en-US" dirty="0"/>
              <a:t> | connecting the world for better health</a:t>
            </a:r>
          </a:p>
        </p:txBody>
      </p:sp>
      <p:sp>
        <p:nvSpPr>
          <p:cNvPr id="5" name="Slide Number Placeholder 4">
            <a:extLst>
              <a:ext uri="{FF2B5EF4-FFF2-40B4-BE49-F238E27FC236}">
                <a16:creationId xmlns:a16="http://schemas.microsoft.com/office/drawing/2014/main" id="{83018E6E-658A-4A65-8216-038C8E7D8544}"/>
              </a:ext>
            </a:extLst>
          </p:cNvPr>
          <p:cNvSpPr>
            <a:spLocks noGrp="1"/>
          </p:cNvSpPr>
          <p:nvPr>
            <p:ph type="sldNum" sz="quarter" idx="12"/>
          </p:nvPr>
        </p:nvSpPr>
        <p:spPr/>
        <p:txBody>
          <a:bodyPr/>
          <a:lstStyle/>
          <a:p>
            <a:fld id="{44719955-1345-4D84-AB09-2561C2716DF0}" type="slidenum">
              <a:rPr lang="en-US" smtClean="0"/>
              <a:t>8</a:t>
            </a:fld>
            <a:endParaRPr lang="en-US" dirty="0"/>
          </a:p>
        </p:txBody>
      </p:sp>
      <p:pic>
        <p:nvPicPr>
          <p:cNvPr id="7" name="Picture 6">
            <a:extLst>
              <a:ext uri="{FF2B5EF4-FFF2-40B4-BE49-F238E27FC236}">
                <a16:creationId xmlns:a16="http://schemas.microsoft.com/office/drawing/2014/main" id="{72A0A9B2-FEBF-4AC1-9163-E4678142D86C}"/>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3000"/>
                    </a14:imgEffect>
                    <a14:imgEffect>
                      <a14:brightnessContrast bright="7000" contrast="21000"/>
                    </a14:imgEffect>
                  </a14:imgLayer>
                </a14:imgProps>
              </a:ext>
              <a:ext uri="{28A0092B-C50C-407E-A947-70E740481C1C}">
                <a14:useLocalDpi xmlns:a14="http://schemas.microsoft.com/office/drawing/2010/main" val="0"/>
              </a:ext>
            </a:extLst>
          </a:blip>
          <a:srcRect l="3526" r="11713"/>
          <a:stretch/>
        </p:blipFill>
        <p:spPr bwMode="auto">
          <a:xfrm>
            <a:off x="2373881" y="1301719"/>
            <a:ext cx="7444238" cy="49377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96803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1A240E56-7791-4050-9C70-FB1D584582C0}"/>
              </a:ext>
            </a:extLst>
          </p:cNvPr>
          <p:cNvSpPr>
            <a:spLocks noGrp="1"/>
          </p:cNvSpPr>
          <p:nvPr>
            <p:ph type="title"/>
          </p:nvPr>
        </p:nvSpPr>
        <p:spPr>
          <a:xfrm>
            <a:off x="1076502" y="-109924"/>
            <a:ext cx="10905066" cy="1135737"/>
          </a:xfrm>
        </p:spPr>
        <p:txBody>
          <a:bodyPr vert="horz" lIns="91440" tIns="45720" rIns="91440" bIns="45720" rtlCol="0" anchor="ctr">
            <a:normAutofit/>
          </a:bodyPr>
          <a:lstStyle/>
          <a:p>
            <a:r>
              <a:rPr lang="en-US" sz="3600" kern="1200" dirty="0">
                <a:solidFill>
                  <a:schemeClr val="tx1"/>
                </a:solidFill>
                <a:latin typeface="Arial" panose="020B0604020202020204" pitchFamily="34" charset="0"/>
                <a:cs typeface="Arial" panose="020B0604020202020204" pitchFamily="34" charset="0"/>
              </a:rPr>
              <a:t>What tools are included in the Navigator?</a:t>
            </a:r>
          </a:p>
        </p:txBody>
      </p:sp>
      <p:sp>
        <p:nvSpPr>
          <p:cNvPr id="12" name="Rectangle 1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4" name="Isosceles Triangle 1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6" name="Isosceles Triangle 1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7196444E-1E0A-4566-B485-C8BC5D0F752D}"/>
              </a:ext>
            </a:extLst>
          </p:cNvPr>
          <p:cNvSpPr>
            <a:spLocks noGrp="1"/>
          </p:cNvSpPr>
          <p:nvPr>
            <p:ph type="ftr" sz="quarter" idx="3"/>
          </p:nvPr>
        </p:nvSpPr>
        <p:spPr>
          <a:xfrm>
            <a:off x="4038600" y="6356350"/>
            <a:ext cx="4114800" cy="365125"/>
          </a:xfrm>
        </p:spPr>
        <p:txBody>
          <a:bodyPr vert="horz" lIns="91440" tIns="45720" rIns="91440" bIns="45720" rtlCol="0" anchor="ctr">
            <a:normAutofit/>
          </a:bodyPr>
          <a:lstStyle/>
          <a:p>
            <a:pPr defTabSz="914400">
              <a:spcAft>
                <a:spcPts val="600"/>
              </a:spcAft>
            </a:pPr>
            <a:r>
              <a:rPr lang="en-US" b="1" kern="1200" dirty="0">
                <a:solidFill>
                  <a:schemeClr val="tx1">
                    <a:tint val="75000"/>
                  </a:schemeClr>
                </a:solidFill>
                <a:latin typeface="Arial" panose="020B0604020202020204" pitchFamily="34" charset="0"/>
                <a:cs typeface="Arial" panose="020B0604020202020204" pitchFamily="34" charset="0"/>
              </a:rPr>
              <a:t>Digital Square</a:t>
            </a:r>
            <a:r>
              <a:rPr lang="en-US" kern="1200" dirty="0">
                <a:solidFill>
                  <a:schemeClr val="tx1">
                    <a:tint val="75000"/>
                  </a:schemeClr>
                </a:solidFill>
                <a:latin typeface="Arial" panose="020B0604020202020204" pitchFamily="34" charset="0"/>
                <a:cs typeface="Arial" panose="020B0604020202020204" pitchFamily="34" charset="0"/>
              </a:rPr>
              <a:t> | connecting the world for better health</a:t>
            </a:r>
          </a:p>
        </p:txBody>
      </p:sp>
      <p:sp>
        <p:nvSpPr>
          <p:cNvPr id="3" name="Slide Number Placeholder 2">
            <a:extLst>
              <a:ext uri="{FF2B5EF4-FFF2-40B4-BE49-F238E27FC236}">
                <a16:creationId xmlns:a16="http://schemas.microsoft.com/office/drawing/2014/main" id="{1B8B8AE8-2AF4-4CC3-87EE-B4B7A80F2002}"/>
              </a:ext>
            </a:extLst>
          </p:cNvPr>
          <p:cNvSpPr>
            <a:spLocks noGrp="1"/>
          </p:cNvSpPr>
          <p:nvPr>
            <p:ph type="sldNum" sz="quarter" idx="4"/>
          </p:nvPr>
        </p:nvSpPr>
        <p:spPr>
          <a:xfrm>
            <a:off x="8805333" y="6356350"/>
            <a:ext cx="2743200" cy="365125"/>
          </a:xfrm>
        </p:spPr>
        <p:txBody>
          <a:bodyPr vert="horz" lIns="91440" tIns="45720" rIns="91440" bIns="45720" rtlCol="0" anchor="ctr">
            <a:normAutofit/>
          </a:bodyPr>
          <a:lstStyle/>
          <a:p>
            <a:pPr defTabSz="914400">
              <a:spcAft>
                <a:spcPts val="600"/>
              </a:spcAft>
            </a:pPr>
            <a:fld id="{44719955-1345-4D84-AB09-2561C2716DF0}" type="slidenum">
              <a:rPr lang="en-US" smtClean="0">
                <a:latin typeface="Arial" panose="020B0604020202020204" pitchFamily="34" charset="0"/>
                <a:cs typeface="Arial" panose="020B0604020202020204" pitchFamily="34" charset="0"/>
              </a:rPr>
              <a:pPr defTabSz="914400">
                <a:spcAft>
                  <a:spcPts val="600"/>
                </a:spcAft>
              </a:pPr>
              <a:t>9</a:t>
            </a:fld>
            <a:endParaRPr lang="en-US" dirty="0">
              <a:latin typeface="Arial" panose="020B0604020202020204" pitchFamily="34" charset="0"/>
              <a:cs typeface="Arial" panose="020B0604020202020204" pitchFamily="34" charset="0"/>
            </a:endParaRPr>
          </a:p>
        </p:txBody>
      </p:sp>
      <p:graphicFrame>
        <p:nvGraphicFramePr>
          <p:cNvPr id="7" name="Table 7">
            <a:extLst>
              <a:ext uri="{FF2B5EF4-FFF2-40B4-BE49-F238E27FC236}">
                <a16:creationId xmlns:a16="http://schemas.microsoft.com/office/drawing/2014/main" id="{E1362FC1-A5C1-42A8-BD44-F855A8739A5F}"/>
              </a:ext>
            </a:extLst>
          </p:cNvPr>
          <p:cNvGraphicFramePr>
            <a:graphicFrameLocks noGrp="1"/>
          </p:cNvGraphicFramePr>
          <p:nvPr>
            <p:extLst>
              <p:ext uri="{D42A27DB-BD31-4B8C-83A1-F6EECF244321}">
                <p14:modId xmlns:p14="http://schemas.microsoft.com/office/powerpoint/2010/main" val="3254808119"/>
              </p:ext>
            </p:extLst>
          </p:nvPr>
        </p:nvGraphicFramePr>
        <p:xfrm>
          <a:off x="1076502" y="825004"/>
          <a:ext cx="9799099" cy="5581750"/>
        </p:xfrm>
        <a:graphic>
          <a:graphicData uri="http://schemas.openxmlformats.org/drawingml/2006/table">
            <a:tbl>
              <a:tblPr firstRow="1" bandRow="1">
                <a:tableStyleId>{5940675A-B579-460E-94D1-54222C63F5DA}</a:tableStyleId>
              </a:tblPr>
              <a:tblGrid>
                <a:gridCol w="1912025">
                  <a:extLst>
                    <a:ext uri="{9D8B030D-6E8A-4147-A177-3AD203B41FA5}">
                      <a16:colId xmlns:a16="http://schemas.microsoft.com/office/drawing/2014/main" val="168771341"/>
                    </a:ext>
                  </a:extLst>
                </a:gridCol>
                <a:gridCol w="7887074">
                  <a:extLst>
                    <a:ext uri="{9D8B030D-6E8A-4147-A177-3AD203B41FA5}">
                      <a16:colId xmlns:a16="http://schemas.microsoft.com/office/drawing/2014/main" val="3424466995"/>
                    </a:ext>
                  </a:extLst>
                </a:gridCol>
              </a:tblGrid>
              <a:tr h="819480">
                <a:tc>
                  <a:txBody>
                    <a:bodyPr/>
                    <a:lstStyle/>
                    <a:p>
                      <a:endParaRPr lang="en-US" dirty="0"/>
                    </a:p>
                  </a:txBody>
                  <a:tcPr>
                    <a:lnB w="12700" cap="flat" cmpd="sng" algn="ctr">
                      <a:solidFill>
                        <a:schemeClr val="bg1"/>
                      </a:solidFill>
                      <a:prstDash val="solid"/>
                      <a:round/>
                      <a:headEnd type="none" w="med" len="med"/>
                      <a:tailEnd type="none" w="med" len="med"/>
                    </a:lnB>
                    <a:solidFill>
                      <a:srgbClr val="7A1E02"/>
                    </a:solidFill>
                  </a:tcPr>
                </a:tc>
                <a:tc>
                  <a:txBody>
                    <a:bodyPr/>
                    <a:lstStyle/>
                    <a:p>
                      <a:r>
                        <a:rPr lang="en-US" sz="1600" b="0" i="0" u="none" strike="noStrike" kern="1200" dirty="0">
                          <a:solidFill>
                            <a:schemeClr val="tx1"/>
                          </a:solidFill>
                          <a:effectLst/>
                          <a:latin typeface="Arial" panose="020B0604020202020204" pitchFamily="34" charset="0"/>
                          <a:ea typeface="+mn-ea"/>
                          <a:cs typeface="Arial" panose="020B0604020202020204" pitchFamily="34" charset="0"/>
                        </a:rPr>
                        <a:t>The</a:t>
                      </a:r>
                      <a:r>
                        <a:rPr lang="en-US" sz="1600" b="1" i="0" u="none" strike="noStrike" kern="1200" dirty="0">
                          <a:solidFill>
                            <a:schemeClr val="tx1"/>
                          </a:solidFill>
                          <a:effectLst/>
                          <a:latin typeface="Arial" panose="020B0604020202020204" pitchFamily="34" charset="0"/>
                          <a:ea typeface="+mn-ea"/>
                          <a:cs typeface="Arial" panose="020B0604020202020204" pitchFamily="34" charset="0"/>
                        </a:rPr>
                        <a:t> </a:t>
                      </a:r>
                      <a:r>
                        <a:rPr lang="en-US" sz="1600" b="0" i="0" u="sng" strike="noStrike" kern="1200" dirty="0">
                          <a:solidFill>
                            <a:schemeClr val="tx1"/>
                          </a:solidFill>
                          <a:effectLst/>
                          <a:latin typeface="Arial" panose="020B0604020202020204" pitchFamily="34" charset="0"/>
                          <a:ea typeface="+mn-ea"/>
                          <a:cs typeface="Arial" panose="020B0604020202020204" pitchFamily="34" charset="0"/>
                          <a:hlinkClick r:id="rId3"/>
                        </a:rPr>
                        <a:t>Early Stage Digital Health Investment Tool (EDIT</a:t>
                      </a:r>
                      <a:r>
                        <a:rPr lang="en-US" sz="1600" b="0" i="0" u="none" strike="noStrike" kern="1200" dirty="0">
                          <a:solidFill>
                            <a:schemeClr val="tx1"/>
                          </a:solidFill>
                          <a:effectLst/>
                          <a:latin typeface="Arial" panose="020B0604020202020204" pitchFamily="34" charset="0"/>
                          <a:ea typeface="+mn-ea"/>
                          <a:cs typeface="Arial" panose="020B0604020202020204" pitchFamily="34" charset="0"/>
                        </a:rPr>
                        <a:t>) is a global good designed to assess a country’s readiness to implement a digital solution(s).</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52108288"/>
                  </a:ext>
                </a:extLst>
              </a:tr>
              <a:tr h="751146">
                <a:tc>
                  <a:txBody>
                    <a:bodyPr/>
                    <a:lstStyle/>
                    <a:p>
                      <a:endParaRPr lang="en-US" dirty="0"/>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6529"/>
                    </a:solidFill>
                  </a:tcPr>
                </a:tc>
                <a:tc>
                  <a:txBody>
                    <a:bodyPr/>
                    <a:lstStyle/>
                    <a:p>
                      <a:r>
                        <a:rPr lang="en-US" sz="1600" b="0" i="0" u="none" strike="noStrike" kern="1200" dirty="0">
                          <a:solidFill>
                            <a:schemeClr val="tx1"/>
                          </a:solidFill>
                          <a:effectLst/>
                          <a:latin typeface="Arial" panose="020B0604020202020204" pitchFamily="34" charset="0"/>
                          <a:ea typeface="+mn-ea"/>
                          <a:cs typeface="Arial" panose="020B0604020202020204" pitchFamily="34" charset="0"/>
                        </a:rPr>
                        <a:t>The </a:t>
                      </a:r>
                      <a:r>
                        <a:rPr lang="en-US" sz="1600" b="0" i="0" u="sng" strike="noStrike" kern="1200" dirty="0">
                          <a:solidFill>
                            <a:schemeClr val="tx1"/>
                          </a:solidFill>
                          <a:effectLst/>
                          <a:latin typeface="Arial" panose="020B0604020202020204" pitchFamily="34" charset="0"/>
                          <a:ea typeface="+mn-ea"/>
                          <a:cs typeface="Arial" panose="020B0604020202020204" pitchFamily="34" charset="0"/>
                          <a:hlinkClick r:id="rId4"/>
                        </a:rPr>
                        <a:t>Global Digital Health Index</a:t>
                      </a:r>
                      <a:r>
                        <a:rPr lang="en-US" sz="1600" b="0" i="0" u="sng" strike="noStrike" kern="1200" dirty="0">
                          <a:solidFill>
                            <a:schemeClr val="tx1"/>
                          </a:solidFill>
                          <a:effectLst/>
                          <a:latin typeface="Arial" panose="020B0604020202020204" pitchFamily="34" charset="0"/>
                          <a:ea typeface="+mn-ea"/>
                          <a:cs typeface="Arial" panose="020B0604020202020204" pitchFamily="34" charset="0"/>
                        </a:rPr>
                        <a:t> (GDHI)</a:t>
                      </a:r>
                      <a:r>
                        <a:rPr lang="en-US" sz="1600" b="0" i="0" u="none" strike="noStrike" kern="1200" dirty="0">
                          <a:solidFill>
                            <a:schemeClr val="tx1"/>
                          </a:solidFill>
                          <a:effectLst/>
                          <a:latin typeface="Arial" panose="020B0604020202020204" pitchFamily="34" charset="0"/>
                          <a:ea typeface="+mn-ea"/>
                          <a:cs typeface="Arial" panose="020B0604020202020204" pitchFamily="34" charset="0"/>
                        </a:rPr>
                        <a:t> is an interactive digital resource that tracks, monitors, and evaluates the use of digital technology for health across countries.</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1427816"/>
                  </a:ext>
                </a:extLst>
              </a:tr>
              <a:tr h="911016">
                <a:tc>
                  <a:txBody>
                    <a:bodyPr/>
                    <a:lstStyle/>
                    <a:p>
                      <a:endParaRPr lang="en-US" dirty="0"/>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A2573"/>
                    </a:solidFill>
                  </a:tcPr>
                </a:tc>
                <a:tc>
                  <a:txBody>
                    <a:bodyPr/>
                    <a:lstStyle/>
                    <a:p>
                      <a:r>
                        <a:rPr lang="en-US" sz="1600" b="0" i="0" u="none" strike="noStrike" kern="1200" dirty="0">
                          <a:solidFill>
                            <a:schemeClr val="tx1"/>
                          </a:solidFill>
                          <a:effectLst/>
                          <a:latin typeface="Arial" panose="020B0604020202020204" pitchFamily="34" charset="0"/>
                          <a:ea typeface="+mn-ea"/>
                          <a:cs typeface="Arial" panose="020B0604020202020204" pitchFamily="34" charset="0"/>
                        </a:rPr>
                        <a:t>The </a:t>
                      </a:r>
                      <a:r>
                        <a:rPr lang="en-US" sz="1600" b="0" i="0" u="sng" strike="noStrike" kern="1200" dirty="0">
                          <a:solidFill>
                            <a:schemeClr val="tx1"/>
                          </a:solidFill>
                          <a:effectLst/>
                          <a:latin typeface="Arial" panose="020B0604020202020204" pitchFamily="34" charset="0"/>
                          <a:ea typeface="+mn-ea"/>
                          <a:cs typeface="Arial" panose="020B0604020202020204" pitchFamily="34" charset="0"/>
                          <a:hlinkClick r:id="rId5"/>
                        </a:rPr>
                        <a:t>HIS Interoperability Maturity Model</a:t>
                      </a:r>
                      <a:r>
                        <a:rPr lang="en-US" sz="1600" b="0" i="0" u="sng" strike="noStrike" kern="1200" dirty="0">
                          <a:solidFill>
                            <a:schemeClr val="tx1"/>
                          </a:solidFill>
                          <a:effectLst/>
                          <a:latin typeface="Arial" panose="020B0604020202020204" pitchFamily="34" charset="0"/>
                          <a:ea typeface="+mn-ea"/>
                          <a:cs typeface="Arial" panose="020B0604020202020204" pitchFamily="34" charset="0"/>
                        </a:rPr>
                        <a:t> (IMM)</a:t>
                      </a:r>
                      <a:r>
                        <a:rPr lang="en-US" sz="1600" b="0" i="0" u="none" strike="noStrike" kern="1200" dirty="0">
                          <a:solidFill>
                            <a:schemeClr val="tx1"/>
                          </a:solidFill>
                          <a:effectLst/>
                          <a:latin typeface="Arial" panose="020B0604020202020204" pitchFamily="34" charset="0"/>
                          <a:ea typeface="+mn-ea"/>
                          <a:cs typeface="Arial" panose="020B0604020202020204" pitchFamily="34" charset="0"/>
                        </a:rPr>
                        <a:t> identifies the major components of HIS interoperability and lays out an organization’s growth pathway through these components.</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33191565"/>
                  </a:ext>
                </a:extLst>
              </a:tr>
              <a:tr h="911016">
                <a:tc>
                  <a:txBody>
                    <a:bodyPr/>
                    <a:lstStyle/>
                    <a:p>
                      <a:endParaRPr lang="en-US" dirty="0"/>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02E24"/>
                    </a:solidFill>
                  </a:tcPr>
                </a:tc>
                <a:tc>
                  <a:txBody>
                    <a:bodyPr/>
                    <a:lstStyle/>
                    <a:p>
                      <a:r>
                        <a:rPr lang="en-US" sz="1600" b="0" i="0" u="none" strike="noStrike" kern="1200" dirty="0">
                          <a:solidFill>
                            <a:schemeClr val="tx1"/>
                          </a:solidFill>
                          <a:effectLst/>
                          <a:latin typeface="Arial" panose="020B0604020202020204" pitchFamily="34" charset="0"/>
                          <a:ea typeface="+mn-ea"/>
                          <a:cs typeface="Arial" panose="020B0604020202020204" pitchFamily="34" charset="0"/>
                        </a:rPr>
                        <a:t>The </a:t>
                      </a:r>
                      <a:r>
                        <a:rPr lang="en-US" sz="1600" b="0" i="0" u="sng" strike="noStrike" kern="1200" dirty="0">
                          <a:solidFill>
                            <a:schemeClr val="tx1"/>
                          </a:solidFill>
                          <a:effectLst/>
                          <a:latin typeface="Arial" panose="020B0604020202020204" pitchFamily="34" charset="0"/>
                          <a:ea typeface="+mn-ea"/>
                          <a:cs typeface="Arial" panose="020B0604020202020204" pitchFamily="34" charset="0"/>
                          <a:hlinkClick r:id="rId6"/>
                        </a:rPr>
                        <a:t>HIS Stages of Continuous Improvement (SOCI) Toolkit</a:t>
                      </a:r>
                      <a:r>
                        <a:rPr lang="en-US" sz="1600" b="0" i="0" u="none" strike="noStrike" kern="1200" dirty="0">
                          <a:solidFill>
                            <a:schemeClr val="tx1"/>
                          </a:solidFill>
                          <a:effectLst/>
                          <a:latin typeface="Arial" panose="020B0604020202020204" pitchFamily="34" charset="0"/>
                          <a:ea typeface="+mn-ea"/>
                          <a:cs typeface="Arial" panose="020B0604020202020204" pitchFamily="34" charset="0"/>
                        </a:rPr>
                        <a:t> was collaboratively designed to help countries or organizations holistically assess, plan, and prioritize interventions and investments to strengthen an HIS. </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17186068"/>
                  </a:ext>
                </a:extLst>
              </a:tr>
              <a:tr h="878452">
                <a:tc>
                  <a:txBody>
                    <a:bodyPr/>
                    <a:lstStyle/>
                    <a:p>
                      <a:endParaRPr lang="en-US" dirty="0"/>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F3C"/>
                    </a:solidFill>
                  </a:tcPr>
                </a:tc>
                <a:tc>
                  <a:txBody>
                    <a:bodyPr/>
                    <a:lstStyle/>
                    <a:p>
                      <a:r>
                        <a:rPr lang="en-US" sz="1600" b="0" i="0" u="sng" strike="noStrike" kern="1200" dirty="0">
                          <a:solidFill>
                            <a:schemeClr val="tx1"/>
                          </a:solidFill>
                          <a:effectLst/>
                          <a:latin typeface="Arial" panose="020B0604020202020204" pitchFamily="34" charset="0"/>
                          <a:ea typeface="+mn-ea"/>
                          <a:cs typeface="Arial" panose="020B0604020202020204" pitchFamily="34" charset="0"/>
                          <a:hlinkClick r:id="rId7"/>
                        </a:rPr>
                        <a:t>The Information Systems for Health (IS4H) Toolkit</a:t>
                      </a:r>
                      <a:r>
                        <a:rPr lang="en-US" sz="1600" b="0" i="0" u="none" strike="noStrike" kern="1200" dirty="0">
                          <a:solidFill>
                            <a:schemeClr val="tx1"/>
                          </a:solidFill>
                          <a:effectLst/>
                          <a:latin typeface="Arial" panose="020B0604020202020204" pitchFamily="34" charset="0"/>
                          <a:ea typeface="+mn-ea"/>
                          <a:cs typeface="Arial" panose="020B0604020202020204" pitchFamily="34" charset="0"/>
                        </a:rPr>
                        <a:t> describes the method, tool, and questions for assessing organizational capacity.</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60396851"/>
                  </a:ext>
                </a:extLst>
              </a:tr>
              <a:tr h="911016">
                <a:tc>
                  <a:txBody>
                    <a:bodyPr/>
                    <a:lstStyle/>
                    <a:p>
                      <a:endParaRPr lang="en-US" dirty="0"/>
                    </a:p>
                  </a:txBody>
                  <a:tcPr>
                    <a:lnT w="12700" cap="flat" cmpd="sng" algn="ctr">
                      <a:solidFill>
                        <a:schemeClr val="bg1"/>
                      </a:solidFill>
                      <a:prstDash val="solid"/>
                      <a:round/>
                      <a:headEnd type="none" w="med" len="med"/>
                      <a:tailEnd type="none" w="med" len="med"/>
                    </a:lnT>
                    <a:solidFill>
                      <a:srgbClr val="E6661F"/>
                    </a:solidFill>
                  </a:tcPr>
                </a:tc>
                <a:tc>
                  <a:txBody>
                    <a:bodyPr/>
                    <a:lstStyle/>
                    <a:p>
                      <a:r>
                        <a:rPr lang="en-US" sz="1600" b="0" i="0" kern="1200" dirty="0">
                          <a:solidFill>
                            <a:schemeClr val="tx1"/>
                          </a:solidFill>
                          <a:effectLst/>
                          <a:latin typeface="Arial" panose="020B0604020202020204" pitchFamily="34" charset="0"/>
                          <a:ea typeface="+mn-ea"/>
                          <a:cs typeface="Arial" panose="020B0604020202020204" pitchFamily="34" charset="0"/>
                        </a:rPr>
                        <a:t>WHO’s </a:t>
                      </a:r>
                      <a:r>
                        <a:rPr lang="en-US" sz="1600" b="0" i="0" kern="1200" dirty="0">
                          <a:solidFill>
                            <a:schemeClr val="tx1"/>
                          </a:solidFill>
                          <a:effectLst/>
                          <a:latin typeface="Arial" panose="020B0604020202020204" pitchFamily="34" charset="0"/>
                          <a:ea typeface="+mn-ea"/>
                          <a:cs typeface="Arial" panose="020B0604020202020204" pitchFamily="34" charset="0"/>
                          <a:hlinkClick r:id="rId8"/>
                        </a:rPr>
                        <a:t>Survey, Count, Optimize, Review, Enable (SCORE) Essential Interventions</a:t>
                      </a:r>
                      <a:r>
                        <a:rPr lang="en-US" sz="1600" b="0" i="0" kern="1200" dirty="0">
                          <a:solidFill>
                            <a:schemeClr val="tx1"/>
                          </a:solidFill>
                          <a:effectLst/>
                          <a:latin typeface="Arial" panose="020B0604020202020204" pitchFamily="34" charset="0"/>
                          <a:ea typeface="+mn-ea"/>
                          <a:cs typeface="Arial" panose="020B0604020202020204" pitchFamily="34" charset="0"/>
                        </a:rPr>
                        <a:t> is part of the SCORE for Health Data Technical Package of five essential interventions with key elements to strengthen country health data and information systems, and enable governments to track progress toward the health-related SDGs and national and subnational priorities.</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2588073"/>
                  </a:ext>
                </a:extLst>
              </a:tr>
            </a:tbl>
          </a:graphicData>
        </a:graphic>
      </p:graphicFrame>
      <p:pic>
        <p:nvPicPr>
          <p:cNvPr id="21" name="Picture 2">
            <a:extLst>
              <a:ext uri="{FF2B5EF4-FFF2-40B4-BE49-F238E27FC236}">
                <a16:creationId xmlns:a16="http://schemas.microsoft.com/office/drawing/2014/main" id="{F815AC68-1C34-41A3-826D-27124A709C3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17769"/>
          <a:stretch/>
        </p:blipFill>
        <p:spPr bwMode="auto">
          <a:xfrm>
            <a:off x="1281043" y="873845"/>
            <a:ext cx="1543050" cy="712764"/>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pic>
        <p:nvPicPr>
          <p:cNvPr id="22" name="Picture 3">
            <a:extLst>
              <a:ext uri="{FF2B5EF4-FFF2-40B4-BE49-F238E27FC236}">
                <a16:creationId xmlns:a16="http://schemas.microsoft.com/office/drawing/2014/main" id="{C46B0D18-9D3B-4FC0-853F-9F1430D2AE1A}"/>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b="28491"/>
          <a:stretch/>
        </p:blipFill>
        <p:spPr bwMode="auto">
          <a:xfrm>
            <a:off x="1549602" y="1730598"/>
            <a:ext cx="1005931" cy="570159"/>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pic>
        <p:nvPicPr>
          <p:cNvPr id="23" name="Picture 4">
            <a:extLst>
              <a:ext uri="{FF2B5EF4-FFF2-40B4-BE49-F238E27FC236}">
                <a16:creationId xmlns:a16="http://schemas.microsoft.com/office/drawing/2014/main" id="{31814A1B-A790-4D83-93D6-BA04F4CF539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88618" y="2486882"/>
            <a:ext cx="527901" cy="731520"/>
          </a:xfrm>
          <a:prstGeom prst="rect">
            <a:avLst/>
          </a:prstGeom>
          <a:noFill/>
          <a:ln w="6350">
            <a:solidFill>
              <a:schemeClr val="bg1"/>
            </a:solidFill>
          </a:ln>
          <a:extLst>
            <a:ext uri="{909E8E84-426E-40DD-AFC4-6F175D3DCCD1}">
              <a14:hiddenFill xmlns:a14="http://schemas.microsoft.com/office/drawing/2010/main">
                <a:solidFill>
                  <a:srgbClr val="FFFFFF"/>
                </a:solidFill>
              </a14:hiddenFill>
            </a:ext>
          </a:extLst>
        </p:spPr>
      </p:pic>
      <p:pic>
        <p:nvPicPr>
          <p:cNvPr id="24" name="Picture 5">
            <a:extLst>
              <a:ext uri="{FF2B5EF4-FFF2-40B4-BE49-F238E27FC236}">
                <a16:creationId xmlns:a16="http://schemas.microsoft.com/office/drawing/2014/main" id="{5DA10020-1218-4323-BEA3-AAAB99014A5D}"/>
              </a:ext>
            </a:extLst>
          </p:cNvPr>
          <p:cNvPicPr preferRelativeResize="0">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77817" y="3391458"/>
            <a:ext cx="530352" cy="731520"/>
          </a:xfrm>
          <a:prstGeom prst="rect">
            <a:avLst/>
          </a:prstGeom>
          <a:noFill/>
          <a:ln w="6350">
            <a:solidFill>
              <a:schemeClr val="bg1"/>
            </a:solidFill>
          </a:ln>
          <a:extLst>
            <a:ext uri="{909E8E84-426E-40DD-AFC4-6F175D3DCCD1}">
              <a14:hiddenFill xmlns:a14="http://schemas.microsoft.com/office/drawing/2010/main">
                <a:solidFill>
                  <a:srgbClr val="FFFFFF"/>
                </a:solidFill>
              </a14:hiddenFill>
            </a:ext>
          </a:extLst>
        </p:spPr>
      </p:pic>
      <p:pic>
        <p:nvPicPr>
          <p:cNvPr id="25" name="Picture 6">
            <a:extLst>
              <a:ext uri="{FF2B5EF4-FFF2-40B4-BE49-F238E27FC236}">
                <a16:creationId xmlns:a16="http://schemas.microsoft.com/office/drawing/2014/main" id="{8558C2DB-A82F-4C52-B58E-7E944F71F021}"/>
              </a:ext>
            </a:extLst>
          </p:cNvPr>
          <p:cNvPicPr preferRelativeResize="0">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77817" y="4292077"/>
            <a:ext cx="530352" cy="731520"/>
          </a:xfrm>
          <a:prstGeom prst="rect">
            <a:avLst/>
          </a:prstGeom>
          <a:noFill/>
          <a:ln w="6350">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8D68103E-3634-4BF7-B56D-29DA78155C08}"/>
              </a:ext>
            </a:extLst>
          </p:cNvPr>
          <p:cNvPicPr preferRelativeResize="0">
            <a:picLocks noChangeArrowheads="1"/>
          </p:cNvPicPr>
          <p:nvPr/>
        </p:nvPicPr>
        <p:blipFill>
          <a:blip r:embed="rId14"/>
          <a:srcRect/>
          <a:stretch/>
        </p:blipFill>
        <p:spPr bwMode="auto">
          <a:xfrm>
            <a:off x="1788618" y="5338264"/>
            <a:ext cx="530352" cy="731520"/>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854253"/>
      </p:ext>
    </p:extLst>
  </p:cSld>
  <p:clrMapOvr>
    <a:masterClrMapping/>
  </p:clrMapOvr>
</p:sld>
</file>

<file path=ppt/theme/theme1.xml><?xml version="1.0" encoding="utf-8"?>
<a:theme xmlns:a="http://schemas.openxmlformats.org/drawingml/2006/main" name="Blank Template and Accent Options">
  <a:themeElements>
    <a:clrScheme name="Digital Square">
      <a:dk1>
        <a:srgbClr val="0B3945"/>
      </a:dk1>
      <a:lt1>
        <a:srgbClr val="FFFFFF"/>
      </a:lt1>
      <a:dk2>
        <a:srgbClr val="464742"/>
      </a:dk2>
      <a:lt2>
        <a:srgbClr val="7A7C82"/>
      </a:lt2>
      <a:accent1>
        <a:srgbClr val="50879F"/>
      </a:accent1>
      <a:accent2>
        <a:srgbClr val="7A7C82"/>
      </a:accent2>
      <a:accent3>
        <a:srgbClr val="0B3945"/>
      </a:accent3>
      <a:accent4>
        <a:srgbClr val="464742"/>
      </a:accent4>
      <a:accent5>
        <a:srgbClr val="8496B0"/>
      </a:accent5>
      <a:accent6>
        <a:srgbClr val="A5A5A5"/>
      </a:accent6>
      <a:hlink>
        <a:srgbClr val="50879F"/>
      </a:hlink>
      <a:folHlink>
        <a:srgbClr val="0B394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ank Template and Accent Options">
  <a:themeElements>
    <a:clrScheme name="Digital Square">
      <a:dk1>
        <a:srgbClr val="0B3945"/>
      </a:dk1>
      <a:lt1>
        <a:srgbClr val="FFFFFF"/>
      </a:lt1>
      <a:dk2>
        <a:srgbClr val="464742"/>
      </a:dk2>
      <a:lt2>
        <a:srgbClr val="7A7C82"/>
      </a:lt2>
      <a:accent1>
        <a:srgbClr val="50879F"/>
      </a:accent1>
      <a:accent2>
        <a:srgbClr val="7A7C82"/>
      </a:accent2>
      <a:accent3>
        <a:srgbClr val="0B3945"/>
      </a:accent3>
      <a:accent4>
        <a:srgbClr val="464742"/>
      </a:accent4>
      <a:accent5>
        <a:srgbClr val="8496B0"/>
      </a:accent5>
      <a:accent6>
        <a:srgbClr val="A5A5A5"/>
      </a:accent6>
      <a:hlink>
        <a:srgbClr val="50879F"/>
      </a:hlink>
      <a:folHlink>
        <a:srgbClr val="0B394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ustom 5">
      <a:dk1>
        <a:sysClr val="windowText" lastClr="000000"/>
      </a:dk1>
      <a:lt1>
        <a:sysClr val="window" lastClr="FFFFFF"/>
      </a:lt1>
      <a:dk2>
        <a:srgbClr val="1F3864"/>
      </a:dk2>
      <a:lt2>
        <a:srgbClr val="E7E6E6"/>
      </a:lt2>
      <a:accent1>
        <a:srgbClr val="50879F"/>
      </a:accent1>
      <a:accent2>
        <a:srgbClr val="50879F"/>
      </a:accent2>
      <a:accent3>
        <a:srgbClr val="A5A5A5"/>
      </a:accent3>
      <a:accent4>
        <a:srgbClr val="0A3945"/>
      </a:accent4>
      <a:accent5>
        <a:srgbClr val="50879F"/>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395BB769DF30048ADDB682BED2D03BF" ma:contentTypeVersion="14" ma:contentTypeDescription="Create a new document." ma:contentTypeScope="" ma:versionID="14510204092d0a51a478bc7d9f9d85c5">
  <xsd:schema xmlns:xsd="http://www.w3.org/2001/XMLSchema" xmlns:xs="http://www.w3.org/2001/XMLSchema" xmlns:p="http://schemas.microsoft.com/office/2006/metadata/properties" xmlns:ns3="8692fb02-64ee-477a-8829-0b8419474116" xmlns:ns4="e525f45e-12aa-43f1-99a0-18fd9df9a174" targetNamespace="http://schemas.microsoft.com/office/2006/metadata/properties" ma:root="true" ma:fieldsID="f8430e2ee41d82c266747ad36beb71e3" ns3:_="" ns4:_="">
    <xsd:import namespace="8692fb02-64ee-477a-8829-0b8419474116"/>
    <xsd:import namespace="e525f45e-12aa-43f1-99a0-18fd9df9a17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92fb02-64ee-477a-8829-0b84194741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25f45e-12aa-43f1-99a0-18fd9df9a17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E950B30-51E9-478B-8C66-52D95F8579D4}">
  <ds:schemaRefs>
    <ds:schemaRef ds:uri="http://schemas.microsoft.com/sharepoint/v3/contenttype/forms"/>
  </ds:schemaRefs>
</ds:datastoreItem>
</file>

<file path=customXml/itemProps2.xml><?xml version="1.0" encoding="utf-8"?>
<ds:datastoreItem xmlns:ds="http://schemas.openxmlformats.org/officeDocument/2006/customXml" ds:itemID="{932C0210-05D4-4006-890E-E503330FD17C}">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8692fb02-64ee-477a-8829-0b8419474116"/>
    <ds:schemaRef ds:uri="http://purl.org/dc/elements/1.1/"/>
    <ds:schemaRef ds:uri="http://schemas.microsoft.com/office/2006/metadata/properties"/>
    <ds:schemaRef ds:uri="e525f45e-12aa-43f1-99a0-18fd9df9a174"/>
    <ds:schemaRef ds:uri="http://www.w3.org/XML/1998/namespace"/>
    <ds:schemaRef ds:uri="http://purl.org/dc/dcmitype/"/>
  </ds:schemaRefs>
</ds:datastoreItem>
</file>

<file path=customXml/itemProps3.xml><?xml version="1.0" encoding="utf-8"?>
<ds:datastoreItem xmlns:ds="http://schemas.openxmlformats.org/officeDocument/2006/customXml" ds:itemID="{4688F4D2-FA79-4238-A902-6330E84147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92fb02-64ee-477a-8829-0b8419474116"/>
    <ds:schemaRef ds:uri="e525f45e-12aa-43f1-99a0-18fd9df9a17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3204</TotalTime>
  <Words>4906</Words>
  <Application>Microsoft Office PowerPoint</Application>
  <PresentationFormat>Widescreen</PresentationFormat>
  <Paragraphs>400</Paragraphs>
  <Slides>38</Slides>
  <Notes>32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38</vt:i4>
      </vt:variant>
    </vt:vector>
  </HeadingPairs>
  <TitlesOfParts>
    <vt:vector size="46" baseType="lpstr">
      <vt:lpstr>Arial</vt:lpstr>
      <vt:lpstr>Calibri</vt:lpstr>
      <vt:lpstr>Calibri Light</vt:lpstr>
      <vt:lpstr>Helvetica Neue</vt:lpstr>
      <vt:lpstr>Wingdings</vt:lpstr>
      <vt:lpstr>Blank Template and Accent Options</vt:lpstr>
      <vt:lpstr>Blank Template and Accent Options</vt:lpstr>
      <vt:lpstr>Office Theme</vt:lpstr>
      <vt:lpstr>A Navigator for Digital Health Capability Models</vt:lpstr>
      <vt:lpstr>PowerPoint Presentation</vt:lpstr>
      <vt:lpstr>PowerPoint Presentation</vt:lpstr>
      <vt:lpstr>PowerPoint Presentation</vt:lpstr>
      <vt:lpstr>Capability and maturity</vt:lpstr>
      <vt:lpstr>Why use a maturity model-based assessment tool? (1 of 2)</vt:lpstr>
      <vt:lpstr>Why use a maturity model-based assessment tool? (2 of 2)</vt:lpstr>
      <vt:lpstr>How was the Navigator developed?</vt:lpstr>
      <vt:lpstr>What tools are included in the Navigator?</vt:lpstr>
      <vt:lpstr>Tool selection parameters</vt:lpstr>
      <vt:lpstr>What tool best fits my goal?</vt:lpstr>
      <vt:lpstr>Main criteria  for selecting a tool</vt:lpstr>
      <vt:lpstr>Previous assessments</vt:lpstr>
      <vt:lpstr>Additional criteria for selecting  a tool</vt:lpstr>
      <vt:lpstr>Areas assessed</vt:lpstr>
      <vt:lpstr>Decision Support Workbook</vt:lpstr>
      <vt:lpstr>Using the Decision Support Workbook</vt:lpstr>
      <vt:lpstr>Decision Support Workbook</vt:lpstr>
      <vt:lpstr>Decision Support Workbook</vt:lpstr>
      <vt:lpstr>Using the Decision Support Workbook</vt:lpstr>
      <vt:lpstr>Decision  Support Workbook</vt:lpstr>
      <vt:lpstr>Output of the Decision Support Workbook</vt:lpstr>
      <vt:lpstr>Decision Support Workbook output</vt:lpstr>
      <vt:lpstr>How can tools be used together?</vt:lpstr>
      <vt:lpstr>Using tools in combination</vt:lpstr>
      <vt:lpstr>Decision Support Workbook buttons</vt:lpstr>
      <vt:lpstr>What about system-specific maturity models?</vt:lpstr>
      <vt:lpstr>PowerPoint Presentation</vt:lpstr>
      <vt:lpstr>How can tools be used in combination?</vt:lpstr>
      <vt:lpstr>Choosing an assessment based on  organizational priorities</vt:lpstr>
      <vt:lpstr>Summary</vt:lpstr>
      <vt:lpstr>Digital Square is supported by: </vt:lpstr>
      <vt:lpstr>Appendix slides</vt:lpstr>
      <vt:lpstr>Digital health</vt:lpstr>
      <vt:lpstr>What do  we mean  by digital health?</vt:lpstr>
      <vt:lpstr>Tool attributes explored</vt:lpstr>
      <vt:lpstr>What does each maturity model comprise? (1 of 2)</vt:lpstr>
      <vt:lpstr>What does each maturity model comprise? (2 of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Maturity Model Navigator - PILOT</dc:title>
  <dc:creator>Millar, Liz</dc:creator>
  <cp:lastModifiedBy>Millar, Liz</cp:lastModifiedBy>
  <cp:revision>90</cp:revision>
  <dcterms:created xsi:type="dcterms:W3CDTF">2021-02-18T20:55:41Z</dcterms:created>
  <dcterms:modified xsi:type="dcterms:W3CDTF">2021-09-14T20:31:36Z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0x0101004395BB769DF30048ADDB682BED2D03BF</vt:lpwstr>
  </property>
</Properties>
</file>