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4.xml" ContentType="application/vnd.openxmlformats-officedocument.drawingml.chart+xml"/>
  <Override PartName="/ppt/notesSlides/notesSlide15.xml" ContentType="application/vnd.openxmlformats-officedocument.presentationml.notesSlide+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34"/>
  </p:notesMasterIdLst>
  <p:sldIdLst>
    <p:sldId id="301" r:id="rId2"/>
    <p:sldId id="317" r:id="rId3"/>
    <p:sldId id="321" r:id="rId4"/>
    <p:sldId id="299" r:id="rId5"/>
    <p:sldId id="264" r:id="rId6"/>
    <p:sldId id="269" r:id="rId7"/>
    <p:sldId id="300" r:id="rId8"/>
    <p:sldId id="267" r:id="rId9"/>
    <p:sldId id="350" r:id="rId10"/>
    <p:sldId id="351" r:id="rId11"/>
    <p:sldId id="320" r:id="rId12"/>
    <p:sldId id="328" r:id="rId13"/>
    <p:sldId id="302" r:id="rId14"/>
    <p:sldId id="307" r:id="rId15"/>
    <p:sldId id="313" r:id="rId16"/>
    <p:sldId id="315" r:id="rId17"/>
    <p:sldId id="355" r:id="rId18"/>
    <p:sldId id="330" r:id="rId19"/>
    <p:sldId id="349" r:id="rId20"/>
    <p:sldId id="332" r:id="rId21"/>
    <p:sldId id="333" r:id="rId22"/>
    <p:sldId id="346" r:id="rId23"/>
    <p:sldId id="347" r:id="rId24"/>
    <p:sldId id="348" r:id="rId25"/>
    <p:sldId id="335" r:id="rId26"/>
    <p:sldId id="334" r:id="rId27"/>
    <p:sldId id="340" r:id="rId28"/>
    <p:sldId id="341" r:id="rId29"/>
    <p:sldId id="343" r:id="rId30"/>
    <p:sldId id="344" r:id="rId31"/>
    <p:sldId id="345" r:id="rId32"/>
    <p:sldId id="352"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933"/>
    <a:srgbClr val="339966"/>
    <a:srgbClr val="00A1DA"/>
    <a:srgbClr val="3399FF"/>
    <a:srgbClr val="009999"/>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83" autoAdjust="0"/>
    <p:restoredTop sz="78422"/>
  </p:normalViewPr>
  <p:slideViewPr>
    <p:cSldViewPr snapToGrid="0">
      <p:cViewPr varScale="1">
        <p:scale>
          <a:sx n="56" d="100"/>
          <a:sy n="56" d="100"/>
        </p:scale>
        <p:origin x="816" y="4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localhost\Users\amnestylefevre\Dropbox\2.%20Current%20manuscripts\7.%20Motech_Active%20listening\Active%20listening_V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localhost\Users\amnestylefevre\Dropbox\2.%20Current%20manuscripts\7.%20Motech_Active%20listening\Active%20listening_V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amnestylefevre:Downloads:charts_dataupload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amnestylefevre:Desktop:MOTECH%20AWS_dataupload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localhost\Users\amnestylefevre\Dropbox\2.%20Current%20manuscripts\7.%20Motech_Active%20listening\Active%20listening_V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7733074003199798"/>
          <c:y val="3.5961272475795301E-2"/>
          <c:w val="0.56942862911366898"/>
          <c:h val="0.61293690561407099"/>
        </c:manualLayout>
      </c:layout>
      <c:barChart>
        <c:barDir val="bar"/>
        <c:grouping val="clustered"/>
        <c:varyColors val="0"/>
        <c:ser>
          <c:idx val="2"/>
          <c:order val="0"/>
          <c:tx>
            <c:strRef>
              <c:f>Sheet2!$D$23</c:f>
              <c:strCache>
                <c:ptCount val="1"/>
                <c:pt idx="0">
                  <c:v>Platform effectiveness (Technological component): number of women who received at least 1 message</c:v>
                </c:pt>
              </c:strCache>
            </c:strRef>
          </c:tx>
          <c:spPr>
            <a:solidFill>
              <a:schemeClr val="bg1">
                <a:lumMod val="50000"/>
              </a:schemeClr>
            </a:solidFill>
            <a:ln>
              <a:solidFill>
                <a:schemeClr val="tx1"/>
              </a:solidFill>
            </a:ln>
          </c:spPr>
          <c:invertIfNegative val="0"/>
          <c:cat>
            <c:strRef>
              <c:f>Sheet2!$E$20:$J$20</c:f>
              <c:strCache>
                <c:ptCount val="6"/>
                <c:pt idx="0">
                  <c:v>1st trimester </c:v>
                </c:pt>
                <c:pt idx="1">
                  <c:v>2nd trimester </c:v>
                </c:pt>
                <c:pt idx="2">
                  <c:v>3rd trimester</c:v>
                </c:pt>
                <c:pt idx="3">
                  <c:v>Birth – 6 weeks postpartum</c:v>
                </c:pt>
                <c:pt idx="4">
                  <c:v>7 weeks - 6 months postpartum</c:v>
                </c:pt>
                <c:pt idx="5">
                  <c:v>6-12 months postpartum </c:v>
                </c:pt>
              </c:strCache>
            </c:strRef>
          </c:cat>
          <c:val>
            <c:numRef>
              <c:f>Sheet2!$E$23:$J$23</c:f>
              <c:numCache>
                <c:formatCode>0%</c:formatCode>
                <c:ptCount val="6"/>
                <c:pt idx="0">
                  <c:v>0.61065197428833795</c:v>
                </c:pt>
                <c:pt idx="1">
                  <c:v>0.506565656565657</c:v>
                </c:pt>
                <c:pt idx="2">
                  <c:v>0.42903858731196898</c:v>
                </c:pt>
                <c:pt idx="3">
                  <c:v>0.54032052912744799</c:v>
                </c:pt>
                <c:pt idx="4">
                  <c:v>0.61101099297170602</c:v>
                </c:pt>
                <c:pt idx="5">
                  <c:v>0.41462444302991702</c:v>
                </c:pt>
              </c:numCache>
            </c:numRef>
          </c:val>
          <c:extLst>
            <c:ext xmlns:c16="http://schemas.microsoft.com/office/drawing/2014/chart" uri="{C3380CC4-5D6E-409C-BE32-E72D297353CC}">
              <c16:uniqueId val="{00000000-1EE8-418C-ADFC-80EA6013C67B}"/>
            </c:ext>
          </c:extLst>
        </c:ser>
        <c:dLbls>
          <c:showLegendKey val="0"/>
          <c:showVal val="0"/>
          <c:showCatName val="0"/>
          <c:showSerName val="0"/>
          <c:showPercent val="0"/>
          <c:showBubbleSize val="0"/>
        </c:dLbls>
        <c:gapWidth val="150"/>
        <c:axId val="124938784"/>
        <c:axId val="124640192"/>
      </c:barChart>
      <c:catAx>
        <c:axId val="124938784"/>
        <c:scaling>
          <c:orientation val="minMax"/>
        </c:scaling>
        <c:delete val="0"/>
        <c:axPos val="l"/>
        <c:title>
          <c:tx>
            <c:rich>
              <a:bodyPr/>
              <a:lstStyle/>
              <a:p>
                <a:pPr>
                  <a:defRPr sz="1600"/>
                </a:pPr>
                <a:r>
                  <a:rPr lang="en-US" sz="1600"/>
                  <a:t>Messages</a:t>
                </a:r>
                <a:r>
                  <a:rPr lang="en-US" sz="1600" baseline="0"/>
                  <a:t> across the continuum of care</a:t>
                </a:r>
                <a:endParaRPr lang="en-US" sz="1600"/>
              </a:p>
            </c:rich>
          </c:tx>
          <c:overlay val="0"/>
        </c:title>
        <c:numFmt formatCode="General" sourceLinked="0"/>
        <c:majorTickMark val="out"/>
        <c:minorTickMark val="none"/>
        <c:tickLblPos val="nextTo"/>
        <c:txPr>
          <a:bodyPr/>
          <a:lstStyle/>
          <a:p>
            <a:pPr>
              <a:defRPr sz="1300"/>
            </a:pPr>
            <a:endParaRPr lang="en-US"/>
          </a:p>
        </c:txPr>
        <c:crossAx val="124640192"/>
        <c:crosses val="autoZero"/>
        <c:auto val="1"/>
        <c:lblAlgn val="ctr"/>
        <c:lblOffset val="100"/>
        <c:noMultiLvlLbl val="0"/>
      </c:catAx>
      <c:valAx>
        <c:axId val="124640192"/>
        <c:scaling>
          <c:orientation val="minMax"/>
          <c:max val="1"/>
        </c:scaling>
        <c:delete val="0"/>
        <c:axPos val="b"/>
        <c:majorGridlines/>
        <c:title>
          <c:tx>
            <c:rich>
              <a:bodyPr/>
              <a:lstStyle/>
              <a:p>
                <a:pPr>
                  <a:defRPr sz="1400"/>
                </a:pPr>
                <a:r>
                  <a:rPr lang="en-US" sz="1400"/>
                  <a:t>Percentage of messages</a:t>
                </a:r>
              </a:p>
            </c:rich>
          </c:tx>
          <c:overlay val="0"/>
        </c:title>
        <c:numFmt formatCode="0%" sourceLinked="1"/>
        <c:majorTickMark val="out"/>
        <c:minorTickMark val="none"/>
        <c:tickLblPos val="nextTo"/>
        <c:txPr>
          <a:bodyPr/>
          <a:lstStyle/>
          <a:p>
            <a:pPr>
              <a:defRPr sz="1400"/>
            </a:pPr>
            <a:endParaRPr lang="en-US"/>
          </a:p>
        </c:txPr>
        <c:crossAx val="124938784"/>
        <c:crosses val="autoZero"/>
        <c:crossBetween val="between"/>
      </c:valAx>
    </c:plotArea>
    <c:legend>
      <c:legendPos val="b"/>
      <c:layout>
        <c:manualLayout>
          <c:xMode val="edge"/>
          <c:yMode val="edge"/>
          <c:x val="1.9669111873836301E-2"/>
          <c:y val="0.73894075740532394"/>
          <c:w val="0.95738362832850998"/>
          <c:h val="0.115795071070662"/>
        </c:manualLayout>
      </c:layout>
      <c:overlay val="0"/>
      <c:txPr>
        <a:bodyPr/>
        <a:lstStyle/>
        <a:p>
          <a:pPr>
            <a:defRPr sz="1600"/>
          </a:pPr>
          <a:endParaRPr lang="en-US"/>
        </a:p>
      </c:txPr>
    </c:legend>
    <c:plotVisOnly val="1"/>
    <c:dispBlanksAs val="gap"/>
    <c:showDLblsOverMax val="0"/>
  </c:chart>
  <c:spPr>
    <a:ln>
      <a:noFill/>
    </a:ln>
  </c:spPr>
  <c:txPr>
    <a:bodyPr/>
    <a:lstStyle/>
    <a:p>
      <a:pPr>
        <a:defRPr>
          <a:latin typeface="Times New Roman"/>
          <a:cs typeface="Times New Roman"/>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7733074003199798"/>
          <c:y val="3.5961272475795301E-2"/>
          <c:w val="0.56942862911366898"/>
          <c:h val="0.61293690561407099"/>
        </c:manualLayout>
      </c:layout>
      <c:barChart>
        <c:barDir val="bar"/>
        <c:grouping val="clustered"/>
        <c:varyColors val="0"/>
        <c:ser>
          <c:idx val="1"/>
          <c:order val="0"/>
          <c:tx>
            <c:strRef>
              <c:f>Sheet2!$D$22</c:f>
              <c:strCache>
                <c:ptCount val="1"/>
                <c:pt idx="0">
                  <c:v>Program efficacy (Behavioral component): women who 'actively' listen to messages received</c:v>
                </c:pt>
              </c:strCache>
            </c:strRef>
          </c:tx>
          <c:spPr>
            <a:solidFill>
              <a:schemeClr val="bg1">
                <a:lumMod val="85000"/>
              </a:schemeClr>
            </a:solidFill>
            <a:ln>
              <a:solidFill>
                <a:schemeClr val="tx1"/>
              </a:solidFill>
            </a:ln>
          </c:spPr>
          <c:invertIfNegative val="0"/>
          <c:cat>
            <c:strRef>
              <c:f>Sheet2!$E$20:$J$20</c:f>
              <c:strCache>
                <c:ptCount val="6"/>
                <c:pt idx="0">
                  <c:v>1st trimester </c:v>
                </c:pt>
                <c:pt idx="1">
                  <c:v>2nd trimester </c:v>
                </c:pt>
                <c:pt idx="2">
                  <c:v>3rd trimester</c:v>
                </c:pt>
                <c:pt idx="3">
                  <c:v>Birth – 6 weeks postpartum</c:v>
                </c:pt>
                <c:pt idx="4">
                  <c:v>7 weeks - 6 months postpartum</c:v>
                </c:pt>
                <c:pt idx="5">
                  <c:v>6-12 months postpartum </c:v>
                </c:pt>
              </c:strCache>
            </c:strRef>
          </c:cat>
          <c:val>
            <c:numRef>
              <c:f>Sheet2!$E$22:$J$22</c:f>
              <c:numCache>
                <c:formatCode>0%</c:formatCode>
                <c:ptCount val="6"/>
                <c:pt idx="0">
                  <c:v>0.51882460973370104</c:v>
                </c:pt>
                <c:pt idx="1">
                  <c:v>0.46161616161616198</c:v>
                </c:pt>
                <c:pt idx="2">
                  <c:v>0.36647045999563999</c:v>
                </c:pt>
                <c:pt idx="3">
                  <c:v>0.26074790129738001</c:v>
                </c:pt>
                <c:pt idx="4">
                  <c:v>0.36682285096413803</c:v>
                </c:pt>
                <c:pt idx="5">
                  <c:v>0.244032463399109</c:v>
                </c:pt>
              </c:numCache>
            </c:numRef>
          </c:val>
          <c:extLst>
            <c:ext xmlns:c16="http://schemas.microsoft.com/office/drawing/2014/chart" uri="{C3380CC4-5D6E-409C-BE32-E72D297353CC}">
              <c16:uniqueId val="{00000000-85BC-4C12-A808-0008E3B8A368}"/>
            </c:ext>
          </c:extLst>
        </c:ser>
        <c:ser>
          <c:idx val="2"/>
          <c:order val="1"/>
          <c:tx>
            <c:strRef>
              <c:f>Sheet2!$D$23</c:f>
              <c:strCache>
                <c:ptCount val="1"/>
                <c:pt idx="0">
                  <c:v>Platform effectiveness (Technological component): number of women who received at least 1 message</c:v>
                </c:pt>
              </c:strCache>
            </c:strRef>
          </c:tx>
          <c:spPr>
            <a:solidFill>
              <a:schemeClr val="bg1">
                <a:lumMod val="50000"/>
              </a:schemeClr>
            </a:solidFill>
            <a:ln>
              <a:solidFill>
                <a:schemeClr val="tx1"/>
              </a:solidFill>
            </a:ln>
          </c:spPr>
          <c:invertIfNegative val="0"/>
          <c:cat>
            <c:strRef>
              <c:f>Sheet2!$E$20:$J$20</c:f>
              <c:strCache>
                <c:ptCount val="6"/>
                <c:pt idx="0">
                  <c:v>1st trimester </c:v>
                </c:pt>
                <c:pt idx="1">
                  <c:v>2nd trimester </c:v>
                </c:pt>
                <c:pt idx="2">
                  <c:v>3rd trimester</c:v>
                </c:pt>
                <c:pt idx="3">
                  <c:v>Birth – 6 weeks postpartum</c:v>
                </c:pt>
                <c:pt idx="4">
                  <c:v>7 weeks - 6 months postpartum</c:v>
                </c:pt>
                <c:pt idx="5">
                  <c:v>6-12 months postpartum </c:v>
                </c:pt>
              </c:strCache>
            </c:strRef>
          </c:cat>
          <c:val>
            <c:numRef>
              <c:f>Sheet2!$E$23:$J$23</c:f>
              <c:numCache>
                <c:formatCode>0%</c:formatCode>
                <c:ptCount val="6"/>
                <c:pt idx="0">
                  <c:v>0.61065197428833795</c:v>
                </c:pt>
                <c:pt idx="1">
                  <c:v>0.506565656565657</c:v>
                </c:pt>
                <c:pt idx="2">
                  <c:v>0.42903858731196898</c:v>
                </c:pt>
                <c:pt idx="3">
                  <c:v>0.54032052912744799</c:v>
                </c:pt>
                <c:pt idx="4">
                  <c:v>0.61101099297170602</c:v>
                </c:pt>
                <c:pt idx="5">
                  <c:v>0.41462444302991702</c:v>
                </c:pt>
              </c:numCache>
            </c:numRef>
          </c:val>
          <c:extLst>
            <c:ext xmlns:c16="http://schemas.microsoft.com/office/drawing/2014/chart" uri="{C3380CC4-5D6E-409C-BE32-E72D297353CC}">
              <c16:uniqueId val="{00000001-85BC-4C12-A808-0008E3B8A368}"/>
            </c:ext>
          </c:extLst>
        </c:ser>
        <c:dLbls>
          <c:showLegendKey val="0"/>
          <c:showVal val="0"/>
          <c:showCatName val="0"/>
          <c:showSerName val="0"/>
          <c:showPercent val="0"/>
          <c:showBubbleSize val="0"/>
        </c:dLbls>
        <c:gapWidth val="150"/>
        <c:axId val="124615704"/>
        <c:axId val="124748808"/>
      </c:barChart>
      <c:catAx>
        <c:axId val="124615704"/>
        <c:scaling>
          <c:orientation val="minMax"/>
        </c:scaling>
        <c:delete val="0"/>
        <c:axPos val="l"/>
        <c:title>
          <c:tx>
            <c:rich>
              <a:bodyPr/>
              <a:lstStyle/>
              <a:p>
                <a:pPr>
                  <a:defRPr sz="1600"/>
                </a:pPr>
                <a:r>
                  <a:rPr lang="en-US" sz="1600"/>
                  <a:t>Messages</a:t>
                </a:r>
                <a:r>
                  <a:rPr lang="en-US" sz="1600" baseline="0"/>
                  <a:t> across the continuum of care</a:t>
                </a:r>
                <a:endParaRPr lang="en-US" sz="1600"/>
              </a:p>
            </c:rich>
          </c:tx>
          <c:overlay val="0"/>
        </c:title>
        <c:numFmt formatCode="General" sourceLinked="0"/>
        <c:majorTickMark val="out"/>
        <c:minorTickMark val="none"/>
        <c:tickLblPos val="nextTo"/>
        <c:txPr>
          <a:bodyPr/>
          <a:lstStyle/>
          <a:p>
            <a:pPr>
              <a:defRPr sz="1300"/>
            </a:pPr>
            <a:endParaRPr lang="en-US"/>
          </a:p>
        </c:txPr>
        <c:crossAx val="124748808"/>
        <c:crosses val="autoZero"/>
        <c:auto val="1"/>
        <c:lblAlgn val="ctr"/>
        <c:lblOffset val="100"/>
        <c:noMultiLvlLbl val="0"/>
      </c:catAx>
      <c:valAx>
        <c:axId val="124748808"/>
        <c:scaling>
          <c:orientation val="minMax"/>
          <c:max val="1"/>
        </c:scaling>
        <c:delete val="0"/>
        <c:axPos val="b"/>
        <c:majorGridlines/>
        <c:title>
          <c:tx>
            <c:rich>
              <a:bodyPr/>
              <a:lstStyle/>
              <a:p>
                <a:pPr>
                  <a:defRPr sz="1400"/>
                </a:pPr>
                <a:r>
                  <a:rPr lang="en-US" sz="1400"/>
                  <a:t>Percentage of messages</a:t>
                </a:r>
              </a:p>
            </c:rich>
          </c:tx>
          <c:overlay val="0"/>
        </c:title>
        <c:numFmt formatCode="0%" sourceLinked="1"/>
        <c:majorTickMark val="out"/>
        <c:minorTickMark val="none"/>
        <c:tickLblPos val="nextTo"/>
        <c:txPr>
          <a:bodyPr/>
          <a:lstStyle/>
          <a:p>
            <a:pPr>
              <a:defRPr sz="1400"/>
            </a:pPr>
            <a:endParaRPr lang="en-US"/>
          </a:p>
        </c:txPr>
        <c:crossAx val="124615704"/>
        <c:crosses val="autoZero"/>
        <c:crossBetween val="between"/>
      </c:valAx>
    </c:plotArea>
    <c:legend>
      <c:legendPos val="b"/>
      <c:layout>
        <c:manualLayout>
          <c:xMode val="edge"/>
          <c:yMode val="edge"/>
          <c:x val="2.5367117571841999E-2"/>
          <c:y val="0.83634335480792199"/>
          <c:w val="0.95738362832850998"/>
          <c:h val="0.12878208405767499"/>
        </c:manualLayout>
      </c:layout>
      <c:overlay val="0"/>
      <c:txPr>
        <a:bodyPr/>
        <a:lstStyle/>
        <a:p>
          <a:pPr>
            <a:defRPr sz="1200"/>
          </a:pPr>
          <a:endParaRPr lang="en-US"/>
        </a:p>
      </c:txPr>
    </c:legend>
    <c:plotVisOnly val="1"/>
    <c:dispBlanksAs val="gap"/>
    <c:showDLblsOverMax val="0"/>
  </c:chart>
  <c:spPr>
    <a:ln>
      <a:noFill/>
    </a:ln>
  </c:spPr>
  <c:txPr>
    <a:bodyPr/>
    <a:lstStyle/>
    <a:p>
      <a:pPr>
        <a:defRPr>
          <a:latin typeface="Times New Roman"/>
          <a:cs typeface="Times New Roman"/>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lineChart>
        <c:grouping val="standard"/>
        <c:varyColors val="0"/>
        <c:ser>
          <c:idx val="0"/>
          <c:order val="0"/>
          <c:tx>
            <c:strRef>
              <c:f>Sheet1!$C$6</c:f>
              <c:strCache>
                <c:ptCount val="1"/>
                <c:pt idx="0">
                  <c:v>Ada East</c:v>
                </c:pt>
              </c:strCache>
            </c:strRef>
          </c:tx>
          <c:spPr>
            <a:ln>
              <a:solidFill>
                <a:schemeClr val="bg1">
                  <a:lumMod val="50000"/>
                </a:schemeClr>
              </a:solidFill>
            </a:ln>
          </c:spPr>
          <c:marker>
            <c:symbol val="none"/>
          </c:marker>
          <c:cat>
            <c:strRef>
              <c:f>Sheet1!$H$5:$V$5</c:f>
              <c:strCache>
                <c:ptCount val="13"/>
                <c:pt idx="0">
                  <c:v>July-Sep 2011</c:v>
                </c:pt>
                <c:pt idx="1">
                  <c:v>Oct-Dec 2011</c:v>
                </c:pt>
                <c:pt idx="2">
                  <c:v>Jan-Mar 2012</c:v>
                </c:pt>
                <c:pt idx="3">
                  <c:v>Apr-Jun 2012</c:v>
                </c:pt>
                <c:pt idx="4">
                  <c:v>July-Sep 2012</c:v>
                </c:pt>
                <c:pt idx="5">
                  <c:v>Oct-Dec 2012</c:v>
                </c:pt>
                <c:pt idx="6">
                  <c:v>Jan-Mar 2013</c:v>
                </c:pt>
                <c:pt idx="7">
                  <c:v>Apr-Jun 2013</c:v>
                </c:pt>
                <c:pt idx="8">
                  <c:v>July-Sep 2013</c:v>
                </c:pt>
                <c:pt idx="9">
                  <c:v>Oct-Dec 2013</c:v>
                </c:pt>
                <c:pt idx="10">
                  <c:v>Jan-Mar 2014</c:v>
                </c:pt>
                <c:pt idx="11">
                  <c:v>Apr-Jun 2014</c:v>
                </c:pt>
                <c:pt idx="12">
                  <c:v>July-Sep 2014</c:v>
                </c:pt>
              </c:strCache>
            </c:strRef>
          </c:cat>
          <c:val>
            <c:numRef>
              <c:f>Sheet1!$H$6:$V$6</c:f>
              <c:numCache>
                <c:formatCode>General</c:formatCode>
                <c:ptCount val="15"/>
                <c:pt idx="7">
                  <c:v>80</c:v>
                </c:pt>
                <c:pt idx="8" formatCode="#,##0">
                  <c:v>3908</c:v>
                </c:pt>
                <c:pt idx="9" formatCode="#,##0">
                  <c:v>2756</c:v>
                </c:pt>
                <c:pt idx="10" formatCode="#,##0">
                  <c:v>3099</c:v>
                </c:pt>
                <c:pt idx="11" formatCode="#,##0">
                  <c:v>3473</c:v>
                </c:pt>
                <c:pt idx="12" formatCode="#,##0">
                  <c:v>2793</c:v>
                </c:pt>
              </c:numCache>
            </c:numRef>
          </c:val>
          <c:smooth val="0"/>
          <c:extLst>
            <c:ext xmlns:c16="http://schemas.microsoft.com/office/drawing/2014/chart" uri="{C3380CC4-5D6E-409C-BE32-E72D297353CC}">
              <c16:uniqueId val="{00000000-A55F-440F-88E4-8E5E1D1968FD}"/>
            </c:ext>
          </c:extLst>
        </c:ser>
        <c:ser>
          <c:idx val="1"/>
          <c:order val="1"/>
          <c:tx>
            <c:strRef>
              <c:f>Sheet1!$C$7</c:f>
              <c:strCache>
                <c:ptCount val="1"/>
                <c:pt idx="0">
                  <c:v>Ada West</c:v>
                </c:pt>
              </c:strCache>
            </c:strRef>
          </c:tx>
          <c:spPr>
            <a:ln>
              <a:solidFill>
                <a:schemeClr val="tx1"/>
              </a:solidFill>
              <a:prstDash val="sysDot"/>
            </a:ln>
          </c:spPr>
          <c:marker>
            <c:symbol val="none"/>
          </c:marker>
          <c:cat>
            <c:strRef>
              <c:f>Sheet1!$H$5:$V$5</c:f>
              <c:strCache>
                <c:ptCount val="13"/>
                <c:pt idx="0">
                  <c:v>July-Sep 2011</c:v>
                </c:pt>
                <c:pt idx="1">
                  <c:v>Oct-Dec 2011</c:v>
                </c:pt>
                <c:pt idx="2">
                  <c:v>Jan-Mar 2012</c:v>
                </c:pt>
                <c:pt idx="3">
                  <c:v>Apr-Jun 2012</c:v>
                </c:pt>
                <c:pt idx="4">
                  <c:v>July-Sep 2012</c:v>
                </c:pt>
                <c:pt idx="5">
                  <c:v>Oct-Dec 2012</c:v>
                </c:pt>
                <c:pt idx="6">
                  <c:v>Jan-Mar 2013</c:v>
                </c:pt>
                <c:pt idx="7">
                  <c:v>Apr-Jun 2013</c:v>
                </c:pt>
                <c:pt idx="8">
                  <c:v>July-Sep 2013</c:v>
                </c:pt>
                <c:pt idx="9">
                  <c:v>Oct-Dec 2013</c:v>
                </c:pt>
                <c:pt idx="10">
                  <c:v>Jan-Mar 2014</c:v>
                </c:pt>
                <c:pt idx="11">
                  <c:v>Apr-Jun 2014</c:v>
                </c:pt>
                <c:pt idx="12">
                  <c:v>July-Sep 2014</c:v>
                </c:pt>
              </c:strCache>
            </c:strRef>
          </c:cat>
          <c:val>
            <c:numRef>
              <c:f>Sheet1!$H$7:$V$7</c:f>
              <c:numCache>
                <c:formatCode>General</c:formatCode>
                <c:ptCount val="15"/>
                <c:pt idx="7">
                  <c:v>21</c:v>
                </c:pt>
                <c:pt idx="8" formatCode="#,##0">
                  <c:v>4033</c:v>
                </c:pt>
                <c:pt idx="9" formatCode="#,##0">
                  <c:v>3026</c:v>
                </c:pt>
                <c:pt idx="10" formatCode="#,##0">
                  <c:v>3304</c:v>
                </c:pt>
                <c:pt idx="11" formatCode="#,##0">
                  <c:v>2771</c:v>
                </c:pt>
                <c:pt idx="12" formatCode="#,##0">
                  <c:v>2373</c:v>
                </c:pt>
              </c:numCache>
            </c:numRef>
          </c:val>
          <c:smooth val="0"/>
          <c:extLst>
            <c:ext xmlns:c16="http://schemas.microsoft.com/office/drawing/2014/chart" uri="{C3380CC4-5D6E-409C-BE32-E72D297353CC}">
              <c16:uniqueId val="{00000001-A55F-440F-88E4-8E5E1D1968FD}"/>
            </c:ext>
          </c:extLst>
        </c:ser>
        <c:ser>
          <c:idx val="2"/>
          <c:order val="2"/>
          <c:tx>
            <c:strRef>
              <c:f>Sheet1!$C$8</c:f>
              <c:strCache>
                <c:ptCount val="1"/>
                <c:pt idx="0">
                  <c:v>Awutu Senya East</c:v>
                </c:pt>
              </c:strCache>
            </c:strRef>
          </c:tx>
          <c:spPr>
            <a:ln>
              <a:solidFill>
                <a:schemeClr val="tx1"/>
              </a:solidFill>
            </a:ln>
          </c:spPr>
          <c:marker>
            <c:symbol val="x"/>
            <c:size val="10"/>
            <c:spPr>
              <a:ln>
                <a:solidFill>
                  <a:schemeClr val="tx1"/>
                </a:solidFill>
              </a:ln>
            </c:spPr>
          </c:marker>
          <c:cat>
            <c:strRef>
              <c:f>Sheet1!$H$5:$V$5</c:f>
              <c:strCache>
                <c:ptCount val="13"/>
                <c:pt idx="0">
                  <c:v>July-Sep 2011</c:v>
                </c:pt>
                <c:pt idx="1">
                  <c:v>Oct-Dec 2011</c:v>
                </c:pt>
                <c:pt idx="2">
                  <c:v>Jan-Mar 2012</c:v>
                </c:pt>
                <c:pt idx="3">
                  <c:v>Apr-Jun 2012</c:v>
                </c:pt>
                <c:pt idx="4">
                  <c:v>July-Sep 2012</c:v>
                </c:pt>
                <c:pt idx="5">
                  <c:v>Oct-Dec 2012</c:v>
                </c:pt>
                <c:pt idx="6">
                  <c:v>Jan-Mar 2013</c:v>
                </c:pt>
                <c:pt idx="7">
                  <c:v>Apr-Jun 2013</c:v>
                </c:pt>
                <c:pt idx="8">
                  <c:v>July-Sep 2013</c:v>
                </c:pt>
                <c:pt idx="9">
                  <c:v>Oct-Dec 2013</c:v>
                </c:pt>
                <c:pt idx="10">
                  <c:v>Jan-Mar 2014</c:v>
                </c:pt>
                <c:pt idx="11">
                  <c:v>Apr-Jun 2014</c:v>
                </c:pt>
                <c:pt idx="12">
                  <c:v>July-Sep 2014</c:v>
                </c:pt>
              </c:strCache>
            </c:strRef>
          </c:cat>
          <c:val>
            <c:numRef>
              <c:f>Sheet1!$H$8:$V$8</c:f>
              <c:numCache>
                <c:formatCode>#,##0</c:formatCode>
                <c:ptCount val="15"/>
                <c:pt idx="0" formatCode="General">
                  <c:v>172</c:v>
                </c:pt>
                <c:pt idx="1">
                  <c:v>3534</c:v>
                </c:pt>
                <c:pt idx="2">
                  <c:v>2947</c:v>
                </c:pt>
                <c:pt idx="3">
                  <c:v>3089</c:v>
                </c:pt>
                <c:pt idx="4">
                  <c:v>2623</c:v>
                </c:pt>
                <c:pt idx="5">
                  <c:v>4985</c:v>
                </c:pt>
                <c:pt idx="6">
                  <c:v>4010</c:v>
                </c:pt>
                <c:pt idx="7">
                  <c:v>2742</c:v>
                </c:pt>
                <c:pt idx="8">
                  <c:v>6535</c:v>
                </c:pt>
                <c:pt idx="9">
                  <c:v>2291</c:v>
                </c:pt>
                <c:pt idx="10">
                  <c:v>1915</c:v>
                </c:pt>
                <c:pt idx="11">
                  <c:v>1553</c:v>
                </c:pt>
                <c:pt idx="12" formatCode="General">
                  <c:v>730</c:v>
                </c:pt>
              </c:numCache>
            </c:numRef>
          </c:val>
          <c:smooth val="0"/>
          <c:extLst>
            <c:ext xmlns:c16="http://schemas.microsoft.com/office/drawing/2014/chart" uri="{C3380CC4-5D6E-409C-BE32-E72D297353CC}">
              <c16:uniqueId val="{00000002-A55F-440F-88E4-8E5E1D1968FD}"/>
            </c:ext>
          </c:extLst>
        </c:ser>
        <c:ser>
          <c:idx val="3"/>
          <c:order val="3"/>
          <c:tx>
            <c:strRef>
              <c:f>Sheet1!$C$9</c:f>
              <c:strCache>
                <c:ptCount val="1"/>
                <c:pt idx="0">
                  <c:v>Awutu Senya West</c:v>
                </c:pt>
              </c:strCache>
            </c:strRef>
          </c:tx>
          <c:spPr>
            <a:ln>
              <a:solidFill>
                <a:schemeClr val="bg1">
                  <a:lumMod val="75000"/>
                </a:schemeClr>
              </a:solidFill>
            </a:ln>
          </c:spPr>
          <c:marker>
            <c:symbol val="square"/>
            <c:size val="5"/>
            <c:spPr>
              <a:solidFill>
                <a:schemeClr val="tx1"/>
              </a:solidFill>
              <a:ln>
                <a:solidFill>
                  <a:schemeClr val="tx1"/>
                </a:solidFill>
              </a:ln>
            </c:spPr>
          </c:marker>
          <c:cat>
            <c:strRef>
              <c:f>Sheet1!$H$5:$V$5</c:f>
              <c:strCache>
                <c:ptCount val="13"/>
                <c:pt idx="0">
                  <c:v>July-Sep 2011</c:v>
                </c:pt>
                <c:pt idx="1">
                  <c:v>Oct-Dec 2011</c:v>
                </c:pt>
                <c:pt idx="2">
                  <c:v>Jan-Mar 2012</c:v>
                </c:pt>
                <c:pt idx="3">
                  <c:v>Apr-Jun 2012</c:v>
                </c:pt>
                <c:pt idx="4">
                  <c:v>July-Sep 2012</c:v>
                </c:pt>
                <c:pt idx="5">
                  <c:v>Oct-Dec 2012</c:v>
                </c:pt>
                <c:pt idx="6">
                  <c:v>Jan-Mar 2013</c:v>
                </c:pt>
                <c:pt idx="7">
                  <c:v>Apr-Jun 2013</c:v>
                </c:pt>
                <c:pt idx="8">
                  <c:v>July-Sep 2013</c:v>
                </c:pt>
                <c:pt idx="9">
                  <c:v>Oct-Dec 2013</c:v>
                </c:pt>
                <c:pt idx="10">
                  <c:v>Jan-Mar 2014</c:v>
                </c:pt>
                <c:pt idx="11">
                  <c:v>Apr-Jun 2014</c:v>
                </c:pt>
                <c:pt idx="12">
                  <c:v>July-Sep 2014</c:v>
                </c:pt>
              </c:strCache>
            </c:strRef>
          </c:cat>
          <c:val>
            <c:numRef>
              <c:f>Sheet1!$H$9:$V$9</c:f>
              <c:numCache>
                <c:formatCode>#,##0</c:formatCode>
                <c:ptCount val="15"/>
                <c:pt idx="0" formatCode="General">
                  <c:v>373</c:v>
                </c:pt>
                <c:pt idx="1">
                  <c:v>10044</c:v>
                </c:pt>
                <c:pt idx="2">
                  <c:v>9217</c:v>
                </c:pt>
                <c:pt idx="3">
                  <c:v>8638</c:v>
                </c:pt>
                <c:pt idx="4">
                  <c:v>6837</c:v>
                </c:pt>
                <c:pt idx="5">
                  <c:v>7828</c:v>
                </c:pt>
                <c:pt idx="6">
                  <c:v>6532</c:v>
                </c:pt>
                <c:pt idx="7">
                  <c:v>15620</c:v>
                </c:pt>
                <c:pt idx="8">
                  <c:v>7066</c:v>
                </c:pt>
                <c:pt idx="9">
                  <c:v>4647</c:v>
                </c:pt>
                <c:pt idx="10">
                  <c:v>6046</c:v>
                </c:pt>
                <c:pt idx="11">
                  <c:v>5800</c:v>
                </c:pt>
                <c:pt idx="12">
                  <c:v>3126</c:v>
                </c:pt>
              </c:numCache>
            </c:numRef>
          </c:val>
          <c:smooth val="0"/>
          <c:extLst>
            <c:ext xmlns:c16="http://schemas.microsoft.com/office/drawing/2014/chart" uri="{C3380CC4-5D6E-409C-BE32-E72D297353CC}">
              <c16:uniqueId val="{00000003-A55F-440F-88E4-8E5E1D1968FD}"/>
            </c:ext>
          </c:extLst>
        </c:ser>
        <c:ser>
          <c:idx val="4"/>
          <c:order val="4"/>
          <c:tx>
            <c:strRef>
              <c:f>Sheet1!$C$10</c:f>
              <c:strCache>
                <c:ptCount val="1"/>
                <c:pt idx="0">
                  <c:v>Gomoa West</c:v>
                </c:pt>
              </c:strCache>
            </c:strRef>
          </c:tx>
          <c:spPr>
            <a:ln>
              <a:solidFill>
                <a:schemeClr val="bg1">
                  <a:lumMod val="50000"/>
                </a:schemeClr>
              </a:solidFill>
            </a:ln>
          </c:spPr>
          <c:marker>
            <c:symbol val="circle"/>
            <c:size val="5"/>
            <c:spPr>
              <a:solidFill>
                <a:schemeClr val="bg1"/>
              </a:solidFill>
              <a:ln>
                <a:solidFill>
                  <a:schemeClr val="tx1"/>
                </a:solidFill>
              </a:ln>
            </c:spPr>
          </c:marker>
          <c:cat>
            <c:strRef>
              <c:f>Sheet1!$H$5:$V$5</c:f>
              <c:strCache>
                <c:ptCount val="13"/>
                <c:pt idx="0">
                  <c:v>July-Sep 2011</c:v>
                </c:pt>
                <c:pt idx="1">
                  <c:v>Oct-Dec 2011</c:v>
                </c:pt>
                <c:pt idx="2">
                  <c:v>Jan-Mar 2012</c:v>
                </c:pt>
                <c:pt idx="3">
                  <c:v>Apr-Jun 2012</c:v>
                </c:pt>
                <c:pt idx="4">
                  <c:v>July-Sep 2012</c:v>
                </c:pt>
                <c:pt idx="5">
                  <c:v>Oct-Dec 2012</c:v>
                </c:pt>
                <c:pt idx="6">
                  <c:v>Jan-Mar 2013</c:v>
                </c:pt>
                <c:pt idx="7">
                  <c:v>Apr-Jun 2013</c:v>
                </c:pt>
                <c:pt idx="8">
                  <c:v>July-Sep 2013</c:v>
                </c:pt>
                <c:pt idx="9">
                  <c:v>Oct-Dec 2013</c:v>
                </c:pt>
                <c:pt idx="10">
                  <c:v>Jan-Mar 2014</c:v>
                </c:pt>
                <c:pt idx="11">
                  <c:v>Apr-Jun 2014</c:v>
                </c:pt>
                <c:pt idx="12">
                  <c:v>July-Sep 2014</c:v>
                </c:pt>
              </c:strCache>
            </c:strRef>
          </c:cat>
          <c:val>
            <c:numRef>
              <c:f>Sheet1!$H$10:$V$10</c:f>
              <c:numCache>
                <c:formatCode>General</c:formatCode>
                <c:ptCount val="15"/>
                <c:pt idx="7" formatCode="#,##0">
                  <c:v>11063</c:v>
                </c:pt>
                <c:pt idx="8" formatCode="#,##0">
                  <c:v>16222</c:v>
                </c:pt>
                <c:pt idx="9" formatCode="#,##0">
                  <c:v>18403</c:v>
                </c:pt>
                <c:pt idx="10" formatCode="#,##0">
                  <c:v>16256</c:v>
                </c:pt>
                <c:pt idx="11" formatCode="#,##0">
                  <c:v>15985</c:v>
                </c:pt>
                <c:pt idx="12" formatCode="#,##0">
                  <c:v>10619</c:v>
                </c:pt>
              </c:numCache>
            </c:numRef>
          </c:val>
          <c:smooth val="0"/>
          <c:extLst>
            <c:ext xmlns:c16="http://schemas.microsoft.com/office/drawing/2014/chart" uri="{C3380CC4-5D6E-409C-BE32-E72D297353CC}">
              <c16:uniqueId val="{00000004-A55F-440F-88E4-8E5E1D1968FD}"/>
            </c:ext>
          </c:extLst>
        </c:ser>
        <c:dLbls>
          <c:showLegendKey val="0"/>
          <c:showVal val="0"/>
          <c:showCatName val="0"/>
          <c:showSerName val="0"/>
          <c:showPercent val="0"/>
          <c:showBubbleSize val="0"/>
        </c:dLbls>
        <c:smooth val="0"/>
        <c:axId val="124220112"/>
        <c:axId val="122663552"/>
      </c:lineChart>
      <c:catAx>
        <c:axId val="124220112"/>
        <c:scaling>
          <c:orientation val="minMax"/>
        </c:scaling>
        <c:delete val="0"/>
        <c:axPos val="b"/>
        <c:numFmt formatCode="General" sourceLinked="0"/>
        <c:majorTickMark val="none"/>
        <c:minorTickMark val="none"/>
        <c:tickLblPos val="nextTo"/>
        <c:txPr>
          <a:bodyPr/>
          <a:lstStyle/>
          <a:p>
            <a:pPr>
              <a:defRPr sz="1400"/>
            </a:pPr>
            <a:endParaRPr lang="en-US"/>
          </a:p>
        </c:txPr>
        <c:crossAx val="122663552"/>
        <c:crosses val="autoZero"/>
        <c:auto val="1"/>
        <c:lblAlgn val="ctr"/>
        <c:lblOffset val="100"/>
        <c:noMultiLvlLbl val="0"/>
      </c:catAx>
      <c:valAx>
        <c:axId val="122663552"/>
        <c:scaling>
          <c:orientation val="minMax"/>
        </c:scaling>
        <c:delete val="0"/>
        <c:axPos val="l"/>
        <c:majorGridlines>
          <c:spPr>
            <a:ln>
              <a:solidFill>
                <a:schemeClr val="bg1">
                  <a:lumMod val="85000"/>
                </a:schemeClr>
              </a:solidFill>
            </a:ln>
          </c:spPr>
        </c:majorGridlines>
        <c:numFmt formatCode="General" sourceLinked="1"/>
        <c:majorTickMark val="none"/>
        <c:minorTickMark val="none"/>
        <c:tickLblPos val="nextTo"/>
        <c:spPr>
          <a:ln w="9525">
            <a:noFill/>
          </a:ln>
        </c:spPr>
        <c:txPr>
          <a:bodyPr/>
          <a:lstStyle/>
          <a:p>
            <a:pPr>
              <a:defRPr sz="1400"/>
            </a:pPr>
            <a:endParaRPr lang="en-US"/>
          </a:p>
        </c:txPr>
        <c:crossAx val="124220112"/>
        <c:crosses val="autoZero"/>
        <c:crossBetween val="between"/>
      </c:valAx>
    </c:plotArea>
    <c:legend>
      <c:legendPos val="b"/>
      <c:overlay val="0"/>
      <c:txPr>
        <a:bodyPr/>
        <a:lstStyle/>
        <a:p>
          <a:pPr>
            <a:defRPr sz="1400"/>
          </a:pPr>
          <a:endParaRPr lang="en-US"/>
        </a:p>
      </c:txPr>
    </c:legend>
    <c:plotVisOnly val="1"/>
    <c:dispBlanksAs val="gap"/>
    <c:showDLblsOverMax val="0"/>
  </c:chart>
  <c:spPr>
    <a:ln>
      <a:noFill/>
    </a:ln>
  </c:spPr>
  <c:txPr>
    <a:bodyPr/>
    <a:lstStyle/>
    <a:p>
      <a:pPr>
        <a:defRPr>
          <a:latin typeface="Times New Roman"/>
          <a:cs typeface="Times New Roman"/>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Sheet2!$C$9</c:f>
              <c:strCache>
                <c:ptCount val="1"/>
                <c:pt idx="0">
                  <c:v>Not automated</c:v>
                </c:pt>
              </c:strCache>
            </c:strRef>
          </c:tx>
          <c:spPr>
            <a:ln w="31750" cap="rnd">
              <a:solidFill>
                <a:schemeClr val="tx1"/>
              </a:solidFill>
              <a:round/>
            </a:ln>
            <a:effectLst/>
          </c:spPr>
          <c:marker>
            <c:symbol val="circle"/>
            <c:size val="17"/>
            <c:spPr>
              <a:solidFill>
                <a:schemeClr val="tx1"/>
              </a:solidFill>
              <a:ln>
                <a:no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0-3EA8-48FF-B28D-CDA5875F01E5}"/>
                </c:ext>
              </c:extLst>
            </c:dLbl>
            <c:dLbl>
              <c:idx val="1"/>
              <c:layout>
                <c:manualLayout>
                  <c:x val="-3.1313554963829801E-2"/>
                  <c:y val="6.179775280898879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EA8-48FF-B28D-CDA5875F01E5}"/>
                </c:ext>
              </c:extLst>
            </c:dLbl>
            <c:dLbl>
              <c:idx val="2"/>
              <c:layout>
                <c:manualLayout>
                  <c:x val="-3.7119070203307299E-2"/>
                  <c:y val="3.93258426966291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EA8-48FF-B28D-CDA5875F01E5}"/>
                </c:ext>
              </c:extLst>
            </c:dLbl>
            <c:dLbl>
              <c:idx val="3"/>
              <c:layout>
                <c:manualLayout>
                  <c:x val="-4.0021827823046099E-2"/>
                  <c:y val="5.33707865168537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EA8-48FF-B28D-CDA5875F01E5}"/>
                </c:ext>
              </c:extLst>
            </c:dLbl>
            <c:dLbl>
              <c:idx val="4"/>
              <c:layout>
                <c:manualLayout>
                  <c:x val="-3.7119070203307403E-2"/>
                  <c:y val="5.337078651685390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EA8-48FF-B28D-CDA5875F01E5}"/>
                </c:ext>
              </c:extLst>
            </c:dLbl>
            <c:dLbl>
              <c:idx val="5"/>
              <c:layout>
                <c:manualLayout>
                  <c:x val="-3.7119070203307403E-2"/>
                  <c:y val="3.93258426966291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EA8-48FF-B28D-CDA5875F01E5}"/>
                </c:ext>
              </c:extLst>
            </c:dLbl>
            <c:dLbl>
              <c:idx val="6"/>
              <c:layout>
                <c:manualLayout>
                  <c:x val="-3.7119070203307299E-2"/>
                  <c:y val="4.775280898876400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EA8-48FF-B28D-CDA5875F01E5}"/>
                </c:ext>
              </c:extLst>
            </c:dLbl>
            <c:dLbl>
              <c:idx val="7"/>
              <c:layout>
                <c:manualLayout>
                  <c:x val="-4.08925408271716E-2"/>
                  <c:y val="-3.651685393258430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EA8-48FF-B28D-CDA5875F01E5}"/>
                </c:ext>
              </c:extLst>
            </c:dLbl>
            <c:dLbl>
              <c:idx val="8"/>
              <c:layout>
                <c:manualLayout>
                  <c:x val="-1.53483880552667E-2"/>
                  <c:y val="-4.4943820224719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EA8-48FF-B28D-CDA5875F01E5}"/>
                </c:ext>
              </c:extLst>
            </c:dLbl>
            <c:dLbl>
              <c:idx val="9"/>
              <c:layout>
                <c:manualLayout>
                  <c:x val="-3.67666251442808E-2"/>
                  <c:y val="5.05617977528090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EA8-48FF-B28D-CDA5875F01E5}"/>
                </c:ext>
              </c:extLst>
            </c:dLbl>
            <c:dLbl>
              <c:idx val="10"/>
              <c:layout>
                <c:manualLayout>
                  <c:x val="-3.55587808417996E-2"/>
                  <c:y val="-4.4943820224719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3EA8-48FF-B28D-CDA5875F01E5}"/>
                </c:ext>
              </c:extLst>
            </c:dLbl>
            <c:dLbl>
              <c:idx val="11"/>
              <c:layout>
                <c:manualLayout>
                  <c:x val="-3.1204758693987599E-2"/>
                  <c:y val="-3.651685393258430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3EA8-48FF-B28D-CDA5875F01E5}"/>
                </c:ext>
              </c:extLst>
            </c:dLbl>
            <c:dLbl>
              <c:idx val="12"/>
              <c:layout>
                <c:manualLayout>
                  <c:x val="-2.6124818577648899E-2"/>
                  <c:y val="-4.494382022471919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3EA8-48FF-B28D-CDA5875F01E5}"/>
                </c:ext>
              </c:extLst>
            </c:dLbl>
            <c:spPr>
              <a:noFill/>
              <a:ln>
                <a:noFill/>
              </a:ln>
              <a:effectLst/>
            </c:spPr>
            <c:txPr>
              <a:bodyPr rot="0" vert="horz"/>
              <a:lstStyle/>
              <a:p>
                <a:pPr>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Sheet2!$D$8:$P$8</c:f>
              <c:strCache>
                <c:ptCount val="13"/>
                <c:pt idx="0">
                  <c:v>July-Sep 2011</c:v>
                </c:pt>
                <c:pt idx="1">
                  <c:v>Oct-Dec 2011</c:v>
                </c:pt>
                <c:pt idx="2">
                  <c:v>Jan-Mar 2012</c:v>
                </c:pt>
                <c:pt idx="3">
                  <c:v>Apr-Jun 2012</c:v>
                </c:pt>
                <c:pt idx="4">
                  <c:v>July-Sep 2012</c:v>
                </c:pt>
                <c:pt idx="5">
                  <c:v>Oct-Dec 2012</c:v>
                </c:pt>
                <c:pt idx="6">
                  <c:v>Jan-Mar 2013</c:v>
                </c:pt>
                <c:pt idx="7">
                  <c:v>Apr-Jun 2013</c:v>
                </c:pt>
                <c:pt idx="8">
                  <c:v>July-Sep 2013</c:v>
                </c:pt>
                <c:pt idx="9">
                  <c:v>Oct-Dec 2013</c:v>
                </c:pt>
                <c:pt idx="10">
                  <c:v>Jan-Mar 2014</c:v>
                </c:pt>
                <c:pt idx="11">
                  <c:v>Apr-Jun 2014</c:v>
                </c:pt>
                <c:pt idx="12">
                  <c:v>July-Sep 2014</c:v>
                </c:pt>
              </c:strCache>
            </c:strRef>
          </c:cat>
          <c:val>
            <c:numRef>
              <c:f>Sheet2!$D$9:$P$9</c:f>
              <c:numCache>
                <c:formatCode>General</c:formatCode>
                <c:ptCount val="13"/>
                <c:pt idx="0">
                  <c:v>269</c:v>
                </c:pt>
                <c:pt idx="1">
                  <c:v>6142</c:v>
                </c:pt>
                <c:pt idx="2">
                  <c:v>5153</c:v>
                </c:pt>
                <c:pt idx="3">
                  <c:v>4757</c:v>
                </c:pt>
                <c:pt idx="4">
                  <c:v>3531</c:v>
                </c:pt>
                <c:pt idx="5">
                  <c:v>4948</c:v>
                </c:pt>
                <c:pt idx="6">
                  <c:v>3560</c:v>
                </c:pt>
                <c:pt idx="7">
                  <c:v>10697</c:v>
                </c:pt>
                <c:pt idx="8">
                  <c:v>7710</c:v>
                </c:pt>
                <c:pt idx="9">
                  <c:v>1147</c:v>
                </c:pt>
                <c:pt idx="10">
                  <c:v>1713</c:v>
                </c:pt>
                <c:pt idx="11">
                  <c:v>1803</c:v>
                </c:pt>
                <c:pt idx="12">
                  <c:v>600</c:v>
                </c:pt>
              </c:numCache>
            </c:numRef>
          </c:val>
          <c:smooth val="0"/>
          <c:extLst>
            <c:ext xmlns:c16="http://schemas.microsoft.com/office/drawing/2014/chart" uri="{C3380CC4-5D6E-409C-BE32-E72D297353CC}">
              <c16:uniqueId val="{0000000D-3EA8-48FF-B28D-CDA5875F01E5}"/>
            </c:ext>
          </c:extLst>
        </c:ser>
        <c:ser>
          <c:idx val="1"/>
          <c:order val="1"/>
          <c:tx>
            <c:strRef>
              <c:f>Sheet2!$C$10</c:f>
              <c:strCache>
                <c:ptCount val="1"/>
                <c:pt idx="0">
                  <c:v>Automated</c:v>
                </c:pt>
              </c:strCache>
            </c:strRef>
          </c:tx>
          <c:spPr>
            <a:ln w="31750" cap="rnd">
              <a:solidFill>
                <a:schemeClr val="bg1">
                  <a:lumMod val="75000"/>
                </a:schemeClr>
              </a:solidFill>
              <a:round/>
            </a:ln>
            <a:effectLst/>
          </c:spPr>
          <c:marker>
            <c:symbol val="circle"/>
            <c:size val="17"/>
            <c:spPr>
              <a:solidFill>
                <a:schemeClr val="bg1">
                  <a:lumMod val="75000"/>
                </a:schemeClr>
              </a:solidFill>
              <a:ln>
                <a:no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E-3EA8-48FF-B28D-CDA5875F01E5}"/>
                </c:ext>
              </c:extLst>
            </c:dLbl>
            <c:spPr>
              <a:noFill/>
              <a:ln>
                <a:noFill/>
              </a:ln>
              <a:effectLst/>
            </c:spPr>
            <c:txPr>
              <a:bodyPr rot="0" vert="horz"/>
              <a:lstStyle/>
              <a:p>
                <a:pPr>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Sheet2!$D$8:$P$8</c:f>
              <c:strCache>
                <c:ptCount val="13"/>
                <c:pt idx="0">
                  <c:v>July-Sep 2011</c:v>
                </c:pt>
                <c:pt idx="1">
                  <c:v>Oct-Dec 2011</c:v>
                </c:pt>
                <c:pt idx="2">
                  <c:v>Jan-Mar 2012</c:v>
                </c:pt>
                <c:pt idx="3">
                  <c:v>Apr-Jun 2012</c:v>
                </c:pt>
                <c:pt idx="4">
                  <c:v>July-Sep 2012</c:v>
                </c:pt>
                <c:pt idx="5">
                  <c:v>Oct-Dec 2012</c:v>
                </c:pt>
                <c:pt idx="6">
                  <c:v>Jan-Mar 2013</c:v>
                </c:pt>
                <c:pt idx="7">
                  <c:v>Apr-Jun 2013</c:v>
                </c:pt>
                <c:pt idx="8">
                  <c:v>July-Sep 2013</c:v>
                </c:pt>
                <c:pt idx="9">
                  <c:v>Oct-Dec 2013</c:v>
                </c:pt>
                <c:pt idx="10">
                  <c:v>Jan-Mar 2014</c:v>
                </c:pt>
                <c:pt idx="11">
                  <c:v>Apr-Jun 2014</c:v>
                </c:pt>
                <c:pt idx="12">
                  <c:v>July-Sep 2014</c:v>
                </c:pt>
              </c:strCache>
            </c:strRef>
          </c:cat>
          <c:val>
            <c:numRef>
              <c:f>Sheet2!$D$10:$P$10</c:f>
              <c:numCache>
                <c:formatCode>General</c:formatCode>
                <c:ptCount val="13"/>
                <c:pt idx="0">
                  <c:v>276</c:v>
                </c:pt>
                <c:pt idx="1">
                  <c:v>7436</c:v>
                </c:pt>
                <c:pt idx="2">
                  <c:v>7011</c:v>
                </c:pt>
                <c:pt idx="3">
                  <c:v>6970</c:v>
                </c:pt>
                <c:pt idx="4">
                  <c:v>5929</c:v>
                </c:pt>
                <c:pt idx="5">
                  <c:v>7865</c:v>
                </c:pt>
                <c:pt idx="6">
                  <c:v>6982</c:v>
                </c:pt>
                <c:pt idx="7">
                  <c:v>7665</c:v>
                </c:pt>
                <c:pt idx="8">
                  <c:v>5891</c:v>
                </c:pt>
                <c:pt idx="9">
                  <c:v>5791</c:v>
                </c:pt>
                <c:pt idx="10">
                  <c:v>6248</c:v>
                </c:pt>
                <c:pt idx="11">
                  <c:v>5550</c:v>
                </c:pt>
                <c:pt idx="12">
                  <c:v>3256</c:v>
                </c:pt>
              </c:numCache>
            </c:numRef>
          </c:val>
          <c:smooth val="0"/>
          <c:extLst>
            <c:ext xmlns:c16="http://schemas.microsoft.com/office/drawing/2014/chart" uri="{C3380CC4-5D6E-409C-BE32-E72D297353CC}">
              <c16:uniqueId val="{0000000F-3EA8-48FF-B28D-CDA5875F01E5}"/>
            </c:ext>
          </c:extLst>
        </c:ser>
        <c:dLbls>
          <c:dLblPos val="ctr"/>
          <c:showLegendKey val="0"/>
          <c:showVal val="1"/>
          <c:showCatName val="0"/>
          <c:showSerName val="0"/>
          <c:showPercent val="0"/>
          <c:showBubbleSize val="0"/>
        </c:dLbls>
        <c:marker val="1"/>
        <c:smooth val="0"/>
        <c:axId val="124915520"/>
        <c:axId val="123077152"/>
      </c:lineChart>
      <c:catAx>
        <c:axId val="12491552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vert="horz"/>
          <a:lstStyle/>
          <a:p>
            <a:pPr>
              <a:defRPr/>
            </a:pPr>
            <a:endParaRPr lang="en-US"/>
          </a:p>
        </c:txPr>
        <c:crossAx val="123077152"/>
        <c:crosses val="autoZero"/>
        <c:auto val="1"/>
        <c:lblAlgn val="ctr"/>
        <c:lblOffset val="100"/>
        <c:noMultiLvlLbl val="0"/>
      </c:catAx>
      <c:valAx>
        <c:axId val="123077152"/>
        <c:scaling>
          <c:orientation val="minMax"/>
        </c:scaling>
        <c:delete val="0"/>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title>
          <c:tx>
            <c:rich>
              <a:bodyPr rot="-5400000" vert="horz"/>
              <a:lstStyle/>
              <a:p>
                <a:pPr>
                  <a:defRPr/>
                </a:pPr>
                <a:r>
                  <a:rPr lang="en-US"/>
                  <a:t>No of uploads</a:t>
                </a:r>
              </a:p>
            </c:rich>
          </c:tx>
          <c:overlay val="0"/>
          <c:spPr>
            <a:noFill/>
            <a:ln>
              <a:noFill/>
            </a:ln>
            <a:effectLst/>
          </c:spPr>
        </c:title>
        <c:numFmt formatCode="General" sourceLinked="1"/>
        <c:majorTickMark val="out"/>
        <c:minorTickMark val="none"/>
        <c:tickLblPos val="nextTo"/>
        <c:spPr>
          <a:noFill/>
          <a:ln>
            <a:noFill/>
          </a:ln>
          <a:effectLst/>
        </c:spPr>
        <c:txPr>
          <a:bodyPr rot="-60000000" vert="horz"/>
          <a:lstStyle/>
          <a:p>
            <a:pPr>
              <a:defRPr/>
            </a:pPr>
            <a:endParaRPr lang="en-US"/>
          </a:p>
        </c:txPr>
        <c:crossAx val="124915520"/>
        <c:crosses val="autoZero"/>
        <c:crossBetween val="between"/>
      </c:valAx>
      <c:spPr>
        <a:noFill/>
        <a:ln>
          <a:noFill/>
        </a:ln>
        <a:effectLst/>
      </c:spPr>
    </c:plotArea>
    <c:legend>
      <c:legendPos val="b"/>
      <c:overlay val="0"/>
      <c:spPr>
        <a:noFill/>
        <a:ln>
          <a:noFill/>
        </a:ln>
        <a:effectLst/>
      </c:spPr>
      <c:txPr>
        <a:bodyPr rot="0" vert="horz"/>
        <a:lstStyle/>
        <a:p>
          <a:pPr>
            <a:defRPr/>
          </a:pPr>
          <a:endParaRPr lang="en-US"/>
        </a:p>
      </c:txPr>
    </c:legend>
    <c:plotVisOnly val="1"/>
    <c:dispBlanksAs val="gap"/>
    <c:showDLblsOverMax val="0"/>
  </c:chart>
  <c:spPr>
    <a:solidFill>
      <a:schemeClr val="bg1"/>
    </a:solidFill>
    <a:ln w="9525" cap="flat" cmpd="sng" algn="ctr">
      <a:noFill/>
      <a:round/>
    </a:ln>
    <a:effectLst/>
  </c:spPr>
  <c:txPr>
    <a:bodyPr/>
    <a:lstStyle/>
    <a:p>
      <a:pPr>
        <a:defRPr sz="1400">
          <a:latin typeface="Times New Roman"/>
          <a:cs typeface="Times New Roman"/>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7733074003199798"/>
          <c:y val="3.5961272475795301E-2"/>
          <c:w val="0.56942862911366898"/>
          <c:h val="0.61293690561407099"/>
        </c:manualLayout>
      </c:layout>
      <c:barChart>
        <c:barDir val="bar"/>
        <c:grouping val="clustered"/>
        <c:varyColors val="0"/>
        <c:ser>
          <c:idx val="0"/>
          <c:order val="0"/>
          <c:tx>
            <c:strRef>
              <c:f>Sheet2!$D$21</c:f>
              <c:strCache>
                <c:ptCount val="1"/>
                <c:pt idx="0">
                  <c:v>Program effectiveness (Technological and behavioral component): Proportion of registered users who received and ‘actively’ listened to messages </c:v>
                </c:pt>
              </c:strCache>
            </c:strRef>
          </c:tx>
          <c:spPr>
            <a:solidFill>
              <a:schemeClr val="tx2">
                <a:lumMod val="60000"/>
                <a:lumOff val="40000"/>
              </a:schemeClr>
            </a:solidFill>
            <a:ln>
              <a:solidFill>
                <a:schemeClr val="tx1"/>
              </a:solidFill>
            </a:ln>
          </c:spPr>
          <c:invertIfNegative val="0"/>
          <c:cat>
            <c:strRef>
              <c:f>Sheet2!$E$20:$J$20</c:f>
              <c:strCache>
                <c:ptCount val="6"/>
                <c:pt idx="0">
                  <c:v>1st trimester </c:v>
                </c:pt>
                <c:pt idx="1">
                  <c:v>2nd trimester </c:v>
                </c:pt>
                <c:pt idx="2">
                  <c:v>3rd trimester</c:v>
                </c:pt>
                <c:pt idx="3">
                  <c:v>Birth – 6 weeks postpartum</c:v>
                </c:pt>
                <c:pt idx="4">
                  <c:v>7 weeks - 6 months postpartum</c:v>
                </c:pt>
                <c:pt idx="5">
                  <c:v>6-12 months postpartum </c:v>
                </c:pt>
              </c:strCache>
            </c:strRef>
          </c:cat>
          <c:val>
            <c:numRef>
              <c:f>Sheet2!$E$21:$J$21</c:f>
              <c:numCache>
                <c:formatCode>0%</c:formatCode>
                <c:ptCount val="6"/>
                <c:pt idx="0">
                  <c:v>0.308539944903581</c:v>
                </c:pt>
                <c:pt idx="1">
                  <c:v>0.24191919191919201</c:v>
                </c:pt>
                <c:pt idx="2">
                  <c:v>0.24896446479180301</c:v>
                </c:pt>
                <c:pt idx="3">
                  <c:v>0.17171203256168899</c:v>
                </c:pt>
                <c:pt idx="4">
                  <c:v>0.110470355018922</c:v>
                </c:pt>
                <c:pt idx="5">
                  <c:v>4.9411203055378702E-2</c:v>
                </c:pt>
              </c:numCache>
            </c:numRef>
          </c:val>
          <c:extLst>
            <c:ext xmlns:c16="http://schemas.microsoft.com/office/drawing/2014/chart" uri="{C3380CC4-5D6E-409C-BE32-E72D297353CC}">
              <c16:uniqueId val="{00000000-29AF-4457-B3F0-BCC087228E5A}"/>
            </c:ext>
          </c:extLst>
        </c:ser>
        <c:ser>
          <c:idx val="1"/>
          <c:order val="1"/>
          <c:tx>
            <c:strRef>
              <c:f>Sheet2!$D$22</c:f>
              <c:strCache>
                <c:ptCount val="1"/>
                <c:pt idx="0">
                  <c:v>Program efficacy (Behavioral component): women who 'actively' listen to messages received</c:v>
                </c:pt>
              </c:strCache>
            </c:strRef>
          </c:tx>
          <c:spPr>
            <a:solidFill>
              <a:schemeClr val="bg1">
                <a:lumMod val="85000"/>
              </a:schemeClr>
            </a:solidFill>
            <a:ln>
              <a:solidFill>
                <a:schemeClr val="tx1"/>
              </a:solidFill>
            </a:ln>
          </c:spPr>
          <c:invertIfNegative val="0"/>
          <c:cat>
            <c:strRef>
              <c:f>Sheet2!$E$20:$J$20</c:f>
              <c:strCache>
                <c:ptCount val="6"/>
                <c:pt idx="0">
                  <c:v>1st trimester </c:v>
                </c:pt>
                <c:pt idx="1">
                  <c:v>2nd trimester </c:v>
                </c:pt>
                <c:pt idx="2">
                  <c:v>3rd trimester</c:v>
                </c:pt>
                <c:pt idx="3">
                  <c:v>Birth – 6 weeks postpartum</c:v>
                </c:pt>
                <c:pt idx="4">
                  <c:v>7 weeks - 6 months postpartum</c:v>
                </c:pt>
                <c:pt idx="5">
                  <c:v>6-12 months postpartum </c:v>
                </c:pt>
              </c:strCache>
            </c:strRef>
          </c:cat>
          <c:val>
            <c:numRef>
              <c:f>Sheet2!$E$22:$J$22</c:f>
              <c:numCache>
                <c:formatCode>0%</c:formatCode>
                <c:ptCount val="6"/>
                <c:pt idx="0">
                  <c:v>0.51882460973370104</c:v>
                </c:pt>
                <c:pt idx="1">
                  <c:v>0.46161616161616198</c:v>
                </c:pt>
                <c:pt idx="2">
                  <c:v>0.36647045999563999</c:v>
                </c:pt>
                <c:pt idx="3">
                  <c:v>0.26074790129738001</c:v>
                </c:pt>
                <c:pt idx="4">
                  <c:v>0.36682285096413803</c:v>
                </c:pt>
                <c:pt idx="5">
                  <c:v>0.244032463399109</c:v>
                </c:pt>
              </c:numCache>
            </c:numRef>
          </c:val>
          <c:extLst>
            <c:ext xmlns:c16="http://schemas.microsoft.com/office/drawing/2014/chart" uri="{C3380CC4-5D6E-409C-BE32-E72D297353CC}">
              <c16:uniqueId val="{00000001-29AF-4457-B3F0-BCC087228E5A}"/>
            </c:ext>
          </c:extLst>
        </c:ser>
        <c:ser>
          <c:idx val="2"/>
          <c:order val="2"/>
          <c:tx>
            <c:strRef>
              <c:f>Sheet2!$D$23</c:f>
              <c:strCache>
                <c:ptCount val="1"/>
                <c:pt idx="0">
                  <c:v>Platform effectiveness (Technological component): number of women who received at least 1 message</c:v>
                </c:pt>
              </c:strCache>
            </c:strRef>
          </c:tx>
          <c:spPr>
            <a:solidFill>
              <a:schemeClr val="bg1">
                <a:lumMod val="50000"/>
              </a:schemeClr>
            </a:solidFill>
            <a:ln>
              <a:solidFill>
                <a:schemeClr val="tx1"/>
              </a:solidFill>
            </a:ln>
          </c:spPr>
          <c:invertIfNegative val="0"/>
          <c:cat>
            <c:strRef>
              <c:f>Sheet2!$E$20:$J$20</c:f>
              <c:strCache>
                <c:ptCount val="6"/>
                <c:pt idx="0">
                  <c:v>1st trimester </c:v>
                </c:pt>
                <c:pt idx="1">
                  <c:v>2nd trimester </c:v>
                </c:pt>
                <c:pt idx="2">
                  <c:v>3rd trimester</c:v>
                </c:pt>
                <c:pt idx="3">
                  <c:v>Birth – 6 weeks postpartum</c:v>
                </c:pt>
                <c:pt idx="4">
                  <c:v>7 weeks - 6 months postpartum</c:v>
                </c:pt>
                <c:pt idx="5">
                  <c:v>6-12 months postpartum </c:v>
                </c:pt>
              </c:strCache>
            </c:strRef>
          </c:cat>
          <c:val>
            <c:numRef>
              <c:f>Sheet2!$E$23:$J$23</c:f>
              <c:numCache>
                <c:formatCode>0%</c:formatCode>
                <c:ptCount val="6"/>
                <c:pt idx="0">
                  <c:v>0.61065197428833795</c:v>
                </c:pt>
                <c:pt idx="1">
                  <c:v>0.506565656565657</c:v>
                </c:pt>
                <c:pt idx="2">
                  <c:v>0.42903858731196898</c:v>
                </c:pt>
                <c:pt idx="3">
                  <c:v>0.54032052912744799</c:v>
                </c:pt>
                <c:pt idx="4">
                  <c:v>0.61101099297170602</c:v>
                </c:pt>
                <c:pt idx="5">
                  <c:v>0.41462444302991702</c:v>
                </c:pt>
              </c:numCache>
            </c:numRef>
          </c:val>
          <c:extLst>
            <c:ext xmlns:c16="http://schemas.microsoft.com/office/drawing/2014/chart" uri="{C3380CC4-5D6E-409C-BE32-E72D297353CC}">
              <c16:uniqueId val="{00000002-29AF-4457-B3F0-BCC087228E5A}"/>
            </c:ext>
          </c:extLst>
        </c:ser>
        <c:dLbls>
          <c:showLegendKey val="0"/>
          <c:showVal val="0"/>
          <c:showCatName val="0"/>
          <c:showSerName val="0"/>
          <c:showPercent val="0"/>
          <c:showBubbleSize val="0"/>
        </c:dLbls>
        <c:gapWidth val="150"/>
        <c:axId val="123077936"/>
        <c:axId val="123078328"/>
      </c:barChart>
      <c:lineChart>
        <c:grouping val="standard"/>
        <c:varyColors val="0"/>
        <c:ser>
          <c:idx val="3"/>
          <c:order val="3"/>
          <c:tx>
            <c:strRef>
              <c:f>Sheet2!$D$24</c:f>
              <c:strCache>
                <c:ptCount val="1"/>
                <c:pt idx="0">
                  <c:v>Total women eligible to receive messages</c:v>
                </c:pt>
              </c:strCache>
            </c:strRef>
          </c:tx>
          <c:spPr>
            <a:ln>
              <a:solidFill>
                <a:schemeClr val="tx1"/>
              </a:solidFill>
            </a:ln>
          </c:spPr>
          <c:marker>
            <c:symbol val="circle"/>
            <c:size val="8"/>
            <c:spPr>
              <a:solidFill>
                <a:schemeClr val="tx1"/>
              </a:solidFill>
              <a:ln>
                <a:solidFill>
                  <a:schemeClr val="tx1"/>
                </a:solidFill>
              </a:ln>
            </c:spPr>
          </c:marker>
          <c:cat>
            <c:strRef>
              <c:f>Sheet2!$E$20:$J$20</c:f>
              <c:strCache>
                <c:ptCount val="6"/>
                <c:pt idx="0">
                  <c:v>1st trimester </c:v>
                </c:pt>
                <c:pt idx="1">
                  <c:v>2nd trimester </c:v>
                </c:pt>
                <c:pt idx="2">
                  <c:v>3rd trimester</c:v>
                </c:pt>
                <c:pt idx="3">
                  <c:v>Birth – 6 weeks postpartum</c:v>
                </c:pt>
                <c:pt idx="4">
                  <c:v>7 weeks - 6 months postpartum</c:v>
                </c:pt>
                <c:pt idx="5">
                  <c:v>6-12 months postpartum </c:v>
                </c:pt>
              </c:strCache>
            </c:strRef>
          </c:cat>
          <c:val>
            <c:numRef>
              <c:f>Sheet2!$E$24:$J$24</c:f>
              <c:numCache>
                <c:formatCode>General</c:formatCode>
                <c:ptCount val="6"/>
                <c:pt idx="0">
                  <c:v>1089</c:v>
                </c:pt>
                <c:pt idx="1">
                  <c:v>1980</c:v>
                </c:pt>
                <c:pt idx="2">
                  <c:v>4587</c:v>
                </c:pt>
                <c:pt idx="3">
                  <c:v>7862</c:v>
                </c:pt>
                <c:pt idx="4">
                  <c:v>11098</c:v>
                </c:pt>
                <c:pt idx="5">
                  <c:v>12568</c:v>
                </c:pt>
              </c:numCache>
            </c:numRef>
          </c:val>
          <c:smooth val="0"/>
          <c:extLst>
            <c:ext xmlns:c16="http://schemas.microsoft.com/office/drawing/2014/chart" uri="{C3380CC4-5D6E-409C-BE32-E72D297353CC}">
              <c16:uniqueId val="{00000003-29AF-4457-B3F0-BCC087228E5A}"/>
            </c:ext>
          </c:extLst>
        </c:ser>
        <c:dLbls>
          <c:showLegendKey val="0"/>
          <c:showVal val="0"/>
          <c:showCatName val="0"/>
          <c:showSerName val="0"/>
          <c:showPercent val="0"/>
          <c:showBubbleSize val="0"/>
        </c:dLbls>
        <c:marker val="1"/>
        <c:smooth val="0"/>
        <c:axId val="123079112"/>
        <c:axId val="123078720"/>
      </c:lineChart>
      <c:catAx>
        <c:axId val="123077936"/>
        <c:scaling>
          <c:orientation val="minMax"/>
        </c:scaling>
        <c:delete val="0"/>
        <c:axPos val="l"/>
        <c:title>
          <c:tx>
            <c:rich>
              <a:bodyPr/>
              <a:lstStyle/>
              <a:p>
                <a:pPr>
                  <a:defRPr sz="1600"/>
                </a:pPr>
                <a:r>
                  <a:rPr lang="en-US" sz="1600"/>
                  <a:t>Messages</a:t>
                </a:r>
                <a:r>
                  <a:rPr lang="en-US" sz="1600" baseline="0"/>
                  <a:t> across the continuum of care</a:t>
                </a:r>
                <a:endParaRPr lang="en-US" sz="1600"/>
              </a:p>
            </c:rich>
          </c:tx>
          <c:overlay val="0"/>
        </c:title>
        <c:numFmt formatCode="General" sourceLinked="0"/>
        <c:majorTickMark val="out"/>
        <c:minorTickMark val="none"/>
        <c:tickLblPos val="nextTo"/>
        <c:txPr>
          <a:bodyPr/>
          <a:lstStyle/>
          <a:p>
            <a:pPr>
              <a:defRPr sz="1300"/>
            </a:pPr>
            <a:endParaRPr lang="en-US"/>
          </a:p>
        </c:txPr>
        <c:crossAx val="123078328"/>
        <c:crosses val="autoZero"/>
        <c:auto val="1"/>
        <c:lblAlgn val="ctr"/>
        <c:lblOffset val="100"/>
        <c:noMultiLvlLbl val="0"/>
      </c:catAx>
      <c:valAx>
        <c:axId val="123078328"/>
        <c:scaling>
          <c:orientation val="minMax"/>
          <c:max val="1"/>
        </c:scaling>
        <c:delete val="0"/>
        <c:axPos val="b"/>
        <c:majorGridlines/>
        <c:title>
          <c:tx>
            <c:rich>
              <a:bodyPr/>
              <a:lstStyle/>
              <a:p>
                <a:pPr>
                  <a:defRPr sz="1400"/>
                </a:pPr>
                <a:r>
                  <a:rPr lang="en-US" sz="1400"/>
                  <a:t>Percentage of messages</a:t>
                </a:r>
              </a:p>
            </c:rich>
          </c:tx>
          <c:overlay val="0"/>
        </c:title>
        <c:numFmt formatCode="0%" sourceLinked="1"/>
        <c:majorTickMark val="out"/>
        <c:minorTickMark val="none"/>
        <c:tickLblPos val="nextTo"/>
        <c:txPr>
          <a:bodyPr/>
          <a:lstStyle/>
          <a:p>
            <a:pPr>
              <a:defRPr sz="1400"/>
            </a:pPr>
            <a:endParaRPr lang="en-US"/>
          </a:p>
        </c:txPr>
        <c:crossAx val="123077936"/>
        <c:crosses val="autoZero"/>
        <c:crossBetween val="between"/>
      </c:valAx>
      <c:valAx>
        <c:axId val="123078720"/>
        <c:scaling>
          <c:orientation val="minMax"/>
          <c:max val="14000"/>
        </c:scaling>
        <c:delete val="0"/>
        <c:axPos val="r"/>
        <c:title>
          <c:tx>
            <c:rich>
              <a:bodyPr/>
              <a:lstStyle/>
              <a:p>
                <a:pPr>
                  <a:defRPr sz="1400"/>
                </a:pPr>
                <a:r>
                  <a:rPr lang="en-US" sz="1400"/>
                  <a:t>Number of women </a:t>
                </a:r>
                <a:r>
                  <a:rPr lang="en-US" sz="1400" baseline="0"/>
                  <a:t>eligible to receive messages</a:t>
                </a:r>
                <a:endParaRPr lang="en-US" sz="1400"/>
              </a:p>
            </c:rich>
          </c:tx>
          <c:layout>
            <c:manualLayout>
              <c:xMode val="edge"/>
              <c:yMode val="edge"/>
              <c:x val="0.94661354581673296"/>
              <c:y val="8.5094477298221505E-2"/>
            </c:manualLayout>
          </c:layout>
          <c:overlay val="0"/>
        </c:title>
        <c:numFmt formatCode="General" sourceLinked="1"/>
        <c:majorTickMark val="out"/>
        <c:minorTickMark val="none"/>
        <c:tickLblPos val="nextTo"/>
        <c:txPr>
          <a:bodyPr/>
          <a:lstStyle/>
          <a:p>
            <a:pPr>
              <a:defRPr sz="1300"/>
            </a:pPr>
            <a:endParaRPr lang="en-US"/>
          </a:p>
        </c:txPr>
        <c:crossAx val="123079112"/>
        <c:crosses val="max"/>
        <c:crossBetween val="between"/>
        <c:minorUnit val="100"/>
      </c:valAx>
      <c:catAx>
        <c:axId val="123079112"/>
        <c:scaling>
          <c:orientation val="minMax"/>
        </c:scaling>
        <c:delete val="1"/>
        <c:axPos val="b"/>
        <c:numFmt formatCode="General" sourceLinked="0"/>
        <c:majorTickMark val="out"/>
        <c:minorTickMark val="none"/>
        <c:tickLblPos val="nextTo"/>
        <c:crossAx val="123078720"/>
        <c:crosses val="autoZero"/>
        <c:auto val="1"/>
        <c:lblAlgn val="ctr"/>
        <c:lblOffset val="100"/>
        <c:noMultiLvlLbl val="0"/>
      </c:catAx>
    </c:plotArea>
    <c:legend>
      <c:legendPos val="b"/>
      <c:layout>
        <c:manualLayout>
          <c:xMode val="edge"/>
          <c:yMode val="edge"/>
          <c:x val="2.3942616147340501E-2"/>
          <c:y val="0.75409227255683897"/>
          <c:w val="0.95738362832850998"/>
          <c:h val="0.21969117496676599"/>
        </c:manualLayout>
      </c:layout>
      <c:overlay val="0"/>
      <c:txPr>
        <a:bodyPr/>
        <a:lstStyle/>
        <a:p>
          <a:pPr>
            <a:defRPr sz="1200"/>
          </a:pPr>
          <a:endParaRPr lang="en-US"/>
        </a:p>
      </c:txPr>
    </c:legend>
    <c:plotVisOnly val="1"/>
    <c:dispBlanksAs val="gap"/>
    <c:showDLblsOverMax val="0"/>
  </c:chart>
  <c:spPr>
    <a:ln>
      <a:noFill/>
    </a:ln>
  </c:spPr>
  <c:txPr>
    <a:bodyPr/>
    <a:lstStyle/>
    <a:p>
      <a:pPr>
        <a:defRPr>
          <a:latin typeface="Times New Roman"/>
          <a:cs typeface="Times New Roman"/>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7DAF2D-2E90-4F45-AA58-2395F5973019}" type="datetimeFigureOut">
              <a:rPr lang="en-US" smtClean="0"/>
              <a:pPr/>
              <a:t>3/24/2017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1DED5C-11D7-4BFC-BC9F-2F17076249C3}" type="slidenum">
              <a:rPr lang="en-US" smtClean="0"/>
              <a:pPr/>
              <a:t>‹#›</a:t>
            </a:fld>
            <a:endParaRPr lang="en-US"/>
          </a:p>
        </p:txBody>
      </p:sp>
    </p:spTree>
    <p:extLst>
      <p:ext uri="{BB962C8B-B14F-4D97-AF65-F5344CB8AC3E}">
        <p14:creationId xmlns:p14="http://schemas.microsoft.com/office/powerpoint/2010/main" val="83428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2</a:t>
            </a:fld>
            <a:endParaRPr lang="en-US"/>
          </a:p>
        </p:txBody>
      </p:sp>
    </p:spTree>
    <p:extLst>
      <p:ext uri="{BB962C8B-B14F-4D97-AF65-F5344CB8AC3E}">
        <p14:creationId xmlns:p14="http://schemas.microsoft.com/office/powerpoint/2010/main" val="1814890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26</a:t>
            </a:fld>
            <a:endParaRPr lang="en-US"/>
          </a:p>
        </p:txBody>
      </p:sp>
    </p:spTree>
    <p:extLst>
      <p:ext uri="{BB962C8B-B14F-4D97-AF65-F5344CB8AC3E}">
        <p14:creationId xmlns:p14="http://schemas.microsoft.com/office/powerpoint/2010/main" val="71677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ＭＳ Ｐゴシック" charset="-128"/>
                <a:cs typeface="ＭＳ Ｐゴシック" charset="-128"/>
              </a:rPr>
              <a:t>The grey area denotes the percentage of messages sent by geographic area over the period of implementation in each site. Message delivery varied across sties and over time, falling under a threshold of 30%. </a:t>
            </a:r>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28</a:t>
            </a:fld>
            <a:endParaRPr lang="en-US"/>
          </a:p>
        </p:txBody>
      </p:sp>
    </p:spTree>
    <p:extLst>
      <p:ext uri="{BB962C8B-B14F-4D97-AF65-F5344CB8AC3E}">
        <p14:creationId xmlns:p14="http://schemas.microsoft.com/office/powerpoint/2010/main" val="736755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en-US" sz="1200" b="1" dirty="0" smtClean="0"/>
          </a:p>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29</a:t>
            </a:fld>
            <a:endParaRPr lang="en-US"/>
          </a:p>
        </p:txBody>
      </p:sp>
    </p:spTree>
    <p:extLst>
      <p:ext uri="{BB962C8B-B14F-4D97-AF65-F5344CB8AC3E}">
        <p14:creationId xmlns:p14="http://schemas.microsoft.com/office/powerpoint/2010/main" val="1743079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30</a:t>
            </a:fld>
            <a:endParaRPr lang="en-US"/>
          </a:p>
        </p:txBody>
      </p:sp>
    </p:spTree>
    <p:extLst>
      <p:ext uri="{BB962C8B-B14F-4D97-AF65-F5344CB8AC3E}">
        <p14:creationId xmlns:p14="http://schemas.microsoft.com/office/powerpoint/2010/main" val="4437431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ＭＳ Ｐゴシック" charset="-128"/>
                <a:cs typeface="ＭＳ Ｐゴシック" charset="-128"/>
              </a:rPr>
              <a:t>Facilities in </a:t>
            </a:r>
            <a:r>
              <a:rPr lang="en-US" sz="1200" kern="1200" dirty="0" err="1" smtClean="0">
                <a:solidFill>
                  <a:schemeClr val="tx1"/>
                </a:solidFill>
                <a:effectLst/>
                <a:latin typeface="Arial" charset="0"/>
                <a:ea typeface="ＭＳ Ｐゴシック" charset="-128"/>
                <a:cs typeface="ＭＳ Ｐゴシック" charset="-128"/>
              </a:rPr>
              <a:t>Awutu</a:t>
            </a:r>
            <a:r>
              <a:rPr lang="en-US" sz="1200" kern="1200" dirty="0" smtClean="0">
                <a:solidFill>
                  <a:schemeClr val="tx1"/>
                </a:solidFill>
                <a:effectLst/>
                <a:latin typeface="Arial" charset="0"/>
                <a:ea typeface="ＭＳ Ｐゴシック" charset="-128"/>
                <a:cs typeface="ＭＳ Ｐゴシック" charset="-128"/>
              </a:rPr>
              <a:t> Senya East and West that attained 85% completion and accuracy ratings for reporting for 3 consecutive months based on comparison with paper-based simplified paper registers were eligible to be ‘automated’. Automated facilities received auto-generated monthly reports containing aggregate care for CHPS facilities. </a:t>
            </a:r>
          </a:p>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31</a:t>
            </a:fld>
            <a:endParaRPr lang="en-US"/>
          </a:p>
        </p:txBody>
      </p:sp>
    </p:spTree>
    <p:extLst>
      <p:ext uri="{BB962C8B-B14F-4D97-AF65-F5344CB8AC3E}">
        <p14:creationId xmlns:p14="http://schemas.microsoft.com/office/powerpoint/2010/main" val="3025104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Light blue: </a:t>
            </a:r>
            <a:r>
              <a:rPr lang="en-US" sz="1200" kern="1200" dirty="0" smtClean="0">
                <a:solidFill>
                  <a:schemeClr val="tx1"/>
                </a:solidFill>
                <a:effectLst/>
                <a:latin typeface="Arial" charset="0"/>
                <a:ea typeface="ＭＳ Ｐゴシック" charset="-128"/>
                <a:cs typeface="ＭＳ Ｐゴシック" charset="-128"/>
              </a:rPr>
              <a:t>The denominator is the total number of women eligible to receive a message. The numerator is the number of women that listened to 50% of number of messages for at least 50% of the length of each message</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32</a:t>
            </a:fld>
            <a:endParaRPr lang="en-US"/>
          </a:p>
        </p:txBody>
      </p:sp>
    </p:spTree>
    <p:extLst>
      <p:ext uri="{BB962C8B-B14F-4D97-AF65-F5344CB8AC3E}">
        <p14:creationId xmlns:p14="http://schemas.microsoft.com/office/powerpoint/2010/main" val="1865567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E33430-F752-9148-9CD3-C7A0E62BB6A0}" type="slidenum">
              <a:rPr lang="en-US" smtClean="0"/>
              <a:t>9</a:t>
            </a:fld>
            <a:endParaRPr lang="en-US"/>
          </a:p>
        </p:txBody>
      </p:sp>
    </p:spTree>
    <p:extLst>
      <p:ext uri="{BB962C8B-B14F-4D97-AF65-F5344CB8AC3E}">
        <p14:creationId xmlns:p14="http://schemas.microsoft.com/office/powerpoint/2010/main" val="620698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E33430-F752-9148-9CD3-C7A0E62BB6A0}" type="slidenum">
              <a:rPr lang="en-US" smtClean="0"/>
              <a:t>10</a:t>
            </a:fld>
            <a:endParaRPr lang="en-US"/>
          </a:p>
        </p:txBody>
      </p:sp>
    </p:spTree>
    <p:extLst>
      <p:ext uri="{BB962C8B-B14F-4D97-AF65-F5344CB8AC3E}">
        <p14:creationId xmlns:p14="http://schemas.microsoft.com/office/powerpoint/2010/main" val="697125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2300" lvl="1">
              <a:spcBef>
                <a:spcPts val="0"/>
              </a:spcBef>
              <a:spcAft>
                <a:spcPts val="800"/>
              </a:spcAft>
              <a:buNone/>
            </a:pPr>
            <a:r>
              <a:rPr lang="en-US" sz="1400" b="1" dirty="0" smtClean="0"/>
              <a:t>Excluded following registered clients from analysis: </a:t>
            </a:r>
          </a:p>
          <a:p>
            <a:pPr marL="622300" lvl="1">
              <a:spcBef>
                <a:spcPts val="0"/>
              </a:spcBef>
              <a:spcAft>
                <a:spcPts val="800"/>
              </a:spcAft>
            </a:pPr>
            <a:r>
              <a:rPr lang="en-US" sz="1400" b="1" dirty="0" smtClean="0"/>
              <a:t>Who did not have access to a phone, and instead had to rely on a community phone to retrieve their weekly messages</a:t>
            </a:r>
          </a:p>
          <a:p>
            <a:pPr marL="622300" lvl="1">
              <a:spcBef>
                <a:spcPts val="0"/>
              </a:spcBef>
              <a:spcAft>
                <a:spcPts val="800"/>
              </a:spcAft>
            </a:pPr>
            <a:r>
              <a:rPr lang="en-US" sz="1400" b="1" dirty="0" smtClean="0"/>
              <a:t>Who shared the same mobile phone to access messages</a:t>
            </a:r>
          </a:p>
          <a:p>
            <a:endParaRPr lang="en-US" dirty="0"/>
          </a:p>
        </p:txBody>
      </p:sp>
      <p:sp>
        <p:nvSpPr>
          <p:cNvPr id="4" name="Slide Number Placeholder 3"/>
          <p:cNvSpPr>
            <a:spLocks noGrp="1"/>
          </p:cNvSpPr>
          <p:nvPr>
            <p:ph type="sldNum" sz="quarter" idx="10"/>
          </p:nvPr>
        </p:nvSpPr>
        <p:spPr/>
        <p:txBody>
          <a:bodyPr/>
          <a:lstStyle/>
          <a:p>
            <a:fld id="{281DED5C-11D7-4BFC-BC9F-2F17076249C3}" type="slidenum">
              <a:rPr lang="en-US" smtClean="0"/>
              <a:pPr/>
              <a:t>12</a:t>
            </a:fld>
            <a:endParaRPr lang="en-US"/>
          </a:p>
        </p:txBody>
      </p:sp>
    </p:spTree>
    <p:extLst>
      <p:ext uri="{BB962C8B-B14F-4D97-AF65-F5344CB8AC3E}">
        <p14:creationId xmlns:p14="http://schemas.microsoft.com/office/powerpoint/2010/main" val="1006801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14</a:t>
            </a:fld>
            <a:endParaRPr lang="en-US"/>
          </a:p>
        </p:txBody>
      </p:sp>
    </p:spTree>
    <p:extLst>
      <p:ext uri="{BB962C8B-B14F-4D97-AF65-F5344CB8AC3E}">
        <p14:creationId xmlns:p14="http://schemas.microsoft.com/office/powerpoint/2010/main" val="686091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ＭＳ Ｐゴシック" charset="-128"/>
                <a:cs typeface="ＭＳ Ｐゴシック" charset="-128"/>
              </a:rPr>
              <a:t>Study findings suggest that between 42% and 61% of women received at least 1 message at each of the six </a:t>
            </a:r>
            <a:r>
              <a:rPr lang="en-US" sz="1200" kern="1200" dirty="0" err="1" smtClean="0">
                <a:solidFill>
                  <a:schemeClr val="tx1"/>
                </a:solidFill>
                <a:effectLst/>
                <a:latin typeface="Arial" charset="0"/>
                <a:ea typeface="ＭＳ Ｐゴシック" charset="-128"/>
                <a:cs typeface="ＭＳ Ｐゴシック" charset="-128"/>
              </a:rPr>
              <a:t>timepoints</a:t>
            </a:r>
            <a:r>
              <a:rPr lang="en-US" sz="1200" kern="1200" dirty="0" smtClean="0">
                <a:solidFill>
                  <a:schemeClr val="tx1"/>
                </a:solidFill>
                <a:effectLst/>
                <a:latin typeface="Arial" charset="0"/>
                <a:ea typeface="ＭＳ Ｐゴシック" charset="-128"/>
                <a:cs typeface="ＭＳ Ｐゴシック" charset="-128"/>
              </a:rPr>
              <a:t> assessed across the continuum of care. </a:t>
            </a:r>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15</a:t>
            </a:fld>
            <a:endParaRPr lang="en-US"/>
          </a:p>
        </p:txBody>
      </p:sp>
    </p:spTree>
    <p:extLst>
      <p:ext uri="{BB962C8B-B14F-4D97-AF65-F5344CB8AC3E}">
        <p14:creationId xmlns:p14="http://schemas.microsoft.com/office/powerpoint/2010/main" val="2035588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ＭＳ Ｐゴシック" charset="-128"/>
                <a:cs typeface="ＭＳ Ｐゴシック" charset="-128"/>
              </a:rPr>
              <a:t>Light grey: The denominator is the total number of women who received at least one message. The numerator is the number of women that listened to 50% of number of messages that they received for at least 50% of the length of each message.</a:t>
            </a:r>
            <a:r>
              <a:rPr lang="en-US" sz="1200" kern="1200" baseline="0" dirty="0" smtClean="0">
                <a:solidFill>
                  <a:schemeClr val="tx1"/>
                </a:solidFill>
                <a:effectLst/>
                <a:latin typeface="Arial" charset="0"/>
                <a:ea typeface="ＭＳ Ｐゴシック" charset="-128"/>
                <a:cs typeface="ＭＳ Ｐゴシック" charset="-128"/>
              </a:rPr>
              <a:t> Said another way: </a:t>
            </a:r>
            <a:r>
              <a:rPr lang="en-US" sz="1200" kern="1200" dirty="0" smtClean="0">
                <a:solidFill>
                  <a:schemeClr val="tx1"/>
                </a:solidFill>
                <a:effectLst/>
                <a:latin typeface="Arial" charset="0"/>
                <a:ea typeface="ＭＳ Ｐゴシック" charset="-128"/>
                <a:cs typeface="ＭＳ Ｐゴシック" charset="-128"/>
              </a:rPr>
              <a:t>active listening defined as the number of women that listened to 50% of number of messages for at least 50% of the length of each message. </a:t>
            </a:r>
          </a:p>
          <a:p>
            <a:endParaRPr lang="en-US" sz="1200" kern="1200" dirty="0" smtClean="0">
              <a:solidFill>
                <a:schemeClr val="tx1"/>
              </a:solidFill>
              <a:effectLst/>
              <a:latin typeface="Arial" charset="0"/>
              <a:ea typeface="ＭＳ Ｐゴシック" charset="-128"/>
              <a:cs typeface="ＭＳ Ｐゴシック" charset="-128"/>
            </a:endParaRPr>
          </a:p>
          <a:p>
            <a:r>
              <a:rPr lang="en-US" sz="1200" i="0" dirty="0" smtClean="0">
                <a:solidFill>
                  <a:schemeClr val="bg1"/>
                </a:solidFill>
              </a:rPr>
              <a:t>Amongst message recipients, 48% to 91% of women who received messages during pregnancy and/or postpartum listened to at least 50% the length of each message</a:t>
            </a:r>
          </a:p>
          <a:p>
            <a:endParaRPr lang="en-US" sz="1200" i="0" dirty="0" smtClean="0">
              <a:solidFill>
                <a:schemeClr val="bg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ＭＳ Ｐゴシック" charset="-128"/>
                <a:cs typeface="ＭＳ Ｐゴシック" charset="-128"/>
              </a:rPr>
              <a:t>Among pregnant women, almost 90% chose to listen to messages received; however, postpartum rates of active listening declined significantly over time.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ＭＳ Ｐゴシック" charset="-128"/>
              <a:cs typeface="ＭＳ Ｐゴシック"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ＭＳ Ｐゴシック" charset="-128"/>
                <a:cs typeface="ＭＳ Ｐゴシック" charset="-128"/>
              </a:rPr>
              <a:t>By thematic area, the highest rates of active listening occurred for messages on malaria (87%), followed by pregnancy care/ danger signs (77%), infant care (76%), postpartum care/ danger signs (76%), infant feeding (75%), and immunizations (73%).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pPr>
              <a:defRPr/>
            </a:pPr>
            <a:fld id="{C096F7C5-E373-794E-8CEC-4A8F032311D4}" type="slidenum">
              <a:rPr lang="en-US" smtClean="0"/>
              <a:pPr>
                <a:defRPr/>
              </a:pPr>
              <a:t>16</a:t>
            </a:fld>
            <a:endParaRPr lang="en-US"/>
          </a:p>
        </p:txBody>
      </p:sp>
    </p:spTree>
    <p:extLst>
      <p:ext uri="{BB962C8B-B14F-4D97-AF65-F5344CB8AC3E}">
        <p14:creationId xmlns:p14="http://schemas.microsoft.com/office/powerpoint/2010/main" val="67172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denominator is the total number of women who received at least one message. The numerator is the number of women that listened to 50% of number of messages that they received for at least 50% of the length of each message</a:t>
            </a:r>
            <a:endParaRPr lang="en-US" sz="2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81DED5C-11D7-4BFC-BC9F-2F17076249C3}" type="slidenum">
              <a:rPr lang="en-US" smtClean="0"/>
              <a:pPr/>
              <a:t>17</a:t>
            </a:fld>
            <a:endParaRPr lang="en-US"/>
          </a:p>
        </p:txBody>
      </p:sp>
    </p:spTree>
    <p:extLst>
      <p:ext uri="{BB962C8B-B14F-4D97-AF65-F5344CB8AC3E}">
        <p14:creationId xmlns:p14="http://schemas.microsoft.com/office/powerpoint/2010/main" val="1607912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1DED5C-11D7-4BFC-BC9F-2F17076249C3}" type="slidenum">
              <a:rPr lang="en-US" smtClean="0"/>
              <a:pPr/>
              <a:t>24</a:t>
            </a:fld>
            <a:endParaRPr lang="en-US"/>
          </a:p>
        </p:txBody>
      </p:sp>
    </p:spTree>
    <p:extLst>
      <p:ext uri="{BB962C8B-B14F-4D97-AF65-F5344CB8AC3E}">
        <p14:creationId xmlns:p14="http://schemas.microsoft.com/office/powerpoint/2010/main" val="1040322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C2E5C22E-7339-49D1-98BA-A296C57E86E2}" type="datetimeFigureOut">
              <a:rPr lang="en-US" smtClean="0"/>
              <a:pPr/>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FA238-BE19-4E4A-A0F3-759836369BA0}" type="slidenum">
              <a:rPr lang="en-US" smtClean="0"/>
              <a:pPr/>
              <a:t>‹#›</a:t>
            </a:fld>
            <a:endParaRPr lang="en-US"/>
          </a:p>
        </p:txBody>
      </p:sp>
    </p:spTree>
    <p:extLst>
      <p:ext uri="{BB962C8B-B14F-4D97-AF65-F5344CB8AC3E}">
        <p14:creationId xmlns:p14="http://schemas.microsoft.com/office/powerpoint/2010/main" val="789941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E5C22E-7339-49D1-98BA-A296C57E86E2}" type="datetimeFigureOut">
              <a:rPr lang="en-US" smtClean="0"/>
              <a:pPr/>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FA238-BE19-4E4A-A0F3-759836369BA0}" type="slidenum">
              <a:rPr lang="en-US" smtClean="0"/>
              <a:pPr/>
              <a:t>‹#›</a:t>
            </a:fld>
            <a:endParaRPr lang="en-US"/>
          </a:p>
        </p:txBody>
      </p:sp>
    </p:spTree>
    <p:extLst>
      <p:ext uri="{BB962C8B-B14F-4D97-AF65-F5344CB8AC3E}">
        <p14:creationId xmlns:p14="http://schemas.microsoft.com/office/powerpoint/2010/main" val="3211768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E5C22E-7339-49D1-98BA-A296C57E86E2}" type="datetimeFigureOut">
              <a:rPr lang="en-US" smtClean="0"/>
              <a:pPr/>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FA238-BE19-4E4A-A0F3-759836369BA0}" type="slidenum">
              <a:rPr lang="en-US" smtClean="0"/>
              <a:pPr/>
              <a:t>‹#›</a:t>
            </a:fld>
            <a:endParaRPr lang="en-US"/>
          </a:p>
        </p:txBody>
      </p:sp>
    </p:spTree>
    <p:extLst>
      <p:ext uri="{BB962C8B-B14F-4D97-AF65-F5344CB8AC3E}">
        <p14:creationId xmlns:p14="http://schemas.microsoft.com/office/powerpoint/2010/main" val="139563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7_Custom Layout">
    <p:spTree>
      <p:nvGrpSpPr>
        <p:cNvPr id="1" name=""/>
        <p:cNvGrpSpPr/>
        <p:nvPr/>
      </p:nvGrpSpPr>
      <p:grpSpPr>
        <a:xfrm>
          <a:off x="0" y="0"/>
          <a:ext cx="0" cy="0"/>
          <a:chOff x="0" y="0"/>
          <a:chExt cx="0" cy="0"/>
        </a:xfrm>
      </p:grpSpPr>
      <p:pic>
        <p:nvPicPr>
          <p:cNvPr id="3" name="Picture 2" descr="b-blue 150.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465830"/>
            <a:ext cx="9144000" cy="415636"/>
          </a:xfrm>
          <a:prstGeom prst="rect">
            <a:avLst/>
          </a:prstGeom>
        </p:spPr>
      </p:pic>
      <p:sp>
        <p:nvSpPr>
          <p:cNvPr id="4" name="TextBox 3"/>
          <p:cNvSpPr txBox="1"/>
          <p:nvPr userDrawn="1"/>
        </p:nvSpPr>
        <p:spPr>
          <a:xfrm>
            <a:off x="0" y="6615173"/>
            <a:ext cx="9144000" cy="190579"/>
          </a:xfrm>
          <a:prstGeom prst="rect">
            <a:avLst/>
          </a:prstGeom>
          <a:noFill/>
          <a:ln>
            <a:noFill/>
          </a:ln>
        </p:spPr>
        <p:txBody>
          <a:bodyPr wrap="square" lIns="82056" tIns="41028" rIns="82056" bIns="41028" rtlCol="0">
            <a:spAutoFit/>
          </a:bodyPr>
          <a:lstStyle/>
          <a:p>
            <a:pPr algn="ctr" rtl="0"/>
            <a:r>
              <a:rPr lang="en-US" sz="1050" b="0" i="0" u="none" strike="noStrike" kern="1200" baseline="30000" dirty="0" smtClean="0">
                <a:solidFill>
                  <a:srgbClr val="FFFFFF"/>
                </a:solidFill>
                <a:latin typeface="Arial"/>
                <a:ea typeface="+mn-ea"/>
                <a:cs typeface="Arial"/>
              </a:rPr>
              <a:t>© 2014, Johns Hopkins University. All rights reserved.</a:t>
            </a:r>
          </a:p>
        </p:txBody>
      </p:sp>
      <p:sp>
        <p:nvSpPr>
          <p:cNvPr id="2" name="Title 1"/>
          <p:cNvSpPr>
            <a:spLocks noGrp="1"/>
          </p:cNvSpPr>
          <p:nvPr>
            <p:ph type="title" hasCustomPrompt="1"/>
          </p:nvPr>
        </p:nvSpPr>
        <p:spPr>
          <a:xfrm>
            <a:off x="472140" y="373275"/>
            <a:ext cx="8229600" cy="1143000"/>
          </a:xfrm>
          <a:prstGeom prst="rect">
            <a:avLst/>
          </a:prstGeom>
        </p:spPr>
        <p:txBody>
          <a:bodyPr vert="horz"/>
          <a:lstStyle>
            <a:lvl1pPr algn="l">
              <a:defRPr>
                <a:solidFill>
                  <a:srgbClr val="182F58"/>
                </a:solidFill>
                <a:latin typeface="Times"/>
                <a:cs typeface="Times"/>
              </a:defRPr>
            </a:lvl1pPr>
          </a:lstStyle>
          <a:p>
            <a:r>
              <a:rPr lang="en-US" dirty="0" smtClean="0"/>
              <a:t>Presentation Outline</a:t>
            </a:r>
            <a:endParaRPr lang="en-US" dirty="0"/>
          </a:p>
        </p:txBody>
      </p:sp>
      <p:sp>
        <p:nvSpPr>
          <p:cNvPr id="7" name="Text Placeholder 7"/>
          <p:cNvSpPr>
            <a:spLocks noGrp="1"/>
          </p:cNvSpPr>
          <p:nvPr>
            <p:ph type="body" sz="quarter" idx="10" hasCustomPrompt="1"/>
          </p:nvPr>
        </p:nvSpPr>
        <p:spPr>
          <a:xfrm>
            <a:off x="476542" y="1226130"/>
            <a:ext cx="7778458" cy="4096328"/>
          </a:xfrm>
          <a:prstGeom prst="rect">
            <a:avLst/>
          </a:prstGeom>
        </p:spPr>
        <p:txBody>
          <a:bodyPr vert="horz"/>
          <a:lstStyle>
            <a:lvl1pPr marL="0" marR="0" indent="0" algn="l" defTabSz="457200" rtl="0" eaLnBrk="1" fontAlgn="auto" latinLnBrk="0" hangingPunct="1">
              <a:lnSpc>
                <a:spcPct val="80000"/>
              </a:lnSpc>
              <a:spcBef>
                <a:spcPct val="20000"/>
              </a:spcBef>
              <a:spcAft>
                <a:spcPts val="0"/>
              </a:spcAft>
              <a:buClrTx/>
              <a:buSzTx/>
              <a:buFont typeface="Arial"/>
              <a:buNone/>
              <a:tabLst/>
              <a:defRPr sz="2400" baseline="0">
                <a:solidFill>
                  <a:srgbClr val="182F58"/>
                </a:solidFill>
                <a:latin typeface="Arial"/>
                <a:cs typeface="Arial"/>
              </a:defRPr>
            </a:lvl1pPr>
          </a:lstStyle>
          <a:p>
            <a:pPr lvl="0"/>
            <a:r>
              <a:rPr lang="en-US" dirty="0" smtClean="0"/>
              <a:t>• Magna </a:t>
            </a:r>
            <a:r>
              <a:rPr lang="en-US" dirty="0" err="1" smtClean="0"/>
              <a:t>aliquam</a:t>
            </a:r>
            <a:r>
              <a:rPr lang="en-US" dirty="0" smtClean="0"/>
              <a:t> </a:t>
            </a:r>
            <a:r>
              <a:rPr lang="en-US" dirty="0" err="1" smtClean="0"/>
              <a:t>erat</a:t>
            </a:r>
            <a:r>
              <a:rPr lang="en-US" dirty="0" smtClean="0"/>
              <a:t> </a:t>
            </a:r>
            <a:r>
              <a:rPr lang="en-US" dirty="0" err="1" smtClean="0"/>
              <a:t>volupat</a:t>
            </a:r>
            <a:r>
              <a:rPr lang="en-US" dirty="0" smtClean="0"/>
              <a:t> </a:t>
            </a:r>
            <a:r>
              <a:rPr lang="en-US" dirty="0" err="1" smtClean="0"/>
              <a:t>wisi</a:t>
            </a:r>
            <a:r>
              <a:rPr lang="en-US" dirty="0" smtClean="0"/>
              <a:t> ad</a:t>
            </a:r>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en-US" dirty="0" smtClean="0"/>
              <a:t>• Magna </a:t>
            </a:r>
            <a:r>
              <a:rPr lang="en-US" dirty="0" err="1" smtClean="0"/>
              <a:t>aliquam</a:t>
            </a:r>
            <a:r>
              <a:rPr lang="en-US" dirty="0" smtClean="0"/>
              <a:t> </a:t>
            </a:r>
            <a:r>
              <a:rPr lang="en-US" dirty="0" err="1" smtClean="0"/>
              <a:t>erat</a:t>
            </a:r>
            <a:r>
              <a:rPr lang="en-US" dirty="0" smtClean="0"/>
              <a:t> </a:t>
            </a:r>
            <a:r>
              <a:rPr lang="en-US" dirty="0" err="1" smtClean="0"/>
              <a:t>volupat</a:t>
            </a:r>
            <a:r>
              <a:rPr lang="en-US" dirty="0" smtClean="0"/>
              <a:t> </a:t>
            </a:r>
            <a:r>
              <a:rPr lang="en-US" dirty="0" err="1" smtClean="0"/>
              <a:t>wisi</a:t>
            </a:r>
            <a:r>
              <a:rPr lang="en-US" dirty="0" smtClean="0"/>
              <a:t> ad</a:t>
            </a:r>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en-US" dirty="0" smtClean="0"/>
              <a:t>• Magna </a:t>
            </a:r>
            <a:r>
              <a:rPr lang="en-US" dirty="0" err="1" smtClean="0"/>
              <a:t>aliquam</a:t>
            </a:r>
            <a:r>
              <a:rPr lang="en-US" dirty="0" smtClean="0"/>
              <a:t> </a:t>
            </a:r>
            <a:r>
              <a:rPr lang="en-US" dirty="0" err="1" smtClean="0"/>
              <a:t>erat</a:t>
            </a:r>
            <a:r>
              <a:rPr lang="en-US" dirty="0" smtClean="0"/>
              <a:t> </a:t>
            </a:r>
            <a:r>
              <a:rPr lang="en-US" dirty="0" err="1" smtClean="0"/>
              <a:t>volupat</a:t>
            </a:r>
            <a:r>
              <a:rPr lang="en-US" dirty="0" smtClean="0"/>
              <a:t> </a:t>
            </a:r>
            <a:r>
              <a:rPr lang="en-US" dirty="0" err="1" smtClean="0"/>
              <a:t>wisi</a:t>
            </a:r>
            <a:r>
              <a:rPr lang="en-US" dirty="0" smtClean="0"/>
              <a:t> ad</a:t>
            </a:r>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en-US" dirty="0" smtClean="0"/>
              <a:t>• Magna </a:t>
            </a:r>
            <a:r>
              <a:rPr lang="en-US" dirty="0" err="1" smtClean="0"/>
              <a:t>aliquam</a:t>
            </a:r>
            <a:r>
              <a:rPr lang="en-US" dirty="0" smtClean="0"/>
              <a:t> </a:t>
            </a:r>
            <a:r>
              <a:rPr lang="en-US" dirty="0" err="1" smtClean="0"/>
              <a:t>erat</a:t>
            </a:r>
            <a:r>
              <a:rPr lang="en-US" dirty="0" smtClean="0"/>
              <a:t> </a:t>
            </a:r>
            <a:r>
              <a:rPr lang="en-US" dirty="0" err="1" smtClean="0"/>
              <a:t>volupat</a:t>
            </a:r>
            <a:r>
              <a:rPr lang="en-US" dirty="0" smtClean="0"/>
              <a:t> </a:t>
            </a:r>
            <a:r>
              <a:rPr lang="en-US" dirty="0" err="1" smtClean="0"/>
              <a:t>wisi</a:t>
            </a:r>
            <a:r>
              <a:rPr lang="en-US" dirty="0" smtClean="0"/>
              <a:t> ad</a:t>
            </a:r>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en-US" dirty="0" smtClean="0"/>
              <a:t>• Magna </a:t>
            </a:r>
            <a:r>
              <a:rPr lang="en-US" dirty="0" err="1" smtClean="0"/>
              <a:t>aliquam</a:t>
            </a:r>
            <a:r>
              <a:rPr lang="en-US" dirty="0" smtClean="0"/>
              <a:t> </a:t>
            </a:r>
            <a:r>
              <a:rPr lang="en-US" dirty="0" err="1" smtClean="0"/>
              <a:t>erat</a:t>
            </a:r>
            <a:r>
              <a:rPr lang="en-US" dirty="0" smtClean="0"/>
              <a:t> </a:t>
            </a:r>
            <a:r>
              <a:rPr lang="en-US" dirty="0" err="1" smtClean="0"/>
              <a:t>volupat</a:t>
            </a:r>
            <a:r>
              <a:rPr lang="en-US" dirty="0" smtClean="0"/>
              <a:t> </a:t>
            </a:r>
            <a:r>
              <a:rPr lang="en-US" dirty="0" err="1" smtClean="0"/>
              <a:t>wisi</a:t>
            </a:r>
            <a:r>
              <a:rPr lang="en-US" dirty="0" smtClean="0"/>
              <a:t> ad</a:t>
            </a:r>
          </a:p>
          <a:p>
            <a:pPr lvl="0"/>
            <a:endParaRPr lang="en-US" dirty="0" smtClean="0"/>
          </a:p>
          <a:p>
            <a:pPr lvl="0"/>
            <a:endParaRPr lang="en-US" dirty="0" smtClean="0"/>
          </a:p>
        </p:txBody>
      </p:sp>
    </p:spTree>
    <p:extLst>
      <p:ext uri="{BB962C8B-B14F-4D97-AF65-F5344CB8AC3E}">
        <p14:creationId xmlns:p14="http://schemas.microsoft.com/office/powerpoint/2010/main" val="1817744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8099" y="209851"/>
            <a:ext cx="7886700" cy="739055"/>
          </a:xfrm>
        </p:spPr>
        <p:txBody>
          <a:bodyPr>
            <a:normAutofit/>
          </a:bodyPr>
          <a:lstStyle>
            <a:lvl1pPr>
              <a:defRPr sz="2400" b="1">
                <a:solidFill>
                  <a:srgbClr val="FF6600"/>
                </a:solidFill>
                <a:latin typeface="Century Gothic" panose="020B0502020202020204" pitchFamily="34" charset="0"/>
              </a:defRPr>
            </a:lvl1pPr>
          </a:lstStyle>
          <a:p>
            <a:r>
              <a:rPr lang="en-US" dirty="0"/>
              <a:t>Click to edit Master title style</a:t>
            </a:r>
          </a:p>
        </p:txBody>
      </p:sp>
      <p:sp>
        <p:nvSpPr>
          <p:cNvPr id="3" name="Content Placeholder 2"/>
          <p:cNvSpPr>
            <a:spLocks noGrp="1"/>
          </p:cNvSpPr>
          <p:nvPr>
            <p:ph idx="1"/>
          </p:nvPr>
        </p:nvSpPr>
        <p:spPr>
          <a:xfrm>
            <a:off x="318098" y="1379343"/>
            <a:ext cx="8498097" cy="4494812"/>
          </a:xfrm>
        </p:spPr>
        <p:txBody>
          <a:bodyPr/>
          <a:lstStyle>
            <a:lvl1pPr marL="171450" indent="-171450">
              <a:lnSpc>
                <a:spcPct val="110000"/>
              </a:lnSpc>
              <a:spcAft>
                <a:spcPts val="600"/>
              </a:spcAft>
              <a:buFont typeface="Wingdings" panose="05000000000000000000" pitchFamily="2" charset="2"/>
              <a:buChar char="§"/>
              <a:defRPr sz="2000">
                <a:latin typeface="Century Gothic" panose="020B0502020202020204" pitchFamily="34" charset="0"/>
              </a:defRPr>
            </a:lvl1pPr>
            <a:lvl2pPr marL="514350" indent="-171450">
              <a:lnSpc>
                <a:spcPct val="110000"/>
              </a:lnSpc>
              <a:spcAft>
                <a:spcPts val="300"/>
              </a:spcAft>
              <a:buFont typeface="Wingdings" panose="05000000000000000000" pitchFamily="2" charset="2"/>
              <a:buChar char="§"/>
              <a:defRPr>
                <a:latin typeface="Century Gothic" panose="020B0502020202020204" pitchFamily="34" charset="0"/>
              </a:defRPr>
            </a:lvl2pPr>
            <a:lvl3pPr marL="857250" indent="-171450">
              <a:lnSpc>
                <a:spcPct val="110000"/>
              </a:lnSpc>
              <a:spcAft>
                <a:spcPts val="300"/>
              </a:spcAft>
              <a:buFont typeface="Wingdings" panose="05000000000000000000" pitchFamily="2" charset="2"/>
              <a:buChar char="§"/>
              <a:defRPr sz="1500">
                <a:latin typeface="Century Gothic" panose="020B0502020202020204" pitchFamily="34" charset="0"/>
              </a:defRPr>
            </a:lvl3pPr>
            <a:lvl4pPr marL="1200150" indent="-171450">
              <a:lnSpc>
                <a:spcPct val="110000"/>
              </a:lnSpc>
              <a:buFont typeface="Wingdings" panose="05000000000000000000" pitchFamily="2" charset="2"/>
              <a:buChar char="§"/>
              <a:defRPr>
                <a:latin typeface="Century Gothic" panose="020B0502020202020204" pitchFamily="34" charset="0"/>
              </a:defRPr>
            </a:lvl4pPr>
            <a:lvl5pPr marL="1543050" indent="-171450">
              <a:lnSpc>
                <a:spcPct val="110000"/>
              </a:lnSpc>
              <a:buFont typeface="Wingdings" panose="05000000000000000000" pitchFamily="2" charset="2"/>
              <a:buChar char="§"/>
              <a:defRPr>
                <a:latin typeface="Century Gothic" panose="020B0502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2E5C22E-7339-49D1-98BA-A296C57E86E2}" type="datetimeFigureOut">
              <a:rPr lang="en-US" smtClean="0"/>
              <a:pPr/>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49D82-D72A-46CC-9BAB-F6292F4FCF35}" type="slidenum">
              <a:rPr lang="en-US" smtClean="0"/>
              <a:t>‹#›</a:t>
            </a:fld>
            <a:endParaRPr lang="en-US"/>
          </a:p>
        </p:txBody>
      </p:sp>
      <p:sp>
        <p:nvSpPr>
          <p:cNvPr id="7" name="Rectangle 6"/>
          <p:cNvSpPr/>
          <p:nvPr userDrawn="1"/>
        </p:nvSpPr>
        <p:spPr>
          <a:xfrm>
            <a:off x="8113690" y="5705341"/>
            <a:ext cx="618186" cy="618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2163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E5C22E-7339-49D1-98BA-A296C57E86E2}" type="datetimeFigureOut">
              <a:rPr lang="en-US" smtClean="0"/>
              <a:pPr/>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FA238-BE19-4E4A-A0F3-759836369BA0}" type="slidenum">
              <a:rPr lang="en-US" smtClean="0"/>
              <a:pPr/>
              <a:t>‹#›</a:t>
            </a:fld>
            <a:endParaRPr lang="en-US"/>
          </a:p>
        </p:txBody>
      </p:sp>
    </p:spTree>
    <p:extLst>
      <p:ext uri="{BB962C8B-B14F-4D97-AF65-F5344CB8AC3E}">
        <p14:creationId xmlns:p14="http://schemas.microsoft.com/office/powerpoint/2010/main" val="65523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2E5C22E-7339-49D1-98BA-A296C57E86E2}" type="datetimeFigureOut">
              <a:rPr lang="en-US" smtClean="0"/>
              <a:pPr/>
              <a:t>3/24/2017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FA238-BE19-4E4A-A0F3-759836369BA0}" type="slidenum">
              <a:rPr lang="en-US" smtClean="0"/>
              <a:pPr/>
              <a:t>‹#›</a:t>
            </a:fld>
            <a:endParaRPr lang="en-US"/>
          </a:p>
        </p:txBody>
      </p:sp>
    </p:spTree>
    <p:extLst>
      <p:ext uri="{BB962C8B-B14F-4D97-AF65-F5344CB8AC3E}">
        <p14:creationId xmlns:p14="http://schemas.microsoft.com/office/powerpoint/2010/main" val="3751988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2E5C22E-7339-49D1-98BA-A296C57E86E2}" type="datetimeFigureOut">
              <a:rPr lang="en-US" smtClean="0"/>
              <a:pPr/>
              <a:t>3/24/2017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EFA238-BE19-4E4A-A0F3-759836369BA0}" type="slidenum">
              <a:rPr lang="en-US" smtClean="0"/>
              <a:pPr/>
              <a:t>‹#›</a:t>
            </a:fld>
            <a:endParaRPr lang="en-US"/>
          </a:p>
        </p:txBody>
      </p:sp>
    </p:spTree>
    <p:extLst>
      <p:ext uri="{BB962C8B-B14F-4D97-AF65-F5344CB8AC3E}">
        <p14:creationId xmlns:p14="http://schemas.microsoft.com/office/powerpoint/2010/main" val="1397846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2E5C22E-7339-49D1-98BA-A296C57E86E2}" type="datetimeFigureOut">
              <a:rPr lang="en-US" smtClean="0"/>
              <a:pPr/>
              <a:t>3/24/2017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EFA238-BE19-4E4A-A0F3-759836369BA0}" type="slidenum">
              <a:rPr lang="en-US" smtClean="0"/>
              <a:pPr/>
              <a:t>‹#›</a:t>
            </a:fld>
            <a:endParaRPr lang="en-US"/>
          </a:p>
        </p:txBody>
      </p:sp>
    </p:spTree>
    <p:extLst>
      <p:ext uri="{BB962C8B-B14F-4D97-AF65-F5344CB8AC3E}">
        <p14:creationId xmlns:p14="http://schemas.microsoft.com/office/powerpoint/2010/main" val="1993097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E5C22E-7339-49D1-98BA-A296C57E86E2}" type="datetimeFigureOut">
              <a:rPr lang="en-US" smtClean="0"/>
              <a:pPr/>
              <a:t>3/24/2017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EFA238-BE19-4E4A-A0F3-759836369BA0}" type="slidenum">
              <a:rPr lang="en-US" smtClean="0"/>
              <a:pPr/>
              <a:t>‹#›</a:t>
            </a:fld>
            <a:endParaRPr lang="en-US"/>
          </a:p>
        </p:txBody>
      </p:sp>
    </p:spTree>
    <p:extLst>
      <p:ext uri="{BB962C8B-B14F-4D97-AF65-F5344CB8AC3E}">
        <p14:creationId xmlns:p14="http://schemas.microsoft.com/office/powerpoint/2010/main" val="2438874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2E5C22E-7339-49D1-98BA-A296C57E86E2}" type="datetimeFigureOut">
              <a:rPr lang="en-US" smtClean="0"/>
              <a:pPr/>
              <a:t>3/24/2017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FA238-BE19-4E4A-A0F3-759836369BA0}" type="slidenum">
              <a:rPr lang="en-US" smtClean="0"/>
              <a:pPr/>
              <a:t>‹#›</a:t>
            </a:fld>
            <a:endParaRPr lang="en-US"/>
          </a:p>
        </p:txBody>
      </p:sp>
    </p:spTree>
    <p:extLst>
      <p:ext uri="{BB962C8B-B14F-4D97-AF65-F5344CB8AC3E}">
        <p14:creationId xmlns:p14="http://schemas.microsoft.com/office/powerpoint/2010/main" val="2431851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2E5C22E-7339-49D1-98BA-A296C57E86E2}" type="datetimeFigureOut">
              <a:rPr lang="en-US" smtClean="0"/>
              <a:pPr/>
              <a:t>3/24/2017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FA238-BE19-4E4A-A0F3-759836369BA0}" type="slidenum">
              <a:rPr lang="en-US" smtClean="0"/>
              <a:pPr/>
              <a:t>‹#›</a:t>
            </a:fld>
            <a:endParaRPr lang="en-US"/>
          </a:p>
        </p:txBody>
      </p:sp>
    </p:spTree>
    <p:extLst>
      <p:ext uri="{BB962C8B-B14F-4D97-AF65-F5344CB8AC3E}">
        <p14:creationId xmlns:p14="http://schemas.microsoft.com/office/powerpoint/2010/main" val="2866474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2E5C22E-7339-49D1-98BA-A296C57E86E2}" type="datetimeFigureOut">
              <a:rPr lang="en-US" smtClean="0"/>
              <a:pPr/>
              <a:t>3/24/2017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EFA238-BE19-4E4A-A0F3-759836369BA0}" type="slidenum">
              <a:rPr lang="en-US" smtClean="0"/>
              <a:pPr/>
              <a:t>‹#›</a:t>
            </a:fld>
            <a:endParaRPr lang="en-US"/>
          </a:p>
        </p:txBody>
      </p:sp>
    </p:spTree>
    <p:extLst>
      <p:ext uri="{BB962C8B-B14F-4D97-AF65-F5344CB8AC3E}">
        <p14:creationId xmlns:p14="http://schemas.microsoft.com/office/powerpoint/2010/main" val="201066248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microsoft.com/office/2007/relationships/hdphoto" Target="../media/hdphoto1.wdp"/><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tiff"/></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youtube.com/watch?v=l4zBnoI4240"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Documents and Settings\awalji\My Documents\My Pictures\Upper East Region Fieldwork - SeptOct 2009\DSC00537.JP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20000" contrast="-20000"/>
                    </a14:imgEffect>
                  </a14:imgLayer>
                </a14:imgProps>
              </a:ext>
            </a:extLst>
          </a:blip>
          <a:srcRect/>
          <a:stretch>
            <a:fillRect/>
          </a:stretch>
        </p:blipFill>
        <p:spPr bwMode="auto">
          <a:xfrm>
            <a:off x="0" y="0"/>
            <a:ext cx="9143999" cy="6858000"/>
          </a:xfrm>
          <a:prstGeom prst="rect">
            <a:avLst/>
          </a:prstGeom>
          <a:noFill/>
          <a:ln w="9525">
            <a:noFill/>
            <a:miter lim="800000"/>
            <a:headEnd/>
            <a:tailEnd/>
          </a:ln>
        </p:spPr>
      </p:pic>
      <p:sp>
        <p:nvSpPr>
          <p:cNvPr id="2" name="Title 1"/>
          <p:cNvSpPr>
            <a:spLocks noGrp="1"/>
          </p:cNvSpPr>
          <p:nvPr>
            <p:ph type="ctrTitle"/>
          </p:nvPr>
        </p:nvSpPr>
        <p:spPr>
          <a:xfrm>
            <a:off x="182194" y="2265342"/>
            <a:ext cx="7616062" cy="892945"/>
          </a:xfrm>
        </p:spPr>
        <p:txBody>
          <a:bodyPr>
            <a:noAutofit/>
          </a:bodyPr>
          <a:lstStyle/>
          <a:p>
            <a:pPr algn="l"/>
            <a:r>
              <a:rPr lang="en-US" sz="2800" b="1" u="sng" dirty="0">
                <a:solidFill>
                  <a:srgbClr val="FF6600"/>
                </a:solidFill>
                <a:latin typeface="Century Gothic" charset="0"/>
                <a:ea typeface="Century Gothic" charset="0"/>
                <a:cs typeface="Century Gothic" charset="0"/>
              </a:rPr>
              <a:t>Hindsight is </a:t>
            </a:r>
            <a:r>
              <a:rPr lang="en-US" sz="2800" b="1" u="sng" dirty="0" smtClean="0">
                <a:solidFill>
                  <a:srgbClr val="FF6600"/>
                </a:solidFill>
                <a:latin typeface="Century Gothic" charset="0"/>
                <a:ea typeface="Century Gothic" charset="0"/>
                <a:cs typeface="Century Gothic" charset="0"/>
              </a:rPr>
              <a:t>20/20: </a:t>
            </a:r>
            <a:br>
              <a:rPr lang="en-US" sz="2800" b="1" u="sng" dirty="0" smtClean="0">
                <a:solidFill>
                  <a:srgbClr val="FF6600"/>
                </a:solidFill>
                <a:latin typeface="Century Gothic" charset="0"/>
                <a:ea typeface="Century Gothic" charset="0"/>
                <a:cs typeface="Century Gothic" charset="0"/>
              </a:rPr>
            </a:br>
            <a:r>
              <a:rPr lang="en-US" sz="2800" b="1" dirty="0" smtClean="0">
                <a:latin typeface="Century Gothic" charset="0"/>
                <a:ea typeface="Century Gothic" charset="0"/>
                <a:cs typeface="Century Gothic" charset="0"/>
              </a:rPr>
              <a:t>What </a:t>
            </a:r>
            <a:r>
              <a:rPr lang="en-US" sz="2800" b="1" dirty="0">
                <a:latin typeface="Century Gothic" charset="0"/>
                <a:ea typeface="Century Gothic" charset="0"/>
                <a:cs typeface="Century Gothic" charset="0"/>
              </a:rPr>
              <a:t>we can learn from the </a:t>
            </a:r>
            <a:r>
              <a:rPr lang="en-US" sz="2800" b="1" dirty="0" smtClean="0">
                <a:latin typeface="Century Gothic" charset="0"/>
                <a:ea typeface="Century Gothic" charset="0"/>
                <a:cs typeface="Century Gothic" charset="0"/>
              </a:rPr>
              <a:t/>
            </a:r>
            <a:br>
              <a:rPr lang="en-US" sz="2800" b="1" dirty="0" smtClean="0">
                <a:latin typeface="Century Gothic" charset="0"/>
                <a:ea typeface="Century Gothic" charset="0"/>
                <a:cs typeface="Century Gothic" charset="0"/>
              </a:rPr>
            </a:br>
            <a:r>
              <a:rPr lang="en-US" sz="2800" b="1" dirty="0" smtClean="0">
                <a:latin typeface="Century Gothic" charset="0"/>
                <a:ea typeface="Century Gothic" charset="0"/>
                <a:cs typeface="Century Gothic" charset="0"/>
              </a:rPr>
              <a:t>Mobile </a:t>
            </a:r>
            <a:r>
              <a:rPr lang="en-US" sz="2800" b="1" dirty="0">
                <a:latin typeface="Century Gothic" charset="0"/>
                <a:ea typeface="Century Gothic" charset="0"/>
                <a:cs typeface="Century Gothic" charset="0"/>
              </a:rPr>
              <a:t>Technology for Health (MOTECH) program in Ghana?</a:t>
            </a:r>
          </a:p>
        </p:txBody>
      </p:sp>
      <p:sp>
        <p:nvSpPr>
          <p:cNvPr id="3" name="Subtitle 2"/>
          <p:cNvSpPr>
            <a:spLocks noGrp="1"/>
          </p:cNvSpPr>
          <p:nvPr>
            <p:ph type="subTitle" idx="1"/>
          </p:nvPr>
        </p:nvSpPr>
        <p:spPr>
          <a:xfrm>
            <a:off x="-3" y="5236232"/>
            <a:ext cx="9144001" cy="2408485"/>
          </a:xfrm>
          <a:solidFill>
            <a:schemeClr val="bg1"/>
          </a:solidFill>
        </p:spPr>
        <p:txBody>
          <a:bodyPr>
            <a:noAutofit/>
          </a:bodyPr>
          <a:lstStyle/>
          <a:p>
            <a:pPr algn="l"/>
            <a:r>
              <a:rPr lang="en-US" b="1" dirty="0" smtClean="0">
                <a:latin typeface="Century Gothic" charset="0"/>
                <a:ea typeface="Century Gothic" charset="0"/>
                <a:cs typeface="Century Gothic" charset="0"/>
              </a:rPr>
              <a:t>David </a:t>
            </a:r>
            <a:r>
              <a:rPr lang="en-US" b="1" dirty="0" err="1" smtClean="0">
                <a:latin typeface="Century Gothic" charset="0"/>
                <a:ea typeface="Century Gothic" charset="0"/>
                <a:cs typeface="Century Gothic" charset="0"/>
              </a:rPr>
              <a:t>Hutchful</a:t>
            </a:r>
            <a:r>
              <a:rPr lang="en-US" b="1" dirty="0" smtClean="0">
                <a:latin typeface="Century Gothic" charset="0"/>
                <a:ea typeface="Century Gothic" charset="0"/>
                <a:cs typeface="Century Gothic" charset="0"/>
              </a:rPr>
              <a:t>, Larissa Jennings,  Amnesty LeFevre, Garrett </a:t>
            </a:r>
            <a:r>
              <a:rPr lang="en-US" b="1" dirty="0" err="1" smtClean="0">
                <a:latin typeface="Century Gothic" charset="0"/>
                <a:ea typeface="Century Gothic" charset="0"/>
                <a:cs typeface="Century Gothic" charset="0"/>
              </a:rPr>
              <a:t>Mehl</a:t>
            </a:r>
            <a:r>
              <a:rPr lang="en-US" b="1" dirty="0" smtClean="0">
                <a:latin typeface="Century Gothic" charset="0"/>
                <a:ea typeface="Century Gothic" charset="0"/>
                <a:cs typeface="Century Gothic" charset="0"/>
              </a:rPr>
              <a:t>, </a:t>
            </a:r>
            <a:r>
              <a:rPr lang="en-US" b="1" dirty="0" err="1" smtClean="0">
                <a:latin typeface="Century Gothic" charset="0"/>
                <a:ea typeface="Century Gothic" charset="0"/>
                <a:cs typeface="Century Gothic" charset="0"/>
              </a:rPr>
              <a:t>Diwakar</a:t>
            </a:r>
            <a:r>
              <a:rPr lang="en-US" b="1" dirty="0" smtClean="0">
                <a:latin typeface="Century Gothic" charset="0"/>
                <a:ea typeface="Century Gothic" charset="0"/>
                <a:cs typeface="Century Gothic" charset="0"/>
              </a:rPr>
              <a:t> Mohan, </a:t>
            </a:r>
            <a:r>
              <a:rPr lang="en-US" b="1" dirty="0" err="1" smtClean="0">
                <a:latin typeface="Century Gothic" charset="0"/>
                <a:ea typeface="Century Gothic" charset="0"/>
                <a:cs typeface="Century Gothic" charset="0"/>
              </a:rPr>
              <a:t>Anitha</a:t>
            </a:r>
            <a:r>
              <a:rPr lang="en-US" b="1" dirty="0" smtClean="0">
                <a:latin typeface="Century Gothic" charset="0"/>
                <a:ea typeface="Century Gothic" charset="0"/>
                <a:cs typeface="Century Gothic" charset="0"/>
              </a:rPr>
              <a:t> </a:t>
            </a:r>
            <a:r>
              <a:rPr lang="en-US" b="1" dirty="0" err="1" smtClean="0">
                <a:latin typeface="Century Gothic" charset="0"/>
                <a:ea typeface="Century Gothic" charset="0"/>
                <a:cs typeface="Century Gothic" charset="0"/>
              </a:rPr>
              <a:t>Moorthy</a:t>
            </a:r>
            <a:r>
              <a:rPr lang="en-US" b="1" dirty="0" smtClean="0">
                <a:latin typeface="Century Gothic" charset="0"/>
                <a:ea typeface="Century Gothic" charset="0"/>
                <a:cs typeface="Century Gothic" charset="0"/>
              </a:rPr>
              <a:t>,  Tim Wood</a:t>
            </a:r>
            <a:endParaRPr lang="en-US" b="1" dirty="0">
              <a:latin typeface="Century Gothic" charset="0"/>
              <a:ea typeface="Century Gothic" charset="0"/>
              <a:cs typeface="Century Gothic" charset="0"/>
            </a:endParaRPr>
          </a:p>
          <a:p>
            <a:pPr algn="l"/>
            <a:endParaRPr lang="en-US" sz="2000" b="1" dirty="0" smtClean="0">
              <a:latin typeface="Century Gothic" panose="020B0502020202020204" pitchFamily="34" charset="0"/>
            </a:endParaRPr>
          </a:p>
          <a:p>
            <a:pPr algn="l"/>
            <a:endParaRPr lang="en-US" sz="2000" b="1" dirty="0">
              <a:latin typeface="Century Gothic" panose="020B0502020202020204" pitchFamily="34" charset="0"/>
            </a:endParaRPr>
          </a:p>
        </p:txBody>
      </p:sp>
      <p:pic>
        <p:nvPicPr>
          <p:cNvPr id="4" name="Picture 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45948" y="104249"/>
            <a:ext cx="653014" cy="7196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4"/>
          <p:cNvGrpSpPr>
            <a:grpSpLocks noChangeAspect="1"/>
          </p:cNvGrpSpPr>
          <p:nvPr/>
        </p:nvGrpSpPr>
        <p:grpSpPr>
          <a:xfrm>
            <a:off x="7479542" y="104250"/>
            <a:ext cx="1452344" cy="719654"/>
            <a:chOff x="5671481" y="5292790"/>
            <a:chExt cx="1638879" cy="857754"/>
          </a:xfrm>
        </p:grpSpPr>
        <p:sp>
          <p:nvSpPr>
            <p:cNvPr id="6" name="Rectangle 5"/>
            <p:cNvSpPr/>
            <p:nvPr/>
          </p:nvSpPr>
          <p:spPr>
            <a:xfrm>
              <a:off x="5671481" y="5292790"/>
              <a:ext cx="1638879" cy="85775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Gtcserver1\gtc\OFFICE\Marketing\MARKETING TOOL KIT\GF Logos\GF logo - with tagline - transparent.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14774" y="5330824"/>
              <a:ext cx="1550988"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13" name="Group 12"/>
          <p:cNvGrpSpPr>
            <a:grpSpLocks noChangeAspect="1"/>
          </p:cNvGrpSpPr>
          <p:nvPr/>
        </p:nvGrpSpPr>
        <p:grpSpPr>
          <a:xfrm>
            <a:off x="3220462" y="193507"/>
            <a:ext cx="2054856" cy="576418"/>
            <a:chOff x="4105618" y="5999724"/>
            <a:chExt cx="1839227" cy="515931"/>
          </a:xfrm>
        </p:grpSpPr>
        <p:pic>
          <p:nvPicPr>
            <p:cNvPr id="8" name="Picture 2" descr="C:\Users\Dell\Desktop\Final Marketing Creatives\SLB GCD log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29114" y="6008960"/>
              <a:ext cx="615731" cy="5066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3" descr="C:\Users\Dell\Desktop\Final Marketing Creatives\USAID_600.bmp"/>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05618" y="5999724"/>
              <a:ext cx="1223764" cy="5099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10" name="Picture 15" descr="gf_logo_0.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3566" y="152795"/>
            <a:ext cx="1546267" cy="6834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Subtitle 2"/>
          <p:cNvSpPr txBox="1">
            <a:spLocks/>
          </p:cNvSpPr>
          <p:nvPr/>
        </p:nvSpPr>
        <p:spPr>
          <a:xfrm>
            <a:off x="182194" y="2216915"/>
            <a:ext cx="4576980" cy="1133053"/>
          </a:xfrm>
          <a:prstGeom prst="rect">
            <a:avLst/>
          </a:prstGeom>
        </p:spPr>
        <p:txBody>
          <a:bodyPr vert="horz">
            <a:noAutofit/>
          </a:bodyPr>
          <a:lstStyle>
            <a:lvl1pPr marL="0" indent="0" algn="l" rtl="0" eaLnBrk="1" latinLnBrk="0" hangingPunct="1">
              <a:spcBef>
                <a:spcPts val="600"/>
              </a:spcBef>
              <a:buClr>
                <a:schemeClr val="accent1"/>
              </a:buClr>
              <a:buSzPct val="70000"/>
              <a:buFont typeface="Wingdings"/>
              <a:buNone/>
              <a:defRPr kumimoji="0" sz="1800" b="1" kern="1200">
                <a:solidFill>
                  <a:schemeClr val="tx2"/>
                </a:solidFill>
                <a:latin typeface="Century Gothic"/>
                <a:ea typeface="+mn-ea"/>
                <a:cs typeface="Century Gothic"/>
              </a:defRPr>
            </a:lvl1pPr>
            <a:lvl2pPr marL="457200" indent="0" algn="ctr" rtl="0" eaLnBrk="1" latinLnBrk="0" hangingPunct="1">
              <a:spcBef>
                <a:spcPct val="20000"/>
              </a:spcBef>
              <a:buClr>
                <a:schemeClr val="accent1"/>
              </a:buClr>
              <a:buSzPct val="80000"/>
              <a:buFont typeface="Wingdings 2"/>
              <a:buNone/>
              <a:defRPr kumimoji="0" sz="2100" kern="1200">
                <a:solidFill>
                  <a:schemeClr val="tx1"/>
                </a:solidFill>
                <a:latin typeface="Century Gothic"/>
                <a:ea typeface="+mn-ea"/>
                <a:cs typeface="Century Gothic"/>
              </a:defRPr>
            </a:lvl2pPr>
            <a:lvl3pPr marL="914400" indent="0" algn="ctr" rtl="0" eaLnBrk="1" latinLnBrk="0" hangingPunct="1">
              <a:spcBef>
                <a:spcPct val="20000"/>
              </a:spcBef>
              <a:buClr>
                <a:schemeClr val="accent1">
                  <a:shade val="75000"/>
                </a:schemeClr>
              </a:buClr>
              <a:buSzPct val="60000"/>
              <a:buFont typeface="Wingdings"/>
              <a:buNone/>
              <a:defRPr kumimoji="0" sz="1800" kern="1200">
                <a:solidFill>
                  <a:schemeClr val="tx1"/>
                </a:solidFill>
                <a:latin typeface="Century Gothic"/>
                <a:ea typeface="+mn-ea"/>
                <a:cs typeface="Century Gothic"/>
              </a:defRPr>
            </a:lvl3pPr>
            <a:lvl4pPr marL="1371600" indent="0" algn="ctr" rtl="0" eaLnBrk="1" latinLnBrk="0" hangingPunct="1">
              <a:spcBef>
                <a:spcPct val="20000"/>
              </a:spcBef>
              <a:buClr>
                <a:schemeClr val="accent1">
                  <a:tint val="60000"/>
                </a:schemeClr>
              </a:buClr>
              <a:buSzPct val="60000"/>
              <a:buFont typeface="Wingdings"/>
              <a:buNone/>
              <a:defRPr kumimoji="0" sz="1800" kern="1200">
                <a:solidFill>
                  <a:schemeClr val="tx1"/>
                </a:solidFill>
                <a:latin typeface="Century Gothic"/>
                <a:ea typeface="+mn-ea"/>
                <a:cs typeface="Century Gothic"/>
              </a:defRPr>
            </a:lvl4pPr>
            <a:lvl5pPr marL="1828800" indent="0" algn="ctr" rtl="0" eaLnBrk="1" latinLnBrk="0" hangingPunct="1">
              <a:spcBef>
                <a:spcPct val="20000"/>
              </a:spcBef>
              <a:buClr>
                <a:schemeClr val="accent2">
                  <a:tint val="60000"/>
                </a:schemeClr>
              </a:buClr>
              <a:buSzPct val="68000"/>
              <a:buFont typeface="Wingdings 2"/>
              <a:buNone/>
              <a:defRPr kumimoji="0" sz="1600" kern="1200">
                <a:solidFill>
                  <a:schemeClr val="tx1"/>
                </a:solidFill>
                <a:latin typeface="Century Gothic"/>
                <a:ea typeface="+mn-ea"/>
                <a:cs typeface="Century Gothic"/>
              </a:defRPr>
            </a:lvl5pPr>
            <a:lvl6pPr marL="2286000" indent="0" algn="ctr" rtl="0" eaLnBrk="1" latinLnBrk="0" hangingPunct="1">
              <a:spcBef>
                <a:spcPct val="20000"/>
              </a:spcBef>
              <a:buClr>
                <a:schemeClr val="accent1"/>
              </a:buClr>
              <a:buNone/>
              <a:defRPr kumimoji="0" sz="1600" kern="1200">
                <a:solidFill>
                  <a:schemeClr val="tx2"/>
                </a:solidFill>
                <a:latin typeface="+mn-lt"/>
                <a:ea typeface="+mn-ea"/>
                <a:cs typeface="+mn-cs"/>
              </a:defRPr>
            </a:lvl6pPr>
            <a:lvl7pPr marL="2743200" indent="0" algn="ctr" rtl="0" eaLnBrk="1" latinLnBrk="0" hangingPunct="1">
              <a:spcBef>
                <a:spcPct val="20000"/>
              </a:spcBef>
              <a:buClr>
                <a:schemeClr val="accent1">
                  <a:tint val="60000"/>
                </a:schemeClr>
              </a:buClr>
              <a:buSzPct val="60000"/>
              <a:buFont typeface="Wingdings"/>
              <a:buNone/>
              <a:defRPr kumimoji="0" sz="1400" kern="1200" baseline="0">
                <a:solidFill>
                  <a:schemeClr val="tx2"/>
                </a:solidFill>
                <a:latin typeface="+mn-lt"/>
                <a:ea typeface="+mn-ea"/>
                <a:cs typeface="+mn-cs"/>
              </a:defRPr>
            </a:lvl7pPr>
            <a:lvl8pPr marL="3200400" indent="0" algn="ctr" rtl="0" eaLnBrk="1" latinLnBrk="0" hangingPunct="1">
              <a:spcBef>
                <a:spcPct val="20000"/>
              </a:spcBef>
              <a:buClr>
                <a:schemeClr val="accent2"/>
              </a:buClr>
              <a:buNone/>
              <a:defRPr kumimoji="0" sz="1400" kern="1200" cap="small" baseline="0">
                <a:solidFill>
                  <a:schemeClr val="tx2"/>
                </a:solidFill>
                <a:latin typeface="+mn-lt"/>
                <a:ea typeface="+mn-ea"/>
                <a:cs typeface="+mn-cs"/>
              </a:defRPr>
            </a:lvl8pPr>
            <a:lvl9pPr marL="3657600" indent="0" algn="ctr" rtl="0" eaLnBrk="1" latinLnBrk="0" hangingPunct="1">
              <a:spcBef>
                <a:spcPct val="20000"/>
              </a:spcBef>
              <a:buClr>
                <a:schemeClr val="accent1">
                  <a:shade val="75000"/>
                </a:schemeClr>
              </a:buClr>
              <a:buNone/>
              <a:defRPr kumimoji="0" sz="1400" kern="1200" baseline="0">
                <a:solidFill>
                  <a:schemeClr val="tx2"/>
                </a:solidFill>
                <a:latin typeface="+mn-lt"/>
                <a:ea typeface="+mn-ea"/>
                <a:cs typeface="+mn-cs"/>
              </a:defRPr>
            </a:lvl9pPr>
          </a:lstStyle>
          <a:p>
            <a:endParaRPr lang="en-US" dirty="0">
              <a:solidFill>
                <a:schemeClr val="tx1">
                  <a:lumMod val="50000"/>
                  <a:lumOff val="50000"/>
                </a:schemeClr>
              </a:solidFill>
            </a:endParaRPr>
          </a:p>
          <a:p>
            <a:endParaRPr lang="en-US" dirty="0">
              <a:solidFill>
                <a:schemeClr val="tx1">
                  <a:lumMod val="50000"/>
                  <a:lumOff val="50000"/>
                </a:schemeClr>
              </a:solidFill>
            </a:endParaRPr>
          </a:p>
        </p:txBody>
      </p:sp>
      <p:pic>
        <p:nvPicPr>
          <p:cNvPr id="16" name="Picture 15"/>
          <p:cNvPicPr>
            <a:picLocks noChangeAspect="1"/>
          </p:cNvPicPr>
          <p:nvPr/>
        </p:nvPicPr>
        <p:blipFill>
          <a:blip r:embed="rId9"/>
          <a:stretch>
            <a:fillRect/>
          </a:stretch>
        </p:blipFill>
        <p:spPr>
          <a:xfrm>
            <a:off x="-1" y="5998736"/>
            <a:ext cx="9144000" cy="883478"/>
          </a:xfrm>
          <a:prstGeom prst="rect">
            <a:avLst/>
          </a:prstGeom>
        </p:spPr>
      </p:pic>
    </p:spTree>
    <p:extLst>
      <p:ext uri="{BB962C8B-B14F-4D97-AF65-F5344CB8AC3E}">
        <p14:creationId xmlns:p14="http://schemas.microsoft.com/office/powerpoint/2010/main" val="16318148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29312" y="805073"/>
            <a:ext cx="602706" cy="827861"/>
            <a:chOff x="4295739" y="3375756"/>
            <a:chExt cx="602706" cy="827861"/>
          </a:xfrm>
        </p:grpSpPr>
        <p:sp>
          <p:nvSpPr>
            <p:cNvPr id="6" name="TextBox 5"/>
            <p:cNvSpPr txBox="1"/>
            <p:nvPr/>
          </p:nvSpPr>
          <p:spPr>
            <a:xfrm>
              <a:off x="4296998" y="3972785"/>
              <a:ext cx="601447" cy="230832"/>
            </a:xfrm>
            <a:prstGeom prst="rect">
              <a:avLst/>
            </a:prstGeom>
            <a:noFill/>
          </p:spPr>
          <p:txBody>
            <a:bodyPr wrap="none" rtlCol="0">
              <a:spAutoFit/>
            </a:bodyPr>
            <a:lstStyle/>
            <a:p>
              <a:r>
                <a:rPr lang="en-US" sz="900" b="1" dirty="0" smtClean="0">
                  <a:solidFill>
                    <a:srgbClr val="000000"/>
                  </a:solidFill>
                  <a:latin typeface="Arial" panose="020B0604020202020204" pitchFamily="34" charset="0"/>
                  <a:cs typeface="Arial" panose="020B0604020202020204" pitchFamily="34" charset="0"/>
                </a:rPr>
                <a:t>CLIENT</a:t>
              </a:r>
              <a:endParaRPr lang="en-US" sz="900" b="1" dirty="0">
                <a:solidFill>
                  <a:srgbClr val="000000"/>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rotWithShape="1">
            <a:blip r:embed="rId3" cstate="print"/>
            <a:srcRect l="12753" r="74150" b="53393"/>
            <a:stretch/>
          </p:blipFill>
          <p:spPr>
            <a:xfrm>
              <a:off x="4598528" y="3375756"/>
              <a:ext cx="231824" cy="579443"/>
            </a:xfrm>
            <a:prstGeom prst="rect">
              <a:avLst/>
            </a:prstGeom>
          </p:spPr>
        </p:pic>
        <p:pic>
          <p:nvPicPr>
            <p:cNvPr id="8" name="Picture 7"/>
            <p:cNvPicPr>
              <a:picLocks noChangeAspect="1"/>
            </p:cNvPicPr>
            <p:nvPr/>
          </p:nvPicPr>
          <p:blipFill rotWithShape="1">
            <a:blip r:embed="rId3" cstate="print"/>
            <a:srcRect r="86890" b="50847"/>
            <a:stretch/>
          </p:blipFill>
          <p:spPr>
            <a:xfrm>
              <a:off x="4295739" y="3375757"/>
              <a:ext cx="229539" cy="604474"/>
            </a:xfrm>
            <a:prstGeom prst="rect">
              <a:avLst/>
            </a:prstGeom>
          </p:spPr>
        </p:pic>
      </p:grpSp>
      <p:grpSp>
        <p:nvGrpSpPr>
          <p:cNvPr id="9" name="Group 8"/>
          <p:cNvGrpSpPr/>
          <p:nvPr/>
        </p:nvGrpSpPr>
        <p:grpSpPr>
          <a:xfrm>
            <a:off x="1146067" y="935954"/>
            <a:ext cx="588623" cy="836206"/>
            <a:chOff x="4304934" y="2950851"/>
            <a:chExt cx="588623" cy="836206"/>
          </a:xfrm>
        </p:grpSpPr>
        <p:pic>
          <p:nvPicPr>
            <p:cNvPr id="10" name="Picture 9"/>
            <p:cNvPicPr>
              <a:picLocks noChangeAspect="1"/>
            </p:cNvPicPr>
            <p:nvPr/>
          </p:nvPicPr>
          <p:blipFill rotWithShape="1">
            <a:blip r:embed="rId4" cstate="print"/>
            <a:srcRect l="59147" t="4964" r="31279" b="69529"/>
            <a:stretch/>
          </p:blipFill>
          <p:spPr>
            <a:xfrm>
              <a:off x="4486441" y="2950851"/>
              <a:ext cx="203865" cy="567275"/>
            </a:xfrm>
            <a:prstGeom prst="rect">
              <a:avLst/>
            </a:prstGeom>
          </p:spPr>
        </p:pic>
        <p:sp>
          <p:nvSpPr>
            <p:cNvPr id="11" name="TextBox 10"/>
            <p:cNvSpPr txBox="1"/>
            <p:nvPr/>
          </p:nvSpPr>
          <p:spPr>
            <a:xfrm>
              <a:off x="4304934" y="3556225"/>
              <a:ext cx="588623" cy="230832"/>
            </a:xfrm>
            <a:prstGeom prst="rect">
              <a:avLst/>
            </a:prstGeom>
            <a:noFill/>
          </p:spPr>
          <p:txBody>
            <a:bodyPr wrap="none" rtlCol="0">
              <a:spAutoFit/>
            </a:bodyPr>
            <a:lstStyle/>
            <a:p>
              <a:r>
                <a:rPr lang="en-US" sz="900" b="1" dirty="0" smtClean="0">
                  <a:latin typeface="Arial" panose="020B0604020202020204" pitchFamily="34" charset="0"/>
                  <a:cs typeface="Arial" panose="020B0604020202020204" pitchFamily="34" charset="0"/>
                </a:rPr>
                <a:t>NURSE</a:t>
              </a:r>
              <a:endParaRPr lang="en-US" sz="900" b="1" dirty="0">
                <a:latin typeface="Arial" panose="020B0604020202020204" pitchFamily="34" charset="0"/>
                <a:cs typeface="Arial" panose="020B0604020202020204" pitchFamily="34" charset="0"/>
              </a:endParaRPr>
            </a:p>
          </p:txBody>
        </p:sp>
      </p:grpSp>
      <p:grpSp>
        <p:nvGrpSpPr>
          <p:cNvPr id="12" name="Group 11"/>
          <p:cNvGrpSpPr/>
          <p:nvPr/>
        </p:nvGrpSpPr>
        <p:grpSpPr>
          <a:xfrm>
            <a:off x="7811056" y="935954"/>
            <a:ext cx="1075854" cy="816881"/>
            <a:chOff x="4024356" y="2847156"/>
            <a:chExt cx="1075854" cy="816881"/>
          </a:xfrm>
        </p:grpSpPr>
        <p:sp>
          <p:nvSpPr>
            <p:cNvPr id="13" name="TextBox 12"/>
            <p:cNvSpPr txBox="1"/>
            <p:nvPr/>
          </p:nvSpPr>
          <p:spPr>
            <a:xfrm>
              <a:off x="4024356" y="3417816"/>
              <a:ext cx="1075854" cy="246221"/>
            </a:xfrm>
            <a:prstGeom prst="rect">
              <a:avLst/>
            </a:prstGeom>
            <a:noFill/>
          </p:spPr>
          <p:txBody>
            <a:bodyPr wrap="square" rtlCol="0">
              <a:spAutoFit/>
            </a:bodyPr>
            <a:lstStyle/>
            <a:p>
              <a:pPr algn="ctr"/>
              <a:r>
                <a:rPr lang="en-US" sz="1000" b="1" dirty="0" smtClean="0">
                  <a:solidFill>
                    <a:srgbClr val="000000"/>
                  </a:solidFill>
                  <a:latin typeface="Arial" panose="020B0604020202020204" pitchFamily="34" charset="0"/>
                  <a:cs typeface="Arial" panose="020B0604020202020204" pitchFamily="34" charset="0"/>
                </a:rPr>
                <a:t>DHMT</a:t>
              </a:r>
              <a:endParaRPr lang="en-US" sz="1000" b="1" dirty="0">
                <a:solidFill>
                  <a:srgbClr val="000000"/>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5" cstate="print"/>
            <a:stretch>
              <a:fillRect/>
            </a:stretch>
          </p:blipFill>
          <p:spPr>
            <a:xfrm>
              <a:off x="4413641" y="2847156"/>
              <a:ext cx="311079" cy="536658"/>
            </a:xfrm>
            <a:prstGeom prst="rect">
              <a:avLst/>
            </a:prstGeom>
          </p:spPr>
        </p:pic>
      </p:grpSp>
      <p:sp>
        <p:nvSpPr>
          <p:cNvPr id="17" name="Left-Right-Up Arrow 16"/>
          <p:cNvSpPr/>
          <p:nvPr/>
        </p:nvSpPr>
        <p:spPr>
          <a:xfrm flipV="1">
            <a:off x="1918159" y="1219004"/>
            <a:ext cx="1298381" cy="310445"/>
          </a:xfrm>
          <a:prstGeom prst="leftRigh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pSp>
        <p:nvGrpSpPr>
          <p:cNvPr id="20" name="Group 19"/>
          <p:cNvGrpSpPr/>
          <p:nvPr/>
        </p:nvGrpSpPr>
        <p:grpSpPr>
          <a:xfrm>
            <a:off x="2185457" y="1828839"/>
            <a:ext cx="730956" cy="961788"/>
            <a:chOff x="415111" y="1961678"/>
            <a:chExt cx="730956" cy="961788"/>
          </a:xfrm>
        </p:grpSpPr>
        <p:pic>
          <p:nvPicPr>
            <p:cNvPr id="18" name="Picture 17" descr="cellphon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5111" y="1961678"/>
              <a:ext cx="730956" cy="730956"/>
            </a:xfrm>
            <a:prstGeom prst="rect">
              <a:avLst/>
            </a:prstGeom>
          </p:spPr>
        </p:pic>
        <p:sp>
          <p:nvSpPr>
            <p:cNvPr id="19" name="TextBox 18"/>
            <p:cNvSpPr txBox="1"/>
            <p:nvPr/>
          </p:nvSpPr>
          <p:spPr>
            <a:xfrm>
              <a:off x="581512" y="2692634"/>
              <a:ext cx="430433" cy="230832"/>
            </a:xfrm>
            <a:prstGeom prst="rect">
              <a:avLst/>
            </a:prstGeom>
            <a:noFill/>
          </p:spPr>
          <p:txBody>
            <a:bodyPr wrap="none" rtlCol="0">
              <a:spAutoFit/>
            </a:bodyPr>
            <a:lstStyle/>
            <a:p>
              <a:r>
                <a:rPr lang="en-US" sz="900" b="1" dirty="0" smtClean="0">
                  <a:solidFill>
                    <a:srgbClr val="000000"/>
                  </a:solidFill>
                  <a:latin typeface="Arial" panose="020B0604020202020204" pitchFamily="34" charset="0"/>
                  <a:cs typeface="Arial" panose="020B0604020202020204" pitchFamily="34" charset="0"/>
                </a:rPr>
                <a:t>CDA</a:t>
              </a:r>
              <a:endParaRPr lang="en-US" sz="900" b="1" dirty="0">
                <a:solidFill>
                  <a:srgbClr val="000000"/>
                </a:solidFill>
                <a:latin typeface="Arial" panose="020B0604020202020204" pitchFamily="34" charset="0"/>
                <a:cs typeface="Arial" panose="020B0604020202020204" pitchFamily="34" charset="0"/>
              </a:endParaRPr>
            </a:p>
          </p:txBody>
        </p:sp>
      </p:grpSp>
      <p:pic>
        <p:nvPicPr>
          <p:cNvPr id="22" name="Picture 21" descr="motech.png"/>
          <p:cNvPicPr>
            <a:picLocks noChangeAspect="1"/>
          </p:cNvPicPr>
          <p:nvPr/>
        </p:nvPicPr>
        <p:blipFill>
          <a:blip r:embed="rId7">
            <a:grayscl/>
            <a:extLst>
              <a:ext uri="{28A0092B-C50C-407E-A947-70E740481C1C}">
                <a14:useLocalDpi xmlns:a14="http://schemas.microsoft.com/office/drawing/2010/main" val="0"/>
              </a:ext>
            </a:extLst>
          </a:blip>
          <a:stretch>
            <a:fillRect/>
          </a:stretch>
        </p:blipFill>
        <p:spPr>
          <a:xfrm>
            <a:off x="1060592" y="3829756"/>
            <a:ext cx="3779520" cy="841248"/>
          </a:xfrm>
          <a:prstGeom prst="rect">
            <a:avLst/>
          </a:prstGeom>
        </p:spPr>
      </p:pic>
      <p:sp>
        <p:nvSpPr>
          <p:cNvPr id="24" name="TextBox 23"/>
          <p:cNvSpPr txBox="1"/>
          <p:nvPr/>
        </p:nvSpPr>
        <p:spPr>
          <a:xfrm>
            <a:off x="1601795" y="4857084"/>
            <a:ext cx="2428870" cy="369332"/>
          </a:xfrm>
          <a:prstGeom prst="rect">
            <a:avLst/>
          </a:prstGeom>
          <a:noFill/>
        </p:spPr>
        <p:txBody>
          <a:bodyPr wrap="none" rtlCol="0">
            <a:spAutoFit/>
          </a:bodyPr>
          <a:lstStyle/>
          <a:p>
            <a:pPr marL="171450" indent="-171450">
              <a:buFontTx/>
              <a:buChar char="-"/>
            </a:pPr>
            <a:r>
              <a:rPr lang="en-US" sz="900" b="1" dirty="0" smtClean="0">
                <a:solidFill>
                  <a:srgbClr val="000000"/>
                </a:solidFill>
                <a:latin typeface="Arial" panose="020B0604020202020204" pitchFamily="34" charset="0"/>
                <a:cs typeface="Arial" panose="020B0604020202020204" pitchFamily="34" charset="0"/>
              </a:rPr>
              <a:t>Pregnancy Messaging Campaign</a:t>
            </a:r>
          </a:p>
          <a:p>
            <a:pPr marL="171450" indent="-171450">
              <a:buFontTx/>
              <a:buChar char="-"/>
            </a:pPr>
            <a:r>
              <a:rPr lang="en-US" sz="900" b="1" dirty="0" smtClean="0">
                <a:solidFill>
                  <a:srgbClr val="000000"/>
                </a:solidFill>
                <a:latin typeface="Arial" panose="020B0604020202020204" pitchFamily="34" charset="0"/>
                <a:cs typeface="Arial" panose="020B0604020202020204" pitchFamily="34" charset="0"/>
              </a:rPr>
              <a:t>First Year of life Messaging Campaign</a:t>
            </a:r>
            <a:endParaRPr lang="en-US" sz="900" b="1" dirty="0">
              <a:solidFill>
                <a:srgbClr val="000000"/>
              </a:solidFill>
              <a:latin typeface="Arial" panose="020B0604020202020204" pitchFamily="34" charset="0"/>
              <a:cs typeface="Arial" panose="020B0604020202020204" pitchFamily="34" charset="0"/>
            </a:endParaRPr>
          </a:p>
        </p:txBody>
      </p:sp>
      <p:sp>
        <p:nvSpPr>
          <p:cNvPr id="25" name="Up-Down Arrow 24"/>
          <p:cNvSpPr/>
          <p:nvPr/>
        </p:nvSpPr>
        <p:spPr>
          <a:xfrm>
            <a:off x="2487507" y="3125611"/>
            <a:ext cx="166401" cy="522111"/>
          </a:xfrm>
          <a:prstGeom prst="up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Down Arrow 26"/>
          <p:cNvSpPr/>
          <p:nvPr/>
        </p:nvSpPr>
        <p:spPr>
          <a:xfrm>
            <a:off x="2487507" y="5348111"/>
            <a:ext cx="166401" cy="550333"/>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28" name="Picture 27" descr="openmrs.png"/>
          <p:cNvPicPr>
            <a:picLocks noChangeAspect="1"/>
          </p:cNvPicPr>
          <p:nvPr/>
        </p:nvPicPr>
        <p:blipFill>
          <a:blip r:embed="rId8">
            <a:grayscl/>
            <a:extLst>
              <a:ext uri="{28A0092B-C50C-407E-A947-70E740481C1C}">
                <a14:useLocalDpi xmlns:a14="http://schemas.microsoft.com/office/drawing/2010/main" val="0"/>
              </a:ext>
            </a:extLst>
          </a:blip>
          <a:stretch>
            <a:fillRect/>
          </a:stretch>
        </p:blipFill>
        <p:spPr>
          <a:xfrm>
            <a:off x="1946879" y="6180666"/>
            <a:ext cx="1414057" cy="347133"/>
          </a:xfrm>
          <a:prstGeom prst="rect">
            <a:avLst/>
          </a:prstGeom>
        </p:spPr>
      </p:pic>
      <p:sp>
        <p:nvSpPr>
          <p:cNvPr id="29" name="TextBox 28"/>
          <p:cNvSpPr txBox="1"/>
          <p:nvPr/>
        </p:nvSpPr>
        <p:spPr>
          <a:xfrm>
            <a:off x="2092151" y="6535043"/>
            <a:ext cx="1448158" cy="230832"/>
          </a:xfrm>
          <a:prstGeom prst="rect">
            <a:avLst/>
          </a:prstGeom>
          <a:noFill/>
        </p:spPr>
        <p:txBody>
          <a:bodyPr wrap="none" rtlCol="0">
            <a:spAutoFit/>
          </a:bodyPr>
          <a:lstStyle/>
          <a:p>
            <a:r>
              <a:rPr lang="en-US" sz="900" b="1" dirty="0" smtClean="0">
                <a:solidFill>
                  <a:srgbClr val="000000"/>
                </a:solidFill>
                <a:latin typeface="Arial" panose="020B0604020202020204" pitchFamily="34" charset="0"/>
                <a:cs typeface="Arial" panose="020B0604020202020204" pitchFamily="34" charset="0"/>
              </a:rPr>
              <a:t>Patient Health Records</a:t>
            </a:r>
            <a:endParaRPr lang="en-US" sz="900" b="1" dirty="0">
              <a:solidFill>
                <a:srgbClr val="000000"/>
              </a:solidFill>
              <a:latin typeface="Arial" panose="020B0604020202020204" pitchFamily="34" charset="0"/>
              <a:cs typeface="Arial" panose="020B0604020202020204" pitchFamily="34" charset="0"/>
            </a:endParaRPr>
          </a:p>
        </p:txBody>
      </p:sp>
      <p:sp>
        <p:nvSpPr>
          <p:cNvPr id="30" name="Bent-Up Arrow 29"/>
          <p:cNvSpPr/>
          <p:nvPr/>
        </p:nvSpPr>
        <p:spPr>
          <a:xfrm>
            <a:off x="3635030" y="2031999"/>
            <a:ext cx="4876389" cy="4503044"/>
          </a:xfrm>
          <a:prstGeom prst="bentUpArrow">
            <a:avLst>
              <a:gd name="adj1" fmla="val 0"/>
              <a:gd name="adj2" fmla="val 4085"/>
              <a:gd name="adj3" fmla="val 7916"/>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1" name="TextBox 30"/>
          <p:cNvSpPr txBox="1"/>
          <p:nvPr/>
        </p:nvSpPr>
        <p:spPr>
          <a:xfrm>
            <a:off x="6986461" y="6180666"/>
            <a:ext cx="1095147" cy="230832"/>
          </a:xfrm>
          <a:prstGeom prst="rect">
            <a:avLst/>
          </a:prstGeom>
          <a:noFill/>
        </p:spPr>
        <p:txBody>
          <a:bodyPr wrap="none" rtlCol="0">
            <a:spAutoFit/>
          </a:bodyPr>
          <a:lstStyle/>
          <a:p>
            <a:r>
              <a:rPr lang="en-US" sz="900" b="1" dirty="0" smtClean="0">
                <a:solidFill>
                  <a:srgbClr val="000000"/>
                </a:solidFill>
                <a:latin typeface="Arial" panose="020B0604020202020204" pitchFamily="34" charset="0"/>
                <a:cs typeface="Arial" panose="020B0604020202020204" pitchFamily="34" charset="0"/>
              </a:rPr>
              <a:t>Monthly Reports</a:t>
            </a:r>
            <a:endParaRPr lang="en-US" sz="900" b="1" dirty="0">
              <a:solidFill>
                <a:srgbClr val="000000"/>
              </a:solidFill>
              <a:latin typeface="Arial" panose="020B0604020202020204" pitchFamily="34" charset="0"/>
              <a:cs typeface="Arial" panose="020B0604020202020204" pitchFamily="34" charset="0"/>
            </a:endParaRPr>
          </a:p>
        </p:txBody>
      </p:sp>
      <p:sp>
        <p:nvSpPr>
          <p:cNvPr id="32" name="Curved Up Arrow 31"/>
          <p:cNvSpPr/>
          <p:nvPr/>
        </p:nvSpPr>
        <p:spPr>
          <a:xfrm rot="16200000">
            <a:off x="3484140" y="2419754"/>
            <a:ext cx="3219945" cy="818441"/>
          </a:xfrm>
          <a:prstGeom prst="curvedUpArrow">
            <a:avLst>
              <a:gd name="adj1" fmla="val 0"/>
              <a:gd name="adj2" fmla="val 15975"/>
              <a:gd name="adj3" fmla="val 27107"/>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schemeClr val="tx1"/>
              </a:solidFill>
            </a:endParaRPr>
          </a:p>
        </p:txBody>
      </p:sp>
      <p:sp>
        <p:nvSpPr>
          <p:cNvPr id="33" name="TextBox 32"/>
          <p:cNvSpPr txBox="1"/>
          <p:nvPr/>
        </p:nvSpPr>
        <p:spPr>
          <a:xfrm>
            <a:off x="4032101" y="2559795"/>
            <a:ext cx="1322034" cy="369332"/>
          </a:xfrm>
          <a:prstGeom prst="rect">
            <a:avLst/>
          </a:prstGeom>
          <a:noFill/>
        </p:spPr>
        <p:txBody>
          <a:bodyPr wrap="none" rtlCol="0">
            <a:spAutoFit/>
          </a:bodyPr>
          <a:lstStyle/>
          <a:p>
            <a:r>
              <a:rPr lang="en-US" sz="900" b="1" dirty="0" smtClean="0">
                <a:solidFill>
                  <a:srgbClr val="000000"/>
                </a:solidFill>
                <a:latin typeface="Arial" panose="020B0604020202020204" pitchFamily="34" charset="0"/>
                <a:cs typeface="Arial" panose="020B0604020202020204" pitchFamily="34" charset="0"/>
              </a:rPr>
              <a:t>- Health messages</a:t>
            </a:r>
          </a:p>
          <a:p>
            <a:r>
              <a:rPr lang="en-US" sz="900" b="1" dirty="0" smtClean="0">
                <a:solidFill>
                  <a:srgbClr val="000000"/>
                </a:solidFill>
                <a:latin typeface="Arial" panose="020B0604020202020204" pitchFamily="34" charset="0"/>
                <a:cs typeface="Arial" panose="020B0604020202020204" pitchFamily="34" charset="0"/>
              </a:rPr>
              <a:t>- Alerts &amp; Reminders</a:t>
            </a:r>
            <a:endParaRPr lang="en-US" sz="900" b="1" dirty="0">
              <a:solidFill>
                <a:srgbClr val="000000"/>
              </a:solidFill>
              <a:latin typeface="Arial" panose="020B0604020202020204" pitchFamily="34" charset="0"/>
              <a:cs typeface="Arial" panose="020B0604020202020204" pitchFamily="34" charset="0"/>
            </a:endParaRPr>
          </a:p>
        </p:txBody>
      </p:sp>
      <p:sp>
        <p:nvSpPr>
          <p:cNvPr id="34" name="TextBox 33"/>
          <p:cNvSpPr txBox="1"/>
          <p:nvPr/>
        </p:nvSpPr>
        <p:spPr>
          <a:xfrm>
            <a:off x="187896" y="166521"/>
            <a:ext cx="5210337" cy="523220"/>
          </a:xfrm>
          <a:prstGeom prst="rect">
            <a:avLst/>
          </a:prstGeom>
          <a:noFill/>
        </p:spPr>
        <p:txBody>
          <a:bodyPr wrap="none" rtlCol="0">
            <a:spAutoFit/>
          </a:bodyPr>
          <a:lstStyle/>
          <a:p>
            <a:r>
              <a:rPr lang="en-US" sz="2800" b="1" dirty="0" smtClean="0">
                <a:solidFill>
                  <a:srgbClr val="FF6600"/>
                </a:solidFill>
              </a:rPr>
              <a:t>MOTECH: Mobile Midwife Service</a:t>
            </a:r>
            <a:endParaRPr lang="en-US" sz="2800" b="1" dirty="0">
              <a:solidFill>
                <a:srgbClr val="FF6600"/>
              </a:solidFill>
            </a:endParaRPr>
          </a:p>
        </p:txBody>
      </p:sp>
      <p:sp>
        <p:nvSpPr>
          <p:cNvPr id="36" name="Round Diagonal Corner Rectangle 35"/>
          <p:cNvSpPr/>
          <p:nvPr/>
        </p:nvSpPr>
        <p:spPr>
          <a:xfrm>
            <a:off x="4953000" y="3531825"/>
            <a:ext cx="2568221" cy="2098508"/>
          </a:xfrm>
          <a:prstGeom prst="round2DiagRect">
            <a:avLst/>
          </a:prstGeom>
          <a:effectLst/>
        </p:spPr>
        <p:style>
          <a:lnRef idx="1">
            <a:schemeClr val="accent6"/>
          </a:lnRef>
          <a:fillRef idx="3">
            <a:schemeClr val="accent6"/>
          </a:fillRef>
          <a:effectRef idx="2">
            <a:schemeClr val="accent6"/>
          </a:effectRef>
          <a:fontRef idx="minor">
            <a:schemeClr val="lt1"/>
          </a:fontRef>
        </p:style>
        <p:txBody>
          <a:bodyPr rtlCol="0" anchor="ctr"/>
          <a:lstStyle/>
          <a:p>
            <a:r>
              <a:rPr lang="en-US" dirty="0" smtClean="0"/>
              <a:t>CDA form submissions</a:t>
            </a:r>
          </a:p>
          <a:p>
            <a:r>
              <a:rPr lang="en-US" dirty="0" smtClean="0"/>
              <a:t>Client registration</a:t>
            </a:r>
          </a:p>
          <a:p>
            <a:r>
              <a:rPr lang="en-US" dirty="0" smtClean="0"/>
              <a:t>Call Requests</a:t>
            </a:r>
          </a:p>
          <a:p>
            <a:r>
              <a:rPr lang="en-US" dirty="0" smtClean="0"/>
              <a:t>IVR Call Logs</a:t>
            </a:r>
            <a:endParaRPr lang="en-US" dirty="0"/>
          </a:p>
        </p:txBody>
      </p:sp>
      <p:sp>
        <p:nvSpPr>
          <p:cNvPr id="37" name="Round Diagonal Corner Rectangle 36"/>
          <p:cNvSpPr/>
          <p:nvPr/>
        </p:nvSpPr>
        <p:spPr>
          <a:xfrm>
            <a:off x="271995" y="6278852"/>
            <a:ext cx="1504052" cy="324556"/>
          </a:xfrm>
          <a:prstGeom prst="round2DiagRect">
            <a:avLst/>
          </a:prstGeom>
          <a:effectLst/>
        </p:spPr>
        <p:style>
          <a:lnRef idx="1">
            <a:schemeClr val="accent6"/>
          </a:lnRef>
          <a:fillRef idx="3">
            <a:schemeClr val="accent6"/>
          </a:fillRef>
          <a:effectRef idx="2">
            <a:schemeClr val="accent6"/>
          </a:effectRef>
          <a:fontRef idx="minor">
            <a:schemeClr val="lt1"/>
          </a:fontRef>
        </p:style>
        <p:txBody>
          <a:bodyPr rtlCol="0" anchor="ctr"/>
          <a:lstStyle/>
          <a:p>
            <a:r>
              <a:rPr lang="en-US" dirty="0" smtClean="0"/>
              <a:t>Patient data</a:t>
            </a:r>
            <a:endParaRPr lang="en-US" dirty="0"/>
          </a:p>
        </p:txBody>
      </p:sp>
      <p:sp>
        <p:nvSpPr>
          <p:cNvPr id="35" name="TextBox 34"/>
          <p:cNvSpPr txBox="1"/>
          <p:nvPr/>
        </p:nvSpPr>
        <p:spPr>
          <a:xfrm>
            <a:off x="778586" y="3210131"/>
            <a:ext cx="1646417" cy="369332"/>
          </a:xfrm>
          <a:prstGeom prst="rect">
            <a:avLst/>
          </a:prstGeom>
          <a:noFill/>
        </p:spPr>
        <p:txBody>
          <a:bodyPr wrap="none" rtlCol="0">
            <a:spAutoFit/>
          </a:bodyPr>
          <a:lstStyle/>
          <a:p>
            <a:r>
              <a:rPr lang="en-US" sz="900" b="1" dirty="0" smtClean="0">
                <a:latin typeface="Arial" panose="020B0604020202020204" pitchFamily="34" charset="0"/>
                <a:cs typeface="Arial" panose="020B0604020202020204" pitchFamily="34" charset="0"/>
              </a:rPr>
              <a:t>Follow up list of upcoming</a:t>
            </a:r>
          </a:p>
          <a:p>
            <a:r>
              <a:rPr lang="en-US" sz="900" b="1" dirty="0">
                <a:latin typeface="Arial" panose="020B0604020202020204" pitchFamily="34" charset="0"/>
                <a:cs typeface="Arial" panose="020B0604020202020204" pitchFamily="34" charset="0"/>
              </a:rPr>
              <a:t>a</a:t>
            </a:r>
            <a:r>
              <a:rPr lang="en-US" sz="900" b="1" dirty="0" smtClean="0">
                <a:latin typeface="Arial" panose="020B0604020202020204" pitchFamily="34" charset="0"/>
                <a:cs typeface="Arial" panose="020B0604020202020204" pitchFamily="34" charset="0"/>
              </a:rPr>
              <a:t>nd missed care</a:t>
            </a:r>
            <a:endParaRPr lang="en-US" sz="9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97672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b="1" dirty="0">
                <a:latin typeface="Century Gothic" charset="0"/>
                <a:ea typeface="Century Gothic" charset="0"/>
                <a:cs typeface="Century Gothic" charset="0"/>
              </a:rPr>
              <a:t>Part 2. Reflections on program </a:t>
            </a:r>
            <a:r>
              <a:rPr lang="en-US" sz="3000" b="1" dirty="0" smtClean="0">
                <a:latin typeface="Century Gothic" charset="0"/>
                <a:ea typeface="Century Gothic" charset="0"/>
                <a:cs typeface="Century Gothic" charset="0"/>
              </a:rPr>
              <a:t>evaluation</a:t>
            </a:r>
            <a:endParaRPr lang="en-US" sz="300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461611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txBox="1">
            <a:spLocks/>
          </p:cNvSpPr>
          <p:nvPr/>
        </p:nvSpPr>
        <p:spPr>
          <a:xfrm>
            <a:off x="484908" y="1267691"/>
            <a:ext cx="8418947" cy="4931228"/>
          </a:xfrm>
          <a:prstGeom prst="rect">
            <a:avLst/>
          </a:prstGeom>
        </p:spPr>
        <p:txBody>
          <a:bodyPr vert="horz" lIns="91440" tIns="45720" rIns="91440" bIns="45720" rtlCol="0" anchor="ctr">
            <a:normAutofit fontScale="77500" lnSpcReduction="20000"/>
          </a:bodyPr>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342900">
              <a:lnSpc>
                <a:spcPct val="120000"/>
              </a:lnSpc>
              <a:buFont typeface="Arial" charset="0"/>
              <a:buChar char="•"/>
            </a:pPr>
            <a:r>
              <a:rPr lang="en-US" sz="2600" dirty="0" smtClean="0">
                <a:solidFill>
                  <a:schemeClr val="tx1"/>
                </a:solidFill>
                <a:latin typeface="Century" charset="0"/>
                <a:ea typeface="Century" charset="0"/>
                <a:cs typeface="Century" charset="0"/>
              </a:rPr>
              <a:t>Collaboration between GF and JHSPH/ JHU-</a:t>
            </a:r>
            <a:r>
              <a:rPr lang="en-US" sz="2600" dirty="0" err="1" smtClean="0">
                <a:solidFill>
                  <a:schemeClr val="tx1"/>
                </a:solidFill>
                <a:latin typeface="Century" charset="0"/>
                <a:ea typeface="Century" charset="0"/>
                <a:cs typeface="Century" charset="0"/>
              </a:rPr>
              <a:t>GmI</a:t>
            </a:r>
            <a:r>
              <a:rPr lang="en-US" sz="2600" dirty="0" smtClean="0">
                <a:solidFill>
                  <a:schemeClr val="tx1"/>
                </a:solidFill>
                <a:latin typeface="Century" charset="0"/>
                <a:ea typeface="Century" charset="0"/>
                <a:cs typeface="Century" charset="0"/>
              </a:rPr>
              <a:t> with support from WHO</a:t>
            </a:r>
          </a:p>
          <a:p>
            <a:pPr indent="-342900">
              <a:lnSpc>
                <a:spcPct val="120000"/>
              </a:lnSpc>
              <a:buFont typeface="Arial" charset="0"/>
              <a:buChar char="•"/>
            </a:pPr>
            <a:endParaRPr lang="en-US" sz="2600" dirty="0" smtClean="0">
              <a:solidFill>
                <a:schemeClr val="tx1"/>
              </a:solidFill>
              <a:latin typeface="Century" charset="0"/>
              <a:ea typeface="Century" charset="0"/>
              <a:cs typeface="Century" charset="0"/>
            </a:endParaRPr>
          </a:p>
          <a:p>
            <a:pPr indent="-342900">
              <a:lnSpc>
                <a:spcPct val="120000"/>
              </a:lnSpc>
              <a:buFont typeface="Arial" charset="0"/>
              <a:buChar char="•"/>
            </a:pPr>
            <a:r>
              <a:rPr lang="en-US" sz="2600" dirty="0" smtClean="0">
                <a:solidFill>
                  <a:schemeClr val="tx1"/>
                </a:solidFill>
                <a:latin typeface="Century" charset="0"/>
                <a:ea typeface="Century" charset="0"/>
                <a:cs typeface="Century" charset="0"/>
              </a:rPr>
              <a:t>Aims to present data on the MOTECH platform’s effectiveness in message delivery and user response (providers and clients) across study sites in five districts from 2011-2014. </a:t>
            </a:r>
          </a:p>
          <a:p>
            <a:pPr indent="-342900">
              <a:lnSpc>
                <a:spcPct val="120000"/>
              </a:lnSpc>
              <a:buFont typeface="Arial" charset="0"/>
              <a:buChar char="•"/>
            </a:pPr>
            <a:endParaRPr lang="en-US" sz="2600" dirty="0" smtClean="0">
              <a:solidFill>
                <a:schemeClr val="tx1"/>
              </a:solidFill>
              <a:latin typeface="Century" charset="0"/>
              <a:ea typeface="Century" charset="0"/>
              <a:cs typeface="Century" charset="0"/>
            </a:endParaRPr>
          </a:p>
          <a:p>
            <a:pPr indent="-457200">
              <a:lnSpc>
                <a:spcPct val="120000"/>
              </a:lnSpc>
              <a:buFont typeface="+mj-lt"/>
              <a:buAutoNum type="arabicPeriod"/>
            </a:pPr>
            <a:r>
              <a:rPr lang="en-US" sz="2100" b="1" dirty="0" smtClean="0">
                <a:solidFill>
                  <a:schemeClr val="tx1"/>
                </a:solidFill>
                <a:latin typeface="Century" charset="0"/>
                <a:ea typeface="Century" charset="0"/>
                <a:cs typeface="Century" charset="0"/>
              </a:rPr>
              <a:t>Capture trends in provider  engagement: </a:t>
            </a:r>
            <a:r>
              <a:rPr lang="en-US" sz="2100" dirty="0" smtClean="0">
                <a:solidFill>
                  <a:schemeClr val="tx1"/>
                </a:solidFill>
                <a:latin typeface="Century" charset="0"/>
                <a:ea typeface="Century" charset="0"/>
                <a:cs typeface="Century" charset="0"/>
              </a:rPr>
              <a:t>assess the frequency and volume of data uploads over time and by level of facility </a:t>
            </a:r>
          </a:p>
          <a:p>
            <a:pPr indent="-457200">
              <a:lnSpc>
                <a:spcPct val="120000"/>
              </a:lnSpc>
              <a:buFont typeface="+mj-lt"/>
              <a:buAutoNum type="arabicPeriod"/>
            </a:pPr>
            <a:endParaRPr lang="en-US" sz="2100" b="1" dirty="0" smtClean="0">
              <a:solidFill>
                <a:schemeClr val="tx1"/>
              </a:solidFill>
              <a:latin typeface="Century" charset="0"/>
              <a:ea typeface="Century" charset="0"/>
              <a:cs typeface="Century" charset="0"/>
            </a:endParaRPr>
          </a:p>
          <a:p>
            <a:pPr indent="-457200">
              <a:lnSpc>
                <a:spcPct val="120000"/>
              </a:lnSpc>
              <a:buFont typeface="+mj-lt"/>
              <a:buAutoNum type="arabicPeriod"/>
            </a:pPr>
            <a:r>
              <a:rPr lang="en-US" sz="2100" b="1" dirty="0" smtClean="0">
                <a:solidFill>
                  <a:schemeClr val="tx1"/>
                </a:solidFill>
                <a:latin typeface="Century" charset="0"/>
                <a:ea typeface="Century" charset="0"/>
                <a:cs typeface="Century" charset="0"/>
              </a:rPr>
              <a:t>Message delivery platform: </a:t>
            </a:r>
            <a:r>
              <a:rPr lang="en-US" sz="2100" dirty="0" smtClean="0">
                <a:solidFill>
                  <a:schemeClr val="tx1"/>
                </a:solidFill>
                <a:latin typeface="Century" charset="0"/>
                <a:ea typeface="Century" charset="0"/>
                <a:cs typeface="Century" charset="0"/>
              </a:rPr>
              <a:t>effectiveness</a:t>
            </a:r>
            <a:r>
              <a:rPr lang="en-US" sz="2100" b="1" dirty="0" smtClean="0">
                <a:solidFill>
                  <a:schemeClr val="tx1"/>
                </a:solidFill>
                <a:latin typeface="Century" charset="0"/>
                <a:ea typeface="Century" charset="0"/>
                <a:cs typeface="Century" charset="0"/>
              </a:rPr>
              <a:t> </a:t>
            </a:r>
            <a:r>
              <a:rPr lang="en-US" sz="2100" dirty="0" smtClean="0">
                <a:solidFill>
                  <a:schemeClr val="tx1"/>
                </a:solidFill>
                <a:latin typeface="Century" charset="0"/>
                <a:ea typeface="Century" charset="0"/>
                <a:cs typeface="Century" charset="0"/>
              </a:rPr>
              <a:t>in ‘pushing’ out messages across the continuum of care and by content area to registered women  </a:t>
            </a:r>
          </a:p>
          <a:p>
            <a:pPr indent="-457200">
              <a:lnSpc>
                <a:spcPct val="120000"/>
              </a:lnSpc>
              <a:buFont typeface="+mj-lt"/>
              <a:buAutoNum type="arabicPeriod"/>
            </a:pPr>
            <a:endParaRPr lang="en-US" sz="2100" dirty="0" smtClean="0">
              <a:solidFill>
                <a:schemeClr val="tx1"/>
              </a:solidFill>
              <a:latin typeface="Century" charset="0"/>
              <a:ea typeface="Century" charset="0"/>
              <a:cs typeface="Century" charset="0"/>
            </a:endParaRPr>
          </a:p>
          <a:p>
            <a:pPr indent="-457200">
              <a:lnSpc>
                <a:spcPct val="120000"/>
              </a:lnSpc>
              <a:buFont typeface="+mj-lt"/>
              <a:buAutoNum type="arabicPeriod"/>
            </a:pPr>
            <a:r>
              <a:rPr lang="en-US" sz="2100" b="1" dirty="0" smtClean="0">
                <a:solidFill>
                  <a:schemeClr val="tx1"/>
                </a:solidFill>
                <a:latin typeface="Century" charset="0"/>
                <a:ea typeface="Century" charset="0"/>
                <a:cs typeface="Century" charset="0"/>
              </a:rPr>
              <a:t>Explore client engagement</a:t>
            </a:r>
            <a:r>
              <a:rPr lang="en-US" sz="2100" dirty="0" smtClean="0">
                <a:solidFill>
                  <a:schemeClr val="tx1"/>
                </a:solidFill>
                <a:latin typeface="Century" charset="0"/>
                <a:ea typeface="Century" charset="0"/>
                <a:cs typeface="Century" charset="0"/>
              </a:rPr>
              <a:t>: identify proportion of and characteristics of message recipients who listened to at least 50% the length of each message received (defined as ‘active listeners’) </a:t>
            </a:r>
          </a:p>
          <a:p>
            <a:pPr indent="-457200">
              <a:lnSpc>
                <a:spcPct val="120000"/>
              </a:lnSpc>
              <a:buFont typeface="+mj-lt"/>
              <a:buAutoNum type="arabicPeriod"/>
            </a:pPr>
            <a:endParaRPr lang="en-US" sz="2100" dirty="0" smtClean="0">
              <a:solidFill>
                <a:schemeClr val="tx1"/>
              </a:solidFill>
              <a:latin typeface="Century" charset="0"/>
              <a:ea typeface="Century" charset="0"/>
              <a:cs typeface="Century" charset="0"/>
            </a:endParaRPr>
          </a:p>
          <a:p>
            <a:pPr indent="-457200">
              <a:lnSpc>
                <a:spcPct val="120000"/>
              </a:lnSpc>
              <a:buFont typeface="+mj-lt"/>
              <a:buAutoNum type="arabicPeriod"/>
            </a:pPr>
            <a:r>
              <a:rPr lang="en-US" sz="2100" b="1" dirty="0">
                <a:solidFill>
                  <a:schemeClr val="tx1"/>
                </a:solidFill>
                <a:latin typeface="Century" charset="0"/>
                <a:ea typeface="Century" charset="0"/>
                <a:cs typeface="Century" charset="0"/>
              </a:rPr>
              <a:t>Assess the feasibility, usability, and acceptability of Client Data App </a:t>
            </a:r>
            <a:endParaRPr lang="en-US" sz="2100" dirty="0" smtClean="0">
              <a:solidFill>
                <a:schemeClr val="tx1"/>
              </a:solidFill>
              <a:latin typeface="Century" charset="0"/>
              <a:ea typeface="Century" charset="0"/>
              <a:cs typeface="Century" charset="0"/>
            </a:endParaRPr>
          </a:p>
          <a:p>
            <a:pPr marL="457200" indent="-457200">
              <a:buFont typeface="+mj-lt"/>
              <a:buAutoNum type="arabicPeriod"/>
            </a:pPr>
            <a:endParaRPr lang="en-US" dirty="0" smtClean="0">
              <a:latin typeface="Times New Roman" charset="0"/>
              <a:ea typeface="Times New Roman" charset="0"/>
              <a:cs typeface="Times New Roman" charset="0"/>
            </a:endParaRPr>
          </a:p>
        </p:txBody>
      </p:sp>
      <p:sp>
        <p:nvSpPr>
          <p:cNvPr id="3" name="Title 2"/>
          <p:cNvSpPr>
            <a:spLocks noGrp="1"/>
          </p:cNvSpPr>
          <p:nvPr>
            <p:ph type="title"/>
          </p:nvPr>
        </p:nvSpPr>
        <p:spPr/>
        <p:txBody>
          <a:bodyPr/>
          <a:lstStyle/>
          <a:p>
            <a:r>
              <a:rPr lang="en-US" dirty="0"/>
              <a:t>Study  Overview</a:t>
            </a:r>
          </a:p>
        </p:txBody>
      </p:sp>
      <p:cxnSp>
        <p:nvCxnSpPr>
          <p:cNvPr id="6" name="Straight Connector 5"/>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89756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Flowchart: Process 69"/>
          <p:cNvSpPr/>
          <p:nvPr/>
        </p:nvSpPr>
        <p:spPr>
          <a:xfrm rot="5400000" flipH="1">
            <a:off x="3276348" y="5956289"/>
            <a:ext cx="45720" cy="182880"/>
          </a:xfrm>
          <a:prstGeom prst="flowChartProcess">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40579" y="232804"/>
            <a:ext cx="8332899" cy="446970"/>
          </a:xfrm>
        </p:spPr>
        <p:txBody>
          <a:bodyPr>
            <a:noAutofit/>
          </a:bodyPr>
          <a:lstStyle/>
          <a:p>
            <a:r>
              <a:rPr lang="en-US" dirty="0" smtClean="0"/>
              <a:t>Linking MOTECH activities with </a:t>
            </a:r>
            <a:r>
              <a:rPr lang="en-US" dirty="0" err="1" smtClean="0"/>
              <a:t>careseeking</a:t>
            </a:r>
            <a:endParaRPr lang="en-US" sz="2000" dirty="0"/>
          </a:p>
        </p:txBody>
      </p:sp>
      <p:cxnSp>
        <p:nvCxnSpPr>
          <p:cNvPr id="5" name="Straight Connector 4"/>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14934" y="2405940"/>
            <a:ext cx="737293" cy="672860"/>
          </a:xfrm>
          <a:prstGeom prst="rect">
            <a:avLst/>
          </a:prstGeom>
          <a:solidFill>
            <a:schemeClr val="accent4">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Health worker registers  clients</a:t>
            </a:r>
          </a:p>
        </p:txBody>
      </p:sp>
      <p:sp>
        <p:nvSpPr>
          <p:cNvPr id="7" name="Rectangle 6"/>
          <p:cNvSpPr/>
          <p:nvPr/>
        </p:nvSpPr>
        <p:spPr>
          <a:xfrm>
            <a:off x="947490" y="2419771"/>
            <a:ext cx="917276" cy="672860"/>
          </a:xfrm>
          <a:prstGeom prst="rect">
            <a:avLst/>
          </a:prstGeom>
          <a:solidFill>
            <a:schemeClr val="accent4">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Health worker uploads client data</a:t>
            </a:r>
          </a:p>
        </p:txBody>
      </p:sp>
      <p:sp>
        <p:nvSpPr>
          <p:cNvPr id="8" name="Rectangle: Rounded Corners 7"/>
          <p:cNvSpPr/>
          <p:nvPr/>
        </p:nvSpPr>
        <p:spPr>
          <a:xfrm>
            <a:off x="1952063" y="2437911"/>
            <a:ext cx="801064" cy="672860"/>
          </a:xfrm>
          <a:prstGeom prst="roundRect">
            <a:avLst/>
          </a:prstGeom>
          <a:solidFill>
            <a:schemeClr val="accent6">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Client data received</a:t>
            </a:r>
          </a:p>
        </p:txBody>
      </p:sp>
      <p:sp>
        <p:nvSpPr>
          <p:cNvPr id="10" name="Rectangle: Rounded Corners 9"/>
          <p:cNvSpPr/>
          <p:nvPr/>
        </p:nvSpPr>
        <p:spPr>
          <a:xfrm>
            <a:off x="2917588" y="2417434"/>
            <a:ext cx="917276" cy="672860"/>
          </a:xfrm>
          <a:prstGeom prst="roundRect">
            <a:avLst/>
          </a:prstGeom>
          <a:solidFill>
            <a:schemeClr val="accent6">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latin typeface="Century Gothic" panose="020B0502020202020204" pitchFamily="34" charset="0"/>
                <a:ea typeface="Ebrima" panose="02000000000000000000" pitchFamily="2" charset="0"/>
                <a:cs typeface="Ebrima" panose="02000000000000000000" pitchFamily="2" charset="0"/>
              </a:rPr>
              <a:t>Care reminders sent to clients</a:t>
            </a:r>
          </a:p>
        </p:txBody>
      </p:sp>
      <p:sp>
        <p:nvSpPr>
          <p:cNvPr id="11" name="Rectangle: Rounded Corners 10"/>
          <p:cNvSpPr/>
          <p:nvPr/>
        </p:nvSpPr>
        <p:spPr>
          <a:xfrm>
            <a:off x="2922645" y="1610789"/>
            <a:ext cx="917276" cy="672860"/>
          </a:xfrm>
          <a:prstGeom prst="roundRect">
            <a:avLst/>
          </a:prstGeom>
          <a:solidFill>
            <a:schemeClr val="accent6">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latin typeface="Century Gothic" panose="020B0502020202020204" pitchFamily="34" charset="0"/>
                <a:ea typeface="Ebrima" panose="02000000000000000000" pitchFamily="2" charset="0"/>
                <a:cs typeface="Ebrima" panose="02000000000000000000" pitchFamily="2" charset="0"/>
              </a:rPr>
              <a:t>MNCH </a:t>
            </a:r>
            <a:r>
              <a:rPr lang="en-US" sz="1050" b="1" dirty="0" smtClean="0">
                <a:solidFill>
                  <a:schemeClr val="tx1"/>
                </a:solidFill>
                <a:latin typeface="Century Gothic" panose="020B0502020202020204" pitchFamily="34" charset="0"/>
                <a:ea typeface="Ebrima" panose="02000000000000000000" pitchFamily="2" charset="0"/>
                <a:cs typeface="Ebrima" panose="02000000000000000000" pitchFamily="2" charset="0"/>
              </a:rPr>
              <a:t>messages </a:t>
            </a:r>
            <a:r>
              <a:rPr lang="en-US" sz="1050" b="1" dirty="0">
                <a:solidFill>
                  <a:schemeClr val="tx1"/>
                </a:solidFill>
                <a:latin typeface="Century Gothic" panose="020B0502020202020204" pitchFamily="34" charset="0"/>
                <a:ea typeface="Ebrima" panose="02000000000000000000" pitchFamily="2" charset="0"/>
                <a:cs typeface="Ebrima" panose="02000000000000000000" pitchFamily="2" charset="0"/>
              </a:rPr>
              <a:t>sent to clients</a:t>
            </a:r>
          </a:p>
        </p:txBody>
      </p:sp>
      <p:sp>
        <p:nvSpPr>
          <p:cNvPr id="12" name="Rectangle: Rounded Corners 11"/>
          <p:cNvSpPr/>
          <p:nvPr/>
        </p:nvSpPr>
        <p:spPr>
          <a:xfrm>
            <a:off x="3973377" y="2019314"/>
            <a:ext cx="917276" cy="672860"/>
          </a:xfrm>
          <a:prstGeom prst="roundRect">
            <a:avLst/>
          </a:prstGeom>
          <a:solidFill>
            <a:schemeClr val="accent6">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Clients </a:t>
            </a:r>
            <a:r>
              <a:rPr lang="en-US" sz="1000" b="1" dirty="0" smtClean="0">
                <a:solidFill>
                  <a:schemeClr val="tx1"/>
                </a:solidFill>
                <a:latin typeface="Century Gothic" panose="020B0502020202020204" pitchFamily="34" charset="0"/>
                <a:ea typeface="Ebrima" panose="02000000000000000000" pitchFamily="2" charset="0"/>
                <a:cs typeface="Ebrima" panose="02000000000000000000" pitchFamily="2" charset="0"/>
              </a:rPr>
              <a:t>receive </a:t>
            </a: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messages</a:t>
            </a:r>
          </a:p>
        </p:txBody>
      </p:sp>
      <p:sp>
        <p:nvSpPr>
          <p:cNvPr id="13" name="Rectangle 12"/>
          <p:cNvSpPr/>
          <p:nvPr/>
        </p:nvSpPr>
        <p:spPr>
          <a:xfrm>
            <a:off x="5003749" y="2048111"/>
            <a:ext cx="852318" cy="672860"/>
          </a:xfrm>
          <a:prstGeom prst="rect">
            <a:avLst/>
          </a:prstGeom>
          <a:solidFill>
            <a:schemeClr val="accent1">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Clients listened to messages</a:t>
            </a:r>
          </a:p>
        </p:txBody>
      </p:sp>
      <p:sp>
        <p:nvSpPr>
          <p:cNvPr id="14" name="Rectangle 13"/>
          <p:cNvSpPr/>
          <p:nvPr/>
        </p:nvSpPr>
        <p:spPr>
          <a:xfrm>
            <a:off x="5969163" y="2039172"/>
            <a:ext cx="1100949" cy="672860"/>
          </a:xfrm>
          <a:prstGeom prst="rect">
            <a:avLst/>
          </a:prstGeom>
          <a:solidFill>
            <a:schemeClr val="accent1">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latin typeface="Century Gothic" panose="020B0502020202020204" pitchFamily="34" charset="0"/>
                <a:ea typeface="Ebrima" panose="02000000000000000000" pitchFamily="2" charset="0"/>
                <a:cs typeface="Ebrima" panose="02000000000000000000" pitchFamily="2" charset="0"/>
              </a:rPr>
              <a:t>Knowledge, </a:t>
            </a:r>
            <a:r>
              <a:rPr lang="en-US" sz="1000" b="1" dirty="0" err="1" smtClean="0">
                <a:solidFill>
                  <a:schemeClr val="tx1"/>
                </a:solidFill>
                <a:latin typeface="Century Gothic" panose="020B0502020202020204" pitchFamily="34" charset="0"/>
                <a:ea typeface="Ebrima" panose="02000000000000000000" pitchFamily="2" charset="0"/>
                <a:cs typeface="Ebrima" panose="02000000000000000000" pitchFamily="2" charset="0"/>
              </a:rPr>
              <a:t>careseeking</a:t>
            </a:r>
            <a:r>
              <a:rPr lang="en-US" sz="1000" b="1" dirty="0" smtClean="0">
                <a:solidFill>
                  <a:schemeClr val="tx1"/>
                </a:solidFill>
                <a:latin typeface="Century Gothic" panose="020B0502020202020204" pitchFamily="34" charset="0"/>
                <a:ea typeface="Ebrima" panose="02000000000000000000" pitchFamily="2" charset="0"/>
                <a:cs typeface="Ebrima" panose="02000000000000000000" pitchFamily="2" charset="0"/>
              </a:rPr>
              <a:t> improved</a:t>
            </a:r>
            <a:endPar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endParaRPr>
          </a:p>
        </p:txBody>
      </p:sp>
      <p:sp>
        <p:nvSpPr>
          <p:cNvPr id="15" name="Rectangle 14"/>
          <p:cNvSpPr/>
          <p:nvPr/>
        </p:nvSpPr>
        <p:spPr>
          <a:xfrm>
            <a:off x="7180080" y="2349614"/>
            <a:ext cx="778150" cy="836831"/>
          </a:xfrm>
          <a:prstGeom prst="rect">
            <a:avLst/>
          </a:prstGeom>
          <a:solidFill>
            <a:schemeClr val="accent4">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latin typeface="Century Gothic" panose="020B0502020202020204" pitchFamily="34" charset="0"/>
                <a:ea typeface="Ebrima" panose="02000000000000000000" pitchFamily="2" charset="0"/>
                <a:cs typeface="Ebrima" panose="02000000000000000000" pitchFamily="2" charset="0"/>
              </a:rPr>
              <a:t>High quality MNCH </a:t>
            </a: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care provided</a:t>
            </a:r>
          </a:p>
        </p:txBody>
      </p:sp>
      <p:sp>
        <p:nvSpPr>
          <p:cNvPr id="16" name="Rectangle 15"/>
          <p:cNvSpPr/>
          <p:nvPr/>
        </p:nvSpPr>
        <p:spPr>
          <a:xfrm>
            <a:off x="5240661" y="3356840"/>
            <a:ext cx="1169416" cy="672860"/>
          </a:xfrm>
          <a:prstGeom prst="rect">
            <a:avLst/>
          </a:prstGeom>
          <a:solidFill>
            <a:schemeClr val="accent4">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Health workers reads list of clients due for or missed care</a:t>
            </a:r>
          </a:p>
        </p:txBody>
      </p:sp>
      <p:sp>
        <p:nvSpPr>
          <p:cNvPr id="17" name="Rectangle: Rounded Corners 16"/>
          <p:cNvSpPr/>
          <p:nvPr/>
        </p:nvSpPr>
        <p:spPr>
          <a:xfrm>
            <a:off x="2828818" y="3321051"/>
            <a:ext cx="1148555" cy="672860"/>
          </a:xfrm>
          <a:prstGeom prst="roundRect">
            <a:avLst/>
          </a:prstGeom>
          <a:solidFill>
            <a:schemeClr val="accent6">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Upcoming &amp; missed care alerts sent to health workers</a:t>
            </a:r>
          </a:p>
        </p:txBody>
      </p:sp>
      <p:sp>
        <p:nvSpPr>
          <p:cNvPr id="18" name="Rectangle: Rounded Corners 17"/>
          <p:cNvSpPr/>
          <p:nvPr/>
        </p:nvSpPr>
        <p:spPr>
          <a:xfrm>
            <a:off x="4067929" y="3329902"/>
            <a:ext cx="1104929" cy="672860"/>
          </a:xfrm>
          <a:prstGeom prst="roundRect">
            <a:avLst/>
          </a:prstGeom>
          <a:solidFill>
            <a:schemeClr val="accent6">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Health workers received SMS lists of clients</a:t>
            </a:r>
          </a:p>
        </p:txBody>
      </p:sp>
      <p:sp>
        <p:nvSpPr>
          <p:cNvPr id="20" name="Rectangle 19"/>
          <p:cNvSpPr/>
          <p:nvPr/>
        </p:nvSpPr>
        <p:spPr>
          <a:xfrm>
            <a:off x="6488694" y="3356840"/>
            <a:ext cx="927341" cy="672860"/>
          </a:xfrm>
          <a:prstGeom prst="rect">
            <a:avLst/>
          </a:prstGeom>
          <a:solidFill>
            <a:schemeClr val="accent4">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Health workers follow-up with clients</a:t>
            </a:r>
          </a:p>
        </p:txBody>
      </p:sp>
      <p:sp>
        <p:nvSpPr>
          <p:cNvPr id="36" name="Rectangle 35"/>
          <p:cNvSpPr/>
          <p:nvPr/>
        </p:nvSpPr>
        <p:spPr>
          <a:xfrm>
            <a:off x="433605" y="5251331"/>
            <a:ext cx="253053" cy="208656"/>
          </a:xfrm>
          <a:prstGeom prst="rect">
            <a:avLst/>
          </a:prstGeom>
          <a:solidFill>
            <a:schemeClr val="accent4">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schemeClr val="tx1"/>
              </a:solidFill>
              <a:latin typeface="Century Gothic" panose="020B0502020202020204" pitchFamily="34" charset="0"/>
              <a:ea typeface="Ebrima" panose="02000000000000000000" pitchFamily="2" charset="0"/>
              <a:cs typeface="Ebrima" panose="02000000000000000000" pitchFamily="2" charset="0"/>
            </a:endParaRPr>
          </a:p>
        </p:txBody>
      </p:sp>
      <p:sp>
        <p:nvSpPr>
          <p:cNvPr id="37" name="TextBox 36"/>
          <p:cNvSpPr txBox="1"/>
          <p:nvPr/>
        </p:nvSpPr>
        <p:spPr>
          <a:xfrm>
            <a:off x="738621" y="5232405"/>
            <a:ext cx="2392001" cy="261610"/>
          </a:xfrm>
          <a:prstGeom prst="rect">
            <a:avLst/>
          </a:prstGeom>
          <a:noFill/>
        </p:spPr>
        <p:txBody>
          <a:bodyPr wrap="none" rtlCol="0">
            <a:spAutoFit/>
          </a:bodyPr>
          <a:lstStyle/>
          <a:p>
            <a:r>
              <a:rPr lang="en-US" sz="1100" b="1" dirty="0">
                <a:latin typeface="Century Gothic" panose="020B0502020202020204" pitchFamily="34" charset="0"/>
              </a:rPr>
              <a:t>Provider or health system factors</a:t>
            </a:r>
          </a:p>
        </p:txBody>
      </p:sp>
      <p:sp>
        <p:nvSpPr>
          <p:cNvPr id="38" name="Rectangle: Rounded Corners 37"/>
          <p:cNvSpPr/>
          <p:nvPr/>
        </p:nvSpPr>
        <p:spPr>
          <a:xfrm>
            <a:off x="433605" y="5553257"/>
            <a:ext cx="253053" cy="208656"/>
          </a:xfrm>
          <a:prstGeom prst="roundRect">
            <a:avLst/>
          </a:prstGeom>
          <a:solidFill>
            <a:schemeClr val="accent6">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schemeClr val="tx1"/>
              </a:solidFill>
              <a:latin typeface="Century Gothic" panose="020B0502020202020204" pitchFamily="34" charset="0"/>
              <a:ea typeface="Ebrima" panose="02000000000000000000" pitchFamily="2" charset="0"/>
              <a:cs typeface="Ebrima" panose="02000000000000000000" pitchFamily="2" charset="0"/>
            </a:endParaRPr>
          </a:p>
        </p:txBody>
      </p:sp>
      <p:sp>
        <p:nvSpPr>
          <p:cNvPr id="39" name="TextBox 38"/>
          <p:cNvSpPr txBox="1"/>
          <p:nvPr/>
        </p:nvSpPr>
        <p:spPr>
          <a:xfrm>
            <a:off x="738621" y="5534331"/>
            <a:ext cx="1651414" cy="261610"/>
          </a:xfrm>
          <a:prstGeom prst="rect">
            <a:avLst/>
          </a:prstGeom>
          <a:noFill/>
        </p:spPr>
        <p:txBody>
          <a:bodyPr wrap="none" rtlCol="0">
            <a:spAutoFit/>
          </a:bodyPr>
          <a:lstStyle/>
          <a:p>
            <a:r>
              <a:rPr lang="en-US" sz="1100" b="1" dirty="0">
                <a:latin typeface="Century Gothic" panose="020B0502020202020204" pitchFamily="34" charset="0"/>
              </a:rPr>
              <a:t>Technological factors</a:t>
            </a:r>
          </a:p>
        </p:txBody>
      </p:sp>
      <p:sp>
        <p:nvSpPr>
          <p:cNvPr id="40" name="Rectangle 39"/>
          <p:cNvSpPr/>
          <p:nvPr/>
        </p:nvSpPr>
        <p:spPr>
          <a:xfrm>
            <a:off x="433605" y="5876176"/>
            <a:ext cx="253053" cy="208656"/>
          </a:xfrm>
          <a:prstGeom prst="rect">
            <a:avLst/>
          </a:prstGeom>
          <a:solidFill>
            <a:schemeClr val="accent1">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schemeClr val="tx1"/>
              </a:solidFill>
              <a:latin typeface="Century Gothic" panose="020B0502020202020204" pitchFamily="34" charset="0"/>
              <a:ea typeface="Ebrima" panose="02000000000000000000" pitchFamily="2" charset="0"/>
              <a:cs typeface="Ebrima" panose="02000000000000000000" pitchFamily="2" charset="0"/>
            </a:endParaRPr>
          </a:p>
        </p:txBody>
      </p:sp>
      <p:sp>
        <p:nvSpPr>
          <p:cNvPr id="41" name="TextBox 40"/>
          <p:cNvSpPr txBox="1"/>
          <p:nvPr/>
        </p:nvSpPr>
        <p:spPr>
          <a:xfrm>
            <a:off x="730199" y="5861241"/>
            <a:ext cx="2473754" cy="261610"/>
          </a:xfrm>
          <a:prstGeom prst="rect">
            <a:avLst/>
          </a:prstGeom>
          <a:noFill/>
        </p:spPr>
        <p:txBody>
          <a:bodyPr wrap="none" rtlCol="0">
            <a:spAutoFit/>
          </a:bodyPr>
          <a:lstStyle/>
          <a:p>
            <a:r>
              <a:rPr lang="en-US" sz="1100" b="1" dirty="0">
                <a:latin typeface="Century Gothic" panose="020B0502020202020204" pitchFamily="34" charset="0"/>
              </a:rPr>
              <a:t>Client or community level factors </a:t>
            </a:r>
          </a:p>
        </p:txBody>
      </p:sp>
      <p:sp>
        <p:nvSpPr>
          <p:cNvPr id="50" name="Flowchart: Process 49"/>
          <p:cNvSpPr/>
          <p:nvPr/>
        </p:nvSpPr>
        <p:spPr>
          <a:xfrm rot="10800000" flipH="1">
            <a:off x="1583351" y="1552642"/>
            <a:ext cx="45719" cy="822960"/>
          </a:xfrm>
          <a:prstGeom prst="flowChartProcess">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p:cNvSpPr/>
          <p:nvPr/>
        </p:nvSpPr>
        <p:spPr>
          <a:xfrm rot="10800000">
            <a:off x="1482868" y="2293477"/>
            <a:ext cx="221413" cy="144434"/>
          </a:xfrm>
          <a:prstGeom prst="triangl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lowchart: Process 51"/>
          <p:cNvSpPr/>
          <p:nvPr/>
        </p:nvSpPr>
        <p:spPr>
          <a:xfrm rot="5400000" flipH="1">
            <a:off x="4596290" y="-1448784"/>
            <a:ext cx="45719" cy="5980158"/>
          </a:xfrm>
          <a:prstGeom prst="flowChartProcess">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lowchart: Process 52"/>
          <p:cNvSpPr/>
          <p:nvPr/>
        </p:nvSpPr>
        <p:spPr>
          <a:xfrm rot="10800000" flipH="1">
            <a:off x="7546295" y="1561659"/>
            <a:ext cx="45719" cy="731520"/>
          </a:xfrm>
          <a:prstGeom prst="flowChartProcess">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Isosceles Triangle 53"/>
          <p:cNvSpPr/>
          <p:nvPr/>
        </p:nvSpPr>
        <p:spPr>
          <a:xfrm rot="16200000">
            <a:off x="4758059" y="1463705"/>
            <a:ext cx="221413" cy="144434"/>
          </a:xfrm>
          <a:prstGeom prst="triangl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p:cNvSpPr/>
          <p:nvPr/>
        </p:nvSpPr>
        <p:spPr>
          <a:xfrm>
            <a:off x="3145194" y="4236745"/>
            <a:ext cx="1232676" cy="672860"/>
          </a:xfrm>
          <a:prstGeom prst="roundRect">
            <a:avLst/>
          </a:prstGeom>
          <a:solidFill>
            <a:schemeClr val="accent2">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MOTECH server aggregates client data per health facility</a:t>
            </a:r>
          </a:p>
        </p:txBody>
      </p:sp>
      <p:sp>
        <p:nvSpPr>
          <p:cNvPr id="60" name="Rectangle: Rounded Corners 59"/>
          <p:cNvSpPr/>
          <p:nvPr/>
        </p:nvSpPr>
        <p:spPr>
          <a:xfrm>
            <a:off x="4532981" y="4247311"/>
            <a:ext cx="1232676" cy="672860"/>
          </a:xfrm>
          <a:prstGeom prst="roundRect">
            <a:avLst/>
          </a:prstGeom>
          <a:solidFill>
            <a:schemeClr val="accent2">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Program team verifies data and provides data support </a:t>
            </a:r>
          </a:p>
        </p:txBody>
      </p:sp>
      <p:sp>
        <p:nvSpPr>
          <p:cNvPr id="62" name="Rectangle: Rounded Corners 61"/>
          <p:cNvSpPr/>
          <p:nvPr/>
        </p:nvSpPr>
        <p:spPr>
          <a:xfrm>
            <a:off x="5920768" y="4246521"/>
            <a:ext cx="1232676" cy="672860"/>
          </a:xfrm>
          <a:prstGeom prst="roundRect">
            <a:avLst/>
          </a:prstGeom>
          <a:solidFill>
            <a:schemeClr val="accent2">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Data quality checks at each facility </a:t>
            </a:r>
          </a:p>
        </p:txBody>
      </p:sp>
      <p:sp>
        <p:nvSpPr>
          <p:cNvPr id="63" name="Rectangle: Rounded Corners 62"/>
          <p:cNvSpPr/>
          <p:nvPr/>
        </p:nvSpPr>
        <p:spPr>
          <a:xfrm>
            <a:off x="7308555" y="4236745"/>
            <a:ext cx="1593804" cy="672860"/>
          </a:xfrm>
          <a:prstGeom prst="roundRect">
            <a:avLst/>
          </a:prstGeom>
          <a:solidFill>
            <a:schemeClr val="accent2">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rPr>
              <a:t>Automated facilities receive select auto-generated monthly reports </a:t>
            </a:r>
          </a:p>
        </p:txBody>
      </p:sp>
      <p:sp>
        <p:nvSpPr>
          <p:cNvPr id="66" name="Rectangle: Rounded Corners 65"/>
          <p:cNvSpPr/>
          <p:nvPr/>
        </p:nvSpPr>
        <p:spPr>
          <a:xfrm>
            <a:off x="433894" y="6339167"/>
            <a:ext cx="253053" cy="208656"/>
          </a:xfrm>
          <a:prstGeom prst="roundRect">
            <a:avLst/>
          </a:prstGeom>
          <a:solidFill>
            <a:schemeClr val="accent2">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schemeClr val="tx1"/>
              </a:solidFill>
              <a:latin typeface="Century Gothic" panose="020B0502020202020204" pitchFamily="34" charset="0"/>
              <a:ea typeface="Ebrima" panose="02000000000000000000" pitchFamily="2" charset="0"/>
              <a:cs typeface="Ebrima" panose="02000000000000000000" pitchFamily="2" charset="0"/>
            </a:endParaRPr>
          </a:p>
        </p:txBody>
      </p:sp>
      <p:sp>
        <p:nvSpPr>
          <p:cNvPr id="67" name="TextBox 66"/>
          <p:cNvSpPr txBox="1"/>
          <p:nvPr/>
        </p:nvSpPr>
        <p:spPr>
          <a:xfrm>
            <a:off x="738910" y="6320241"/>
            <a:ext cx="2810385" cy="261610"/>
          </a:xfrm>
          <a:prstGeom prst="rect">
            <a:avLst/>
          </a:prstGeom>
          <a:noFill/>
        </p:spPr>
        <p:txBody>
          <a:bodyPr wrap="none" rtlCol="0">
            <a:spAutoFit/>
          </a:bodyPr>
          <a:lstStyle/>
          <a:p>
            <a:r>
              <a:rPr lang="en-US" sz="1100" b="1" dirty="0">
                <a:latin typeface="Century Gothic" panose="020B0502020202020204" pitchFamily="34" charset="0"/>
              </a:rPr>
              <a:t>Technological &amp; programmatic factors</a:t>
            </a:r>
          </a:p>
        </p:txBody>
      </p:sp>
      <p:sp>
        <p:nvSpPr>
          <p:cNvPr id="68" name="Flowchart: Process 67"/>
          <p:cNvSpPr/>
          <p:nvPr/>
        </p:nvSpPr>
        <p:spPr>
          <a:xfrm rot="5400000" flipH="1">
            <a:off x="3275716" y="5270007"/>
            <a:ext cx="45720" cy="182880"/>
          </a:xfrm>
          <a:prstGeom prst="flowChartProcess">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lowchart: Process 68"/>
          <p:cNvSpPr/>
          <p:nvPr/>
        </p:nvSpPr>
        <p:spPr>
          <a:xfrm rot="10800000" flipH="1">
            <a:off x="3379433" y="5337644"/>
            <a:ext cx="45719" cy="731520"/>
          </a:xfrm>
          <a:prstGeom prst="flowChartProcess">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3475492" y="5544497"/>
            <a:ext cx="3405099" cy="307777"/>
          </a:xfrm>
          <a:prstGeom prst="rect">
            <a:avLst/>
          </a:prstGeom>
          <a:noFill/>
        </p:spPr>
        <p:txBody>
          <a:bodyPr wrap="none" rtlCol="0">
            <a:spAutoFit/>
          </a:bodyPr>
          <a:lstStyle/>
          <a:p>
            <a:r>
              <a:rPr lang="en-US" sz="1400" b="1" dirty="0">
                <a:solidFill>
                  <a:srgbClr val="FF6600"/>
                </a:solidFill>
                <a:latin typeface="Century Gothic" panose="020B0502020202020204" pitchFamily="34" charset="0"/>
              </a:rPr>
              <a:t>Generating Demand and Client Care</a:t>
            </a:r>
          </a:p>
        </p:txBody>
      </p:sp>
      <p:sp>
        <p:nvSpPr>
          <p:cNvPr id="72" name="Flowchart: Process 71"/>
          <p:cNvSpPr/>
          <p:nvPr/>
        </p:nvSpPr>
        <p:spPr>
          <a:xfrm rot="5400000" flipH="1">
            <a:off x="3574099" y="6433739"/>
            <a:ext cx="45720" cy="182880"/>
          </a:xfrm>
          <a:prstGeom prst="flowChartProcess">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lowchart: Process 72"/>
          <p:cNvSpPr/>
          <p:nvPr/>
        </p:nvSpPr>
        <p:spPr>
          <a:xfrm rot="5400000" flipH="1">
            <a:off x="3573467" y="6299543"/>
            <a:ext cx="45720" cy="182880"/>
          </a:xfrm>
          <a:prstGeom prst="flowChartProcess">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lowchart: Process 73"/>
          <p:cNvSpPr/>
          <p:nvPr/>
        </p:nvSpPr>
        <p:spPr>
          <a:xfrm rot="10800000" flipH="1">
            <a:off x="3677184" y="6363734"/>
            <a:ext cx="45719" cy="182880"/>
          </a:xfrm>
          <a:prstGeom prst="flowChartProcess">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3808858" y="6320241"/>
            <a:ext cx="1486304" cy="307777"/>
          </a:xfrm>
          <a:prstGeom prst="rect">
            <a:avLst/>
          </a:prstGeom>
          <a:noFill/>
        </p:spPr>
        <p:txBody>
          <a:bodyPr wrap="none" rtlCol="0">
            <a:spAutoFit/>
          </a:bodyPr>
          <a:lstStyle/>
          <a:p>
            <a:r>
              <a:rPr lang="en-US" sz="1400" b="1" dirty="0">
                <a:solidFill>
                  <a:srgbClr val="FF6600"/>
                </a:solidFill>
                <a:latin typeface="Century Gothic" panose="020B0502020202020204" pitchFamily="34" charset="0"/>
              </a:rPr>
              <a:t>Data Reporting</a:t>
            </a:r>
          </a:p>
        </p:txBody>
      </p:sp>
      <p:sp>
        <p:nvSpPr>
          <p:cNvPr id="3" name="Right Arrow 2"/>
          <p:cNvSpPr/>
          <p:nvPr/>
        </p:nvSpPr>
        <p:spPr>
          <a:xfrm rot="2384879">
            <a:off x="3737926" y="1880352"/>
            <a:ext cx="368200" cy="25991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ight Arrow 76"/>
          <p:cNvSpPr/>
          <p:nvPr/>
        </p:nvSpPr>
        <p:spPr>
          <a:xfrm>
            <a:off x="1751457" y="2657512"/>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ight Arrow 77"/>
          <p:cNvSpPr/>
          <p:nvPr/>
        </p:nvSpPr>
        <p:spPr>
          <a:xfrm>
            <a:off x="800152" y="2652422"/>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ight Arrow 78"/>
          <p:cNvSpPr/>
          <p:nvPr/>
        </p:nvSpPr>
        <p:spPr>
          <a:xfrm rot="19004744">
            <a:off x="2440798" y="2096859"/>
            <a:ext cx="408876" cy="262176"/>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ight Arrow 79"/>
          <p:cNvSpPr/>
          <p:nvPr/>
        </p:nvSpPr>
        <p:spPr>
          <a:xfrm rot="2866086">
            <a:off x="2441152" y="3244125"/>
            <a:ext cx="408876" cy="262176"/>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ight Arrow 81"/>
          <p:cNvSpPr/>
          <p:nvPr/>
        </p:nvSpPr>
        <p:spPr>
          <a:xfrm rot="20232357">
            <a:off x="3753712" y="2601951"/>
            <a:ext cx="395396" cy="238755"/>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ight Arrow 82"/>
          <p:cNvSpPr/>
          <p:nvPr/>
        </p:nvSpPr>
        <p:spPr>
          <a:xfrm>
            <a:off x="3891173" y="3558214"/>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ight Arrow 83"/>
          <p:cNvSpPr/>
          <p:nvPr/>
        </p:nvSpPr>
        <p:spPr>
          <a:xfrm>
            <a:off x="5077482" y="3569112"/>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ight Arrow 84"/>
          <p:cNvSpPr/>
          <p:nvPr/>
        </p:nvSpPr>
        <p:spPr>
          <a:xfrm>
            <a:off x="6269267" y="3578588"/>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ight Arrow 85"/>
          <p:cNvSpPr/>
          <p:nvPr/>
        </p:nvSpPr>
        <p:spPr>
          <a:xfrm>
            <a:off x="4828284" y="2276290"/>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ight Arrow 86"/>
          <p:cNvSpPr/>
          <p:nvPr/>
        </p:nvSpPr>
        <p:spPr>
          <a:xfrm>
            <a:off x="5830327" y="2296086"/>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ight Arrow 87"/>
          <p:cNvSpPr/>
          <p:nvPr/>
        </p:nvSpPr>
        <p:spPr>
          <a:xfrm rot="16200000">
            <a:off x="6528324" y="2916158"/>
            <a:ext cx="626908" cy="231271"/>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ight Arrow 89"/>
          <p:cNvSpPr/>
          <p:nvPr/>
        </p:nvSpPr>
        <p:spPr>
          <a:xfrm>
            <a:off x="6991500" y="2321874"/>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8026402" y="2379243"/>
            <a:ext cx="920599" cy="816083"/>
          </a:xfrm>
          <a:prstGeom prst="rect">
            <a:avLst/>
          </a:prstGeom>
          <a:solidFill>
            <a:schemeClr val="accent1">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latin typeface="Century Gothic" panose="020B0502020202020204" pitchFamily="34" charset="0"/>
                <a:ea typeface="Ebrima" panose="02000000000000000000" pitchFamily="2" charset="0"/>
                <a:cs typeface="Ebrima" panose="02000000000000000000" pitchFamily="2" charset="0"/>
              </a:rPr>
              <a:t>Client adheres to care, </a:t>
            </a:r>
            <a:r>
              <a:rPr lang="en-US" sz="1000" b="1" smtClean="0">
                <a:solidFill>
                  <a:schemeClr val="tx1"/>
                </a:solidFill>
                <a:latin typeface="Century Gothic" panose="020B0502020202020204" pitchFamily="34" charset="0"/>
                <a:ea typeface="Ebrima" panose="02000000000000000000" pitchFamily="2" charset="0"/>
                <a:cs typeface="Ebrima" panose="02000000000000000000" pitchFamily="2" charset="0"/>
              </a:rPr>
              <a:t>health improved</a:t>
            </a:r>
            <a:endParaRPr lang="en-US" sz="1000" b="1" dirty="0">
              <a:solidFill>
                <a:schemeClr val="tx1"/>
              </a:solidFill>
              <a:latin typeface="Century Gothic" panose="020B0502020202020204" pitchFamily="34" charset="0"/>
              <a:ea typeface="Ebrima" panose="02000000000000000000" pitchFamily="2" charset="0"/>
              <a:cs typeface="Ebrima" panose="02000000000000000000" pitchFamily="2" charset="0"/>
            </a:endParaRPr>
          </a:p>
        </p:txBody>
      </p:sp>
      <p:sp>
        <p:nvSpPr>
          <p:cNvPr id="93" name="Right Arrow 92"/>
          <p:cNvSpPr/>
          <p:nvPr/>
        </p:nvSpPr>
        <p:spPr>
          <a:xfrm>
            <a:off x="2753524" y="2652422"/>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ight Arrow 93"/>
          <p:cNvSpPr/>
          <p:nvPr/>
        </p:nvSpPr>
        <p:spPr>
          <a:xfrm rot="19004744">
            <a:off x="7211596" y="3285123"/>
            <a:ext cx="408876" cy="262176"/>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ight Arrow 94"/>
          <p:cNvSpPr/>
          <p:nvPr/>
        </p:nvSpPr>
        <p:spPr>
          <a:xfrm>
            <a:off x="7864631" y="2670455"/>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ight Arrow 95"/>
          <p:cNvSpPr/>
          <p:nvPr/>
        </p:nvSpPr>
        <p:spPr>
          <a:xfrm rot="5400000">
            <a:off x="1679148" y="3770918"/>
            <a:ext cx="1431464" cy="260930"/>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ight Arrow 96"/>
          <p:cNvSpPr/>
          <p:nvPr/>
        </p:nvSpPr>
        <p:spPr>
          <a:xfrm>
            <a:off x="2406513" y="4423772"/>
            <a:ext cx="738681" cy="243261"/>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ight Arrow 97"/>
          <p:cNvSpPr/>
          <p:nvPr/>
        </p:nvSpPr>
        <p:spPr>
          <a:xfrm>
            <a:off x="4342727" y="4456346"/>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ight Arrow 98"/>
          <p:cNvSpPr/>
          <p:nvPr/>
        </p:nvSpPr>
        <p:spPr>
          <a:xfrm>
            <a:off x="5730514" y="4471532"/>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ight Arrow 99"/>
          <p:cNvSpPr/>
          <p:nvPr/>
        </p:nvSpPr>
        <p:spPr>
          <a:xfrm>
            <a:off x="7118935" y="4471532"/>
            <a:ext cx="225397" cy="233658"/>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78226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finding 1: </a:t>
            </a:r>
            <a:r>
              <a:rPr lang="en-US" b="0" dirty="0" smtClean="0"/>
              <a:t>Who are registered users?</a:t>
            </a:r>
            <a:endParaRPr lang="en-US" b="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61631875"/>
              </p:ext>
            </p:extLst>
          </p:nvPr>
        </p:nvGraphicFramePr>
        <p:xfrm>
          <a:off x="404813" y="933340"/>
          <a:ext cx="8391525" cy="4629260"/>
        </p:xfrm>
        <a:graphic>
          <a:graphicData uri="http://schemas.openxmlformats.org/drawingml/2006/table">
            <a:tbl>
              <a:tblPr firstRow="1" firstCol="1" bandRow="1">
                <a:tableStyleId>{5C22544A-7EE6-4342-B048-85BDC9FD1C3A}</a:tableStyleId>
              </a:tblPr>
              <a:tblGrid>
                <a:gridCol w="6439042">
                  <a:extLst>
                    <a:ext uri="{9D8B030D-6E8A-4147-A177-3AD203B41FA5}">
                      <a16:colId xmlns:a16="http://schemas.microsoft.com/office/drawing/2014/main" val="20000"/>
                    </a:ext>
                  </a:extLst>
                </a:gridCol>
                <a:gridCol w="1952483">
                  <a:extLst>
                    <a:ext uri="{9D8B030D-6E8A-4147-A177-3AD203B41FA5}">
                      <a16:colId xmlns:a16="http://schemas.microsoft.com/office/drawing/2014/main" val="20001"/>
                    </a:ext>
                  </a:extLst>
                </a:gridCol>
              </a:tblGrid>
              <a:tr h="573783">
                <a:tc>
                  <a:txBody>
                    <a:bodyPr/>
                    <a:lstStyle/>
                    <a:p>
                      <a:pPr marL="0" marR="0" algn="l">
                        <a:spcBef>
                          <a:spcPts val="0"/>
                        </a:spcBef>
                        <a:spcAft>
                          <a:spcPts val="0"/>
                        </a:spcAft>
                      </a:pPr>
                      <a:r>
                        <a:rPr lang="en-US" sz="2000" dirty="0">
                          <a:effectLst/>
                          <a:latin typeface="Times New Roman" charset="0"/>
                          <a:ea typeface="Times New Roman" charset="0"/>
                          <a:cs typeface="Times New Roman" charset="0"/>
                        </a:rPr>
                        <a:t> </a:t>
                      </a:r>
                    </a:p>
                  </a:txBody>
                  <a:tcPr marL="68580" marR="68580" marT="0" marB="0" anchor="b"/>
                </a:tc>
                <a:tc>
                  <a:txBody>
                    <a:bodyPr/>
                    <a:lstStyle/>
                    <a:p>
                      <a:pPr marL="0" marR="0" algn="ctr">
                        <a:spcBef>
                          <a:spcPts val="0"/>
                        </a:spcBef>
                        <a:spcAft>
                          <a:spcPts val="0"/>
                        </a:spcAft>
                      </a:pPr>
                      <a:r>
                        <a:rPr lang="en-US" sz="2000" dirty="0">
                          <a:effectLst/>
                          <a:latin typeface="Times New Roman" charset="0"/>
                          <a:ea typeface="Times New Roman" charset="0"/>
                          <a:cs typeface="Times New Roman" charset="0"/>
                        </a:rPr>
                        <a:t>Total</a:t>
                      </a:r>
                    </a:p>
                  </a:txBody>
                  <a:tcPr marL="68580" marR="68580" marT="0" marB="0" anchor="ctr"/>
                </a:tc>
                <a:extLst>
                  <a:ext uri="{0D108BD9-81ED-4DB2-BD59-A6C34878D82A}">
                    <a16:rowId xmlns:a16="http://schemas.microsoft.com/office/drawing/2014/main" val="10000"/>
                  </a:ext>
                </a:extLst>
              </a:tr>
              <a:tr h="573783">
                <a:tc>
                  <a:txBody>
                    <a:bodyPr/>
                    <a:lstStyle/>
                    <a:p>
                      <a:pPr marL="0" marR="0" algn="l">
                        <a:spcBef>
                          <a:spcPts val="0"/>
                        </a:spcBef>
                        <a:spcAft>
                          <a:spcPts val="0"/>
                        </a:spcAft>
                      </a:pPr>
                      <a:r>
                        <a:rPr lang="en-US" sz="2000" dirty="0">
                          <a:effectLst/>
                          <a:latin typeface="Times New Roman" charset="0"/>
                          <a:ea typeface="Times New Roman" charset="0"/>
                          <a:cs typeface="Times New Roman" charset="0"/>
                        </a:rPr>
                        <a:t>Pregnant women</a:t>
                      </a:r>
                    </a:p>
                  </a:txBody>
                  <a:tcPr marL="68580" marR="68580" marT="0" marB="0" anchor="ctr"/>
                </a:tc>
                <a:tc>
                  <a:txBody>
                    <a:bodyPr/>
                    <a:lstStyle/>
                    <a:p>
                      <a:pPr marL="0" marR="0" algn="l">
                        <a:spcBef>
                          <a:spcPts val="0"/>
                        </a:spcBef>
                        <a:spcAft>
                          <a:spcPts val="0"/>
                        </a:spcAft>
                      </a:pPr>
                      <a:r>
                        <a:rPr lang="en-US" sz="2000" b="1" dirty="0" smtClean="0">
                          <a:solidFill>
                            <a:schemeClr val="bg1"/>
                          </a:solidFill>
                          <a:effectLst/>
                          <a:latin typeface="Times New Roman" charset="0"/>
                          <a:ea typeface="Times New Roman" charset="0"/>
                          <a:cs typeface="Times New Roman" charset="0"/>
                        </a:rPr>
                        <a:t>N= 4,635</a:t>
                      </a:r>
                      <a:endParaRPr lang="en-US" sz="2000" b="1" dirty="0">
                        <a:solidFill>
                          <a:schemeClr val="bg1"/>
                        </a:solidFill>
                        <a:effectLst/>
                        <a:latin typeface="Times New Roman" charset="0"/>
                        <a:ea typeface="Times New Roman" charset="0"/>
                        <a:cs typeface="Times New Roman" charset="0"/>
                      </a:endParaRPr>
                    </a:p>
                  </a:txBody>
                  <a:tcPr marL="68580" marR="68580" marT="0" marB="0" anchor="ctr">
                    <a:solidFill>
                      <a:schemeClr val="accent1"/>
                    </a:solidFill>
                  </a:tcPr>
                </a:tc>
                <a:extLst>
                  <a:ext uri="{0D108BD9-81ED-4DB2-BD59-A6C34878D82A}">
                    <a16:rowId xmlns:a16="http://schemas.microsoft.com/office/drawing/2014/main" val="10001"/>
                  </a:ext>
                </a:extLst>
              </a:tr>
              <a:tr h="573783">
                <a:tc>
                  <a:txBody>
                    <a:bodyPr/>
                    <a:lstStyle/>
                    <a:p>
                      <a:pPr marL="457200" marR="0" lvl="1" algn="l">
                        <a:spcBef>
                          <a:spcPts val="0"/>
                        </a:spcBef>
                        <a:spcAft>
                          <a:spcPts val="0"/>
                        </a:spcAft>
                      </a:pPr>
                      <a:r>
                        <a:rPr lang="en-US" sz="2000" b="0" dirty="0" smtClean="0">
                          <a:solidFill>
                            <a:schemeClr val="tx1"/>
                          </a:solidFill>
                          <a:effectLst/>
                          <a:latin typeface="Times New Roman" charset="0"/>
                          <a:ea typeface="Times New Roman" charset="0"/>
                          <a:cs typeface="Times New Roman" charset="0"/>
                        </a:rPr>
                        <a:t>Gestational age at enrolment – 2</a:t>
                      </a:r>
                      <a:r>
                        <a:rPr lang="en-US" sz="2000" b="0" baseline="30000" dirty="0" smtClean="0">
                          <a:solidFill>
                            <a:schemeClr val="tx1"/>
                          </a:solidFill>
                          <a:effectLst/>
                          <a:latin typeface="Times New Roman" charset="0"/>
                          <a:ea typeface="Times New Roman" charset="0"/>
                          <a:cs typeface="Times New Roman" charset="0"/>
                        </a:rPr>
                        <a:t>nd</a:t>
                      </a:r>
                      <a:r>
                        <a:rPr lang="en-US" sz="2000" b="0" dirty="0" smtClean="0">
                          <a:solidFill>
                            <a:schemeClr val="tx1"/>
                          </a:solidFill>
                          <a:effectLst/>
                          <a:latin typeface="Times New Roman" charset="0"/>
                          <a:ea typeface="Times New Roman" charset="0"/>
                          <a:cs typeface="Times New Roman" charset="0"/>
                        </a:rPr>
                        <a:t> Trimester</a:t>
                      </a:r>
                      <a:endParaRPr lang="en-US" sz="2000" b="0" dirty="0">
                        <a:solidFill>
                          <a:schemeClr val="tx1"/>
                        </a:solidFill>
                        <a:effectLst/>
                        <a:latin typeface="Times New Roman" charset="0"/>
                        <a:ea typeface="Times New Roman" charset="0"/>
                        <a:cs typeface="Times New Roman" charset="0"/>
                      </a:endParaRPr>
                    </a:p>
                  </a:txBody>
                  <a:tcPr marL="68580" marR="68580" marT="0" marB="0" anchor="ctr">
                    <a:solidFill>
                      <a:schemeClr val="accent1">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effectLst/>
                          <a:latin typeface="Times New Roman" charset="0"/>
                          <a:ea typeface="Times New Roman" charset="0"/>
                          <a:cs typeface="Times New Roman" charset="0"/>
                        </a:rPr>
                        <a:t>53%</a:t>
                      </a:r>
                    </a:p>
                  </a:txBody>
                  <a:tcPr marL="68580" marR="68580" marT="0" marB="0" anchor="ctr">
                    <a:solidFill>
                      <a:schemeClr val="accent1">
                        <a:lumMod val="20000"/>
                        <a:lumOff val="80000"/>
                      </a:schemeClr>
                    </a:solidFill>
                  </a:tcPr>
                </a:tc>
                <a:extLst>
                  <a:ext uri="{0D108BD9-81ED-4DB2-BD59-A6C34878D82A}">
                    <a16:rowId xmlns:a16="http://schemas.microsoft.com/office/drawing/2014/main" val="10002"/>
                  </a:ext>
                </a:extLst>
              </a:tr>
              <a:tr h="612779">
                <a:tc>
                  <a:txBody>
                    <a:bodyPr/>
                    <a:lstStyle/>
                    <a:p>
                      <a:pPr marL="457200" marR="0" lvl="1" algn="l">
                        <a:spcBef>
                          <a:spcPts val="0"/>
                        </a:spcBef>
                        <a:spcAft>
                          <a:spcPts val="0"/>
                        </a:spcAft>
                      </a:pPr>
                      <a:r>
                        <a:rPr lang="en-US" sz="2000" b="0" dirty="0">
                          <a:solidFill>
                            <a:schemeClr val="tx1"/>
                          </a:solidFill>
                          <a:effectLst/>
                          <a:latin typeface="Times New Roman" charset="0"/>
                          <a:ea typeface="Times New Roman" charset="0"/>
                          <a:cs typeface="Times New Roman" charset="0"/>
                        </a:rPr>
                        <a:t>Phone </a:t>
                      </a:r>
                      <a:r>
                        <a:rPr lang="en-US" sz="2000" b="0" dirty="0" smtClean="0">
                          <a:solidFill>
                            <a:schemeClr val="tx1"/>
                          </a:solidFill>
                          <a:effectLst/>
                          <a:latin typeface="Times New Roman" charset="0"/>
                          <a:ea typeface="Times New Roman" charset="0"/>
                          <a:cs typeface="Times New Roman" charset="0"/>
                        </a:rPr>
                        <a:t>Ownership – Private</a:t>
                      </a:r>
                      <a:endParaRPr lang="en-US" sz="2000" b="0" dirty="0">
                        <a:solidFill>
                          <a:schemeClr val="tx1"/>
                        </a:solidFill>
                        <a:effectLst/>
                        <a:latin typeface="Times New Roman" charset="0"/>
                        <a:ea typeface="Times New Roman" charset="0"/>
                        <a:cs typeface="Times New Roman" charset="0"/>
                      </a:endParaRPr>
                    </a:p>
                  </a:txBody>
                  <a:tcPr marL="68580" marR="68580" marT="0" marB="0" anchor="ctr">
                    <a:solidFill>
                      <a:schemeClr val="accent1">
                        <a:lumMod val="20000"/>
                        <a:lumOff val="80000"/>
                      </a:schemeClr>
                    </a:solidFill>
                  </a:tcPr>
                </a:tc>
                <a:tc>
                  <a:txBody>
                    <a:bodyPr/>
                    <a:lstStyle/>
                    <a:p>
                      <a:pPr marL="0" marR="0" algn="l">
                        <a:spcBef>
                          <a:spcPts val="0"/>
                        </a:spcBef>
                        <a:spcAft>
                          <a:spcPts val="0"/>
                        </a:spcAft>
                      </a:pPr>
                      <a:r>
                        <a:rPr lang="en-US" sz="2000" b="0" dirty="0" smtClean="0">
                          <a:solidFill>
                            <a:schemeClr val="tx1"/>
                          </a:solidFill>
                          <a:effectLst/>
                          <a:latin typeface="Times New Roman" charset="0"/>
                          <a:ea typeface="Times New Roman" charset="0"/>
                          <a:cs typeface="Times New Roman" charset="0"/>
                        </a:rPr>
                        <a:t>86%</a:t>
                      </a:r>
                      <a:endParaRPr lang="en-US" sz="2000" b="0" dirty="0">
                        <a:solidFill>
                          <a:schemeClr val="tx1"/>
                        </a:solidFill>
                        <a:effectLst/>
                        <a:latin typeface="Times New Roman" charset="0"/>
                        <a:ea typeface="Times New Roman" charset="0"/>
                        <a:cs typeface="Times New Roman"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10003"/>
                  </a:ext>
                </a:extLst>
              </a:tr>
              <a:tr h="573783">
                <a:tc>
                  <a:txBody>
                    <a:bodyPr/>
                    <a:lstStyle/>
                    <a:p>
                      <a:pPr marL="457200" marR="0" lvl="1" algn="l">
                        <a:spcBef>
                          <a:spcPts val="0"/>
                        </a:spcBef>
                        <a:spcAft>
                          <a:spcPts val="0"/>
                        </a:spcAft>
                      </a:pPr>
                      <a:r>
                        <a:rPr lang="en-US" sz="2000" b="0" dirty="0" smtClean="0">
                          <a:solidFill>
                            <a:schemeClr val="tx1"/>
                          </a:solidFill>
                          <a:effectLst/>
                          <a:latin typeface="Times New Roman" charset="0"/>
                          <a:ea typeface="Times New Roman" charset="0"/>
                          <a:cs typeface="Times New Roman" charset="0"/>
                        </a:rPr>
                        <a:t>1</a:t>
                      </a:r>
                      <a:r>
                        <a:rPr lang="en-US" sz="2000" b="0" baseline="0" dirty="0" smtClean="0">
                          <a:solidFill>
                            <a:schemeClr val="tx1"/>
                          </a:solidFill>
                          <a:effectLst/>
                          <a:latin typeface="Times New Roman" charset="0"/>
                          <a:ea typeface="Times New Roman" charset="0"/>
                          <a:cs typeface="Times New Roman" charset="0"/>
                        </a:rPr>
                        <a:t> or more</a:t>
                      </a:r>
                      <a:r>
                        <a:rPr lang="en-US" sz="2000" b="0" dirty="0" smtClean="0">
                          <a:solidFill>
                            <a:schemeClr val="tx1"/>
                          </a:solidFill>
                          <a:effectLst/>
                          <a:latin typeface="Times New Roman" charset="0"/>
                          <a:ea typeface="Times New Roman" charset="0"/>
                          <a:cs typeface="Times New Roman" charset="0"/>
                        </a:rPr>
                        <a:t> previous </a:t>
                      </a:r>
                      <a:r>
                        <a:rPr lang="en-US" sz="2000" b="0" dirty="0">
                          <a:solidFill>
                            <a:schemeClr val="tx1"/>
                          </a:solidFill>
                          <a:effectLst/>
                          <a:latin typeface="Times New Roman" charset="0"/>
                          <a:ea typeface="Times New Roman" charset="0"/>
                          <a:cs typeface="Times New Roman" charset="0"/>
                        </a:rPr>
                        <a:t>children</a:t>
                      </a:r>
                    </a:p>
                  </a:txBody>
                  <a:tcPr marL="68580" marR="68580" marT="0" marB="0" anchor="ctr">
                    <a:solidFill>
                      <a:schemeClr val="accent1">
                        <a:lumMod val="20000"/>
                        <a:lumOff val="80000"/>
                      </a:schemeClr>
                    </a:solidFill>
                  </a:tcPr>
                </a:tc>
                <a:tc>
                  <a:txBody>
                    <a:bodyPr/>
                    <a:lstStyle/>
                    <a:p>
                      <a:pPr marL="0" marR="0" algn="l">
                        <a:spcBef>
                          <a:spcPts val="0"/>
                        </a:spcBef>
                        <a:spcAft>
                          <a:spcPts val="0"/>
                        </a:spcAft>
                      </a:pPr>
                      <a:r>
                        <a:rPr lang="en-US" sz="2000" b="0" dirty="0" smtClean="0">
                          <a:solidFill>
                            <a:schemeClr val="tx1"/>
                          </a:solidFill>
                          <a:effectLst/>
                          <a:latin typeface="Times New Roman" charset="0"/>
                          <a:ea typeface="Times New Roman" charset="0"/>
                          <a:cs typeface="Times New Roman" charset="0"/>
                        </a:rPr>
                        <a:t>69%</a:t>
                      </a:r>
                      <a:endParaRPr lang="en-US" sz="2000" b="0" dirty="0">
                        <a:solidFill>
                          <a:schemeClr val="tx1"/>
                        </a:solidFill>
                        <a:effectLst/>
                        <a:latin typeface="Times New Roman" charset="0"/>
                        <a:ea typeface="Times New Roman" charset="0"/>
                        <a:cs typeface="Times New Roman"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10004"/>
                  </a:ext>
                </a:extLst>
              </a:tr>
              <a:tr h="573783">
                <a:tc>
                  <a:txBody>
                    <a:bodyPr/>
                    <a:lstStyle/>
                    <a:p>
                      <a:pPr marL="0" marR="0" algn="l">
                        <a:spcBef>
                          <a:spcPts val="0"/>
                        </a:spcBef>
                        <a:spcAft>
                          <a:spcPts val="0"/>
                        </a:spcAft>
                      </a:pPr>
                      <a:r>
                        <a:rPr lang="en-US" sz="2000" b="1" dirty="0">
                          <a:solidFill>
                            <a:schemeClr val="bg1"/>
                          </a:solidFill>
                          <a:effectLst/>
                          <a:latin typeface="Times New Roman" charset="0"/>
                          <a:ea typeface="Times New Roman" charset="0"/>
                          <a:cs typeface="Times New Roman" charset="0"/>
                        </a:rPr>
                        <a:t>Postpartum</a:t>
                      </a:r>
                    </a:p>
                  </a:txBody>
                  <a:tcPr marL="68580" marR="68580" marT="0" marB="0" anchor="ctr"/>
                </a:tc>
                <a:tc>
                  <a:txBody>
                    <a:bodyPr/>
                    <a:lstStyle/>
                    <a:p>
                      <a:pPr marL="0" marR="0" algn="l">
                        <a:spcBef>
                          <a:spcPts val="0"/>
                        </a:spcBef>
                        <a:spcAft>
                          <a:spcPts val="0"/>
                        </a:spcAft>
                      </a:pPr>
                      <a:r>
                        <a:rPr lang="en-US" sz="2000" b="1" dirty="0" smtClean="0">
                          <a:solidFill>
                            <a:schemeClr val="bg1"/>
                          </a:solidFill>
                          <a:effectLst/>
                          <a:latin typeface="Times New Roman" charset="0"/>
                          <a:ea typeface="Times New Roman" charset="0"/>
                          <a:cs typeface="Times New Roman" charset="0"/>
                        </a:rPr>
                        <a:t>N=7,933</a:t>
                      </a:r>
                      <a:endParaRPr lang="en-US" sz="2000" b="1" dirty="0">
                        <a:solidFill>
                          <a:schemeClr val="bg1"/>
                        </a:solidFill>
                        <a:effectLst/>
                        <a:latin typeface="Times New Roman" charset="0"/>
                        <a:ea typeface="Times New Roman" charset="0"/>
                        <a:cs typeface="Times New Roman" charset="0"/>
                      </a:endParaRPr>
                    </a:p>
                  </a:txBody>
                  <a:tcPr marL="68580" marR="68580" marT="0" marB="0" anchor="ctr">
                    <a:solidFill>
                      <a:schemeClr val="accent1"/>
                    </a:solidFill>
                  </a:tcPr>
                </a:tc>
                <a:extLst>
                  <a:ext uri="{0D108BD9-81ED-4DB2-BD59-A6C34878D82A}">
                    <a16:rowId xmlns:a16="http://schemas.microsoft.com/office/drawing/2014/main" val="10005"/>
                  </a:ext>
                </a:extLst>
              </a:tr>
              <a:tr h="573783">
                <a:tc>
                  <a:txBody>
                    <a:bodyPr/>
                    <a:lstStyle/>
                    <a:p>
                      <a:pPr marL="0" marR="0" lvl="0" indent="127000" algn="l" defTabSz="4572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effectLst/>
                          <a:latin typeface="Times New Roman" charset="0"/>
                          <a:ea typeface="Times New Roman" charset="0"/>
                          <a:cs typeface="Times New Roman" charset="0"/>
                        </a:rPr>
                        <a:t>     Age at enrollment:</a:t>
                      </a:r>
                      <a:r>
                        <a:rPr lang="en-US" sz="2000" b="0" baseline="0" dirty="0" smtClean="0">
                          <a:solidFill>
                            <a:schemeClr val="tx1"/>
                          </a:solidFill>
                          <a:effectLst/>
                          <a:latin typeface="Times New Roman" charset="0"/>
                          <a:ea typeface="Times New Roman" charset="0"/>
                          <a:cs typeface="Times New Roman" charset="0"/>
                        </a:rPr>
                        <a:t> </a:t>
                      </a:r>
                      <a:r>
                        <a:rPr lang="en-US" sz="2000" b="0" dirty="0" smtClean="0">
                          <a:solidFill>
                            <a:schemeClr val="tx1"/>
                          </a:solidFill>
                          <a:effectLst/>
                          <a:latin typeface="Times New Roman" charset="0"/>
                          <a:ea typeface="Times New Roman" charset="0"/>
                          <a:cs typeface="Times New Roman" charset="0"/>
                        </a:rPr>
                        <a:t>7 </a:t>
                      </a:r>
                      <a:r>
                        <a:rPr lang="en-US" sz="2000" b="0" dirty="0">
                          <a:solidFill>
                            <a:schemeClr val="tx1"/>
                          </a:solidFill>
                          <a:effectLst/>
                          <a:latin typeface="Times New Roman" charset="0"/>
                          <a:ea typeface="Times New Roman" charset="0"/>
                          <a:cs typeface="Times New Roman" charset="0"/>
                        </a:rPr>
                        <a:t>weeks-6 months postpartum</a:t>
                      </a:r>
                    </a:p>
                  </a:txBody>
                  <a:tcPr marL="68580" marR="68580" marT="0" marB="0" anchor="ctr">
                    <a:solidFill>
                      <a:schemeClr val="accent1">
                        <a:lumMod val="20000"/>
                        <a:lumOff val="80000"/>
                      </a:schemeClr>
                    </a:solidFill>
                  </a:tcPr>
                </a:tc>
                <a:tc>
                  <a:txBody>
                    <a:bodyPr/>
                    <a:lstStyle/>
                    <a:p>
                      <a:pPr marL="0" marR="0" algn="l">
                        <a:spcBef>
                          <a:spcPts val="0"/>
                        </a:spcBef>
                        <a:spcAft>
                          <a:spcPts val="0"/>
                        </a:spcAft>
                      </a:pPr>
                      <a:r>
                        <a:rPr lang="en-US" sz="2000" b="0" dirty="0" smtClean="0">
                          <a:solidFill>
                            <a:schemeClr val="tx1"/>
                          </a:solidFill>
                          <a:effectLst/>
                          <a:latin typeface="Times New Roman" charset="0"/>
                          <a:ea typeface="Times New Roman" charset="0"/>
                          <a:cs typeface="Times New Roman" charset="0"/>
                        </a:rPr>
                        <a:t>50%</a:t>
                      </a:r>
                      <a:endParaRPr lang="en-US" sz="2000" b="0" dirty="0">
                        <a:solidFill>
                          <a:schemeClr val="tx1"/>
                        </a:solidFill>
                        <a:effectLst/>
                        <a:latin typeface="Times New Roman" charset="0"/>
                        <a:ea typeface="Times New Roman" charset="0"/>
                        <a:cs typeface="Times New Roman"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10006"/>
                  </a:ext>
                </a:extLst>
              </a:tr>
              <a:tr h="573783">
                <a:tc>
                  <a:txBody>
                    <a:bodyPr/>
                    <a:lstStyle/>
                    <a:p>
                      <a:pPr marL="457200" marR="0" lvl="1" algn="l">
                        <a:spcBef>
                          <a:spcPts val="0"/>
                        </a:spcBef>
                        <a:spcAft>
                          <a:spcPts val="0"/>
                        </a:spcAft>
                      </a:pPr>
                      <a:r>
                        <a:rPr lang="en-US" sz="2000" b="0" dirty="0" smtClean="0">
                          <a:solidFill>
                            <a:schemeClr val="tx1"/>
                          </a:solidFill>
                          <a:effectLst/>
                          <a:latin typeface="Times New Roman" charset="0"/>
                          <a:ea typeface="Times New Roman" charset="0"/>
                          <a:cs typeface="Times New Roman" charset="0"/>
                        </a:rPr>
                        <a:t>Phone Ownership - Private</a:t>
                      </a:r>
                      <a:endParaRPr lang="en-US" sz="2000" b="0" dirty="0">
                        <a:solidFill>
                          <a:schemeClr val="tx1"/>
                        </a:solidFill>
                        <a:effectLst/>
                        <a:latin typeface="Times New Roman" charset="0"/>
                        <a:ea typeface="Times New Roman" charset="0"/>
                        <a:cs typeface="Times New Roman" charset="0"/>
                      </a:endParaRPr>
                    </a:p>
                  </a:txBody>
                  <a:tcPr marL="68580" marR="68580" marT="0" marB="0" anchor="ctr">
                    <a:solidFill>
                      <a:schemeClr val="accent1">
                        <a:lumMod val="20000"/>
                        <a:lumOff val="80000"/>
                      </a:schemeClr>
                    </a:solidFill>
                  </a:tcPr>
                </a:tc>
                <a:tc>
                  <a:txBody>
                    <a:bodyPr/>
                    <a:lstStyle/>
                    <a:p>
                      <a:pPr marL="0" marR="0" algn="l">
                        <a:spcBef>
                          <a:spcPts val="0"/>
                        </a:spcBef>
                        <a:spcAft>
                          <a:spcPts val="0"/>
                        </a:spcAft>
                      </a:pPr>
                      <a:r>
                        <a:rPr lang="en-US" sz="2000" b="0" dirty="0" smtClean="0">
                          <a:solidFill>
                            <a:schemeClr val="tx1"/>
                          </a:solidFill>
                          <a:effectLst/>
                          <a:latin typeface="Times New Roman" charset="0"/>
                          <a:ea typeface="Times New Roman" charset="0"/>
                          <a:cs typeface="Times New Roman" charset="0"/>
                        </a:rPr>
                        <a:t>78%</a:t>
                      </a:r>
                      <a:endParaRPr lang="en-US" sz="2000" b="0" dirty="0">
                        <a:solidFill>
                          <a:schemeClr val="tx1"/>
                        </a:solidFill>
                        <a:effectLst/>
                        <a:latin typeface="Times New Roman" charset="0"/>
                        <a:ea typeface="Times New Roman" charset="0"/>
                        <a:cs typeface="Times New Roman"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061039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22136" y="493379"/>
            <a:ext cx="8763000" cy="695759"/>
          </a:xfrm>
        </p:spPr>
        <p:txBody>
          <a:bodyPr>
            <a:normAutofit/>
          </a:bodyPr>
          <a:lstStyle/>
          <a:p>
            <a:pPr marL="342900" indent="-342900">
              <a:buFont typeface="Arial" charset="0"/>
              <a:buChar char="•"/>
            </a:pPr>
            <a:r>
              <a:rPr lang="en-US" sz="1900" i="0" dirty="0" smtClean="0">
                <a:solidFill>
                  <a:srgbClr val="FF6600"/>
                </a:solidFill>
                <a:latin typeface="Century Gothic" charset="0"/>
                <a:ea typeface="Century Gothic" charset="0"/>
                <a:cs typeface="Century Gothic" charset="0"/>
              </a:rPr>
              <a:t>Overall </a:t>
            </a:r>
            <a:r>
              <a:rPr lang="en-US" sz="1900" dirty="0" smtClean="0">
                <a:solidFill>
                  <a:srgbClr val="FF6600"/>
                </a:solidFill>
                <a:latin typeface="Century Gothic" charset="0"/>
                <a:ea typeface="Century Gothic" charset="0"/>
                <a:cs typeface="Century Gothic" charset="0"/>
              </a:rPr>
              <a:t>Less </a:t>
            </a:r>
            <a:r>
              <a:rPr lang="en-US" sz="1900" dirty="0">
                <a:solidFill>
                  <a:srgbClr val="FF6600"/>
                </a:solidFill>
                <a:latin typeface="Century Gothic" charset="0"/>
                <a:ea typeface="Century Gothic" charset="0"/>
                <a:cs typeface="Century Gothic" charset="0"/>
              </a:rPr>
              <a:t>than 2/3</a:t>
            </a:r>
            <a:r>
              <a:rPr lang="en-US" sz="1900" baseline="30000" dirty="0">
                <a:solidFill>
                  <a:srgbClr val="FF6600"/>
                </a:solidFill>
                <a:latin typeface="Century Gothic" charset="0"/>
                <a:ea typeface="Century Gothic" charset="0"/>
                <a:cs typeface="Century Gothic" charset="0"/>
              </a:rPr>
              <a:t>rd</a:t>
            </a:r>
            <a:r>
              <a:rPr lang="en-US" sz="1900" dirty="0">
                <a:solidFill>
                  <a:srgbClr val="FF6600"/>
                </a:solidFill>
                <a:latin typeface="Century Gothic" charset="0"/>
                <a:ea typeface="Century Gothic" charset="0"/>
                <a:cs typeface="Century Gothic" charset="0"/>
              </a:rPr>
              <a:t> of expected MM messages were received by intended </a:t>
            </a:r>
            <a:r>
              <a:rPr lang="en-US" sz="1900" dirty="0" smtClean="0">
                <a:solidFill>
                  <a:srgbClr val="FF6600"/>
                </a:solidFill>
                <a:latin typeface="Century Gothic" charset="0"/>
                <a:ea typeface="Century Gothic" charset="0"/>
                <a:cs typeface="Century Gothic" charset="0"/>
              </a:rPr>
              <a:t>recipients</a:t>
            </a:r>
            <a:endParaRPr lang="en-US" sz="1900" i="0" dirty="0">
              <a:solidFill>
                <a:srgbClr val="FF6600"/>
              </a:solidFill>
              <a:latin typeface="Century Gothic" charset="0"/>
              <a:ea typeface="Century Gothic" charset="0"/>
              <a:cs typeface="Century Gothic" charset="0"/>
            </a:endParaRPr>
          </a:p>
        </p:txBody>
      </p:sp>
      <p:graphicFrame>
        <p:nvGraphicFramePr>
          <p:cNvPr id="6" name="Chart 5"/>
          <p:cNvGraphicFramePr>
            <a:graphicFrameLocks/>
          </p:cNvGraphicFramePr>
          <p:nvPr>
            <p:extLst>
              <p:ext uri="{D42A27DB-BD31-4B8C-83A1-F6EECF244321}">
                <p14:modId xmlns:p14="http://schemas.microsoft.com/office/powerpoint/2010/main" val="2097872130"/>
              </p:ext>
            </p:extLst>
          </p:nvPr>
        </p:nvGraphicFramePr>
        <p:xfrm>
          <a:off x="122136" y="1494558"/>
          <a:ext cx="8915400" cy="5867400"/>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1"/>
          <p:cNvSpPr txBox="1">
            <a:spLocks/>
          </p:cNvSpPr>
          <p:nvPr/>
        </p:nvSpPr>
        <p:spPr>
          <a:xfrm>
            <a:off x="122136" y="181565"/>
            <a:ext cx="8763000" cy="480826"/>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rgbClr val="182F58"/>
                </a:solidFill>
                <a:latin typeface="Times"/>
                <a:ea typeface="+mj-ea"/>
                <a:cs typeface="Times"/>
              </a:defRPr>
            </a:lvl1pPr>
          </a:lstStyle>
          <a:p>
            <a:pPr marL="342900" marR="0" lvl="0" indent="-342900" defTabSz="914400" eaLnBrk="1" fontAlgn="auto" latinLnBrk="0" hangingPunct="1">
              <a:lnSpc>
                <a:spcPct val="70000"/>
              </a:lnSpc>
              <a:spcBef>
                <a:spcPts val="0"/>
              </a:spcBef>
              <a:spcAft>
                <a:spcPts val="0"/>
              </a:spcAft>
              <a:buClrTx/>
              <a:buSzTx/>
              <a:buFont typeface="Arial" charset="0"/>
              <a:buNone/>
              <a:tabLst/>
              <a:defRPr/>
            </a:pPr>
            <a:r>
              <a:rPr lang="en-US" sz="2200" b="1" dirty="0" smtClean="0">
                <a:solidFill>
                  <a:srgbClr val="FF6600"/>
                </a:solidFill>
                <a:latin typeface="Century Gothic" charset="0"/>
                <a:ea typeface="Century Gothic" charset="0"/>
                <a:cs typeface="Century Gothic" charset="0"/>
              </a:rPr>
              <a:t>Key Findings 2 &amp; 3 </a:t>
            </a:r>
            <a:endParaRPr lang="en-US" sz="2200" dirty="0">
              <a:solidFill>
                <a:srgbClr val="FF6600"/>
              </a:solidFill>
              <a:latin typeface="Century Gothic" charset="0"/>
              <a:ea typeface="Century Gothic" charset="0"/>
              <a:cs typeface="Century Gothic" charset="0"/>
            </a:endParaRPr>
          </a:p>
        </p:txBody>
      </p:sp>
      <p:sp>
        <p:nvSpPr>
          <p:cNvPr id="7" name="Title 1"/>
          <p:cNvSpPr txBox="1">
            <a:spLocks/>
          </p:cNvSpPr>
          <p:nvPr/>
        </p:nvSpPr>
        <p:spPr>
          <a:xfrm>
            <a:off x="122136" y="1036232"/>
            <a:ext cx="8763000" cy="695759"/>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rgbClr val="182F58"/>
                </a:solidFill>
                <a:latin typeface="Times"/>
                <a:ea typeface="+mj-ea"/>
                <a:cs typeface="Times"/>
              </a:defRPr>
            </a:lvl1pPr>
          </a:lstStyle>
          <a:p>
            <a:pPr marL="342900" indent="-342900">
              <a:buFont typeface="Arial" charset="0"/>
              <a:buChar char="•"/>
            </a:pPr>
            <a:r>
              <a:rPr lang="en-US" sz="1900" dirty="0" smtClean="0">
                <a:solidFill>
                  <a:srgbClr val="FF6600"/>
                </a:solidFill>
                <a:latin typeface="Century Gothic" charset="0"/>
                <a:ea typeface="Century Gothic" charset="0"/>
                <a:cs typeface="Century Gothic" charset="0"/>
              </a:rPr>
              <a:t>42-61% of registered received at least 1 message due to network issues, call congestion, and/or insufficient electricity </a:t>
            </a:r>
            <a:endParaRPr lang="en-US" sz="1900" dirty="0">
              <a:solidFill>
                <a:srgbClr val="FF6600"/>
              </a:solidFill>
              <a:latin typeface="Century Gothic" charset="0"/>
              <a:ea typeface="Century Gothic" charset="0"/>
              <a:cs typeface="Century Gothic" charset="0"/>
            </a:endParaRPr>
          </a:p>
        </p:txBody>
      </p:sp>
    </p:spTree>
    <p:extLst>
      <p:ext uri="{BB962C8B-B14F-4D97-AF65-F5344CB8AC3E}">
        <p14:creationId xmlns:p14="http://schemas.microsoft.com/office/powerpoint/2010/main" val="21252444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2412" y="214733"/>
            <a:ext cx="8763000" cy="552093"/>
          </a:xfrm>
        </p:spPr>
        <p:txBody>
          <a:bodyPr>
            <a:noAutofit/>
          </a:bodyPr>
          <a:lstStyle/>
          <a:p>
            <a:r>
              <a:rPr lang="en-US" sz="2000" b="1" i="0" dirty="0" smtClean="0">
                <a:solidFill>
                  <a:srgbClr val="FF6600"/>
                </a:solidFill>
                <a:latin typeface="Century Gothic" charset="0"/>
                <a:ea typeface="Century Gothic" charset="0"/>
                <a:cs typeface="Century Gothic" charset="0"/>
              </a:rPr>
              <a:t>Key finding 4: </a:t>
            </a:r>
            <a:r>
              <a:rPr lang="en-US" sz="2000" i="0" dirty="0" smtClean="0">
                <a:solidFill>
                  <a:srgbClr val="FF6600"/>
                </a:solidFill>
                <a:latin typeface="Century Gothic" charset="0"/>
                <a:ea typeface="Century Gothic" charset="0"/>
                <a:cs typeface="Century Gothic" charset="0"/>
              </a:rPr>
              <a:t>Among </a:t>
            </a:r>
            <a:r>
              <a:rPr lang="en-US" sz="2000" i="0" dirty="0">
                <a:solidFill>
                  <a:srgbClr val="FF6600"/>
                </a:solidFill>
                <a:latin typeface="Century Gothic" charset="0"/>
                <a:ea typeface="Century Gothic" charset="0"/>
                <a:cs typeface="Century Gothic" charset="0"/>
              </a:rPr>
              <a:t>pregnant women, almost 90% chose to listen to messages received; however, postpartum rates of active listening declined significantly over time </a:t>
            </a:r>
          </a:p>
        </p:txBody>
      </p:sp>
      <p:graphicFrame>
        <p:nvGraphicFramePr>
          <p:cNvPr id="6" name="Chart 5"/>
          <p:cNvGraphicFramePr>
            <a:graphicFrameLocks/>
          </p:cNvGraphicFramePr>
          <p:nvPr>
            <p:extLst>
              <p:ext uri="{D42A27DB-BD31-4B8C-83A1-F6EECF244321}">
                <p14:modId xmlns:p14="http://schemas.microsoft.com/office/powerpoint/2010/main" val="478709637"/>
              </p:ext>
            </p:extLst>
          </p:nvPr>
        </p:nvGraphicFramePr>
        <p:xfrm>
          <a:off x="228600" y="1131376"/>
          <a:ext cx="8915400" cy="5421824"/>
        </p:xfrm>
        <a:graphic>
          <a:graphicData uri="http://schemas.openxmlformats.org/drawingml/2006/chart">
            <c:chart xmlns:c="http://schemas.openxmlformats.org/drawingml/2006/chart" xmlns:r="http://schemas.openxmlformats.org/officeDocument/2006/relationships" r:id="rId3"/>
          </a:graphicData>
        </a:graphic>
      </p:graphicFrame>
      <p:cxnSp>
        <p:nvCxnSpPr>
          <p:cNvPr id="4" name="Straight Connector 3"/>
          <p:cNvCxnSpPr/>
          <p:nvPr/>
        </p:nvCxnSpPr>
        <p:spPr>
          <a:xfrm flipV="1">
            <a:off x="122136" y="939864"/>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40595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Key finding 5: </a:t>
            </a:r>
            <a:r>
              <a:rPr lang="en-US" b="0" dirty="0" smtClean="0"/>
              <a:t>rates of active listening </a:t>
            </a:r>
            <a:r>
              <a:rPr lang="en-US" b="0" dirty="0"/>
              <a:t>were </a:t>
            </a:r>
            <a:r>
              <a:rPr lang="en-US" b="0" dirty="0" smtClean="0"/>
              <a:t>similar by thematic area</a:t>
            </a:r>
            <a:endParaRPr lang="en-US" dirty="0"/>
          </a:p>
        </p:txBody>
      </p:sp>
      <p:cxnSp>
        <p:nvCxnSpPr>
          <p:cNvPr id="6" name="Straight Connector 5"/>
          <p:cNvCxnSpPr/>
          <p:nvPr/>
        </p:nvCxnSpPr>
        <p:spPr>
          <a:xfrm flipV="1">
            <a:off x="235508" y="1136413"/>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aphicFrame>
        <p:nvGraphicFramePr>
          <p:cNvPr id="10" name="Content Placeholder 9"/>
          <p:cNvGraphicFramePr>
            <a:graphicFrameLocks noGrp="1"/>
          </p:cNvGraphicFramePr>
          <p:nvPr>
            <p:ph idx="1"/>
            <p:extLst>
              <p:ext uri="{D42A27DB-BD31-4B8C-83A1-F6EECF244321}">
                <p14:modId xmlns:p14="http://schemas.microsoft.com/office/powerpoint/2010/main" val="144428591"/>
              </p:ext>
            </p:extLst>
          </p:nvPr>
        </p:nvGraphicFramePr>
        <p:xfrm>
          <a:off x="317500" y="1379538"/>
          <a:ext cx="7887300" cy="4432327"/>
        </p:xfrm>
        <a:graphic>
          <a:graphicData uri="http://schemas.openxmlformats.org/drawingml/2006/table">
            <a:tbl>
              <a:tblPr firstRow="1" bandRow="1">
                <a:tableStyleId>{5C22544A-7EE6-4342-B048-85BDC9FD1C3A}</a:tableStyleId>
              </a:tblPr>
              <a:tblGrid>
                <a:gridCol w="5230893">
                  <a:extLst>
                    <a:ext uri="{9D8B030D-6E8A-4147-A177-3AD203B41FA5}">
                      <a16:colId xmlns:a16="http://schemas.microsoft.com/office/drawing/2014/main" val="20000"/>
                    </a:ext>
                  </a:extLst>
                </a:gridCol>
                <a:gridCol w="1208868">
                  <a:extLst>
                    <a:ext uri="{9D8B030D-6E8A-4147-A177-3AD203B41FA5}">
                      <a16:colId xmlns:a16="http://schemas.microsoft.com/office/drawing/2014/main" val="20001"/>
                    </a:ext>
                  </a:extLst>
                </a:gridCol>
                <a:gridCol w="1447539">
                  <a:extLst>
                    <a:ext uri="{9D8B030D-6E8A-4147-A177-3AD203B41FA5}">
                      <a16:colId xmlns:a16="http://schemas.microsoft.com/office/drawing/2014/main" val="20002"/>
                    </a:ext>
                  </a:extLst>
                </a:gridCol>
              </a:tblGrid>
              <a:tr h="719345">
                <a:tc>
                  <a:txBody>
                    <a:bodyPr/>
                    <a:lstStyle/>
                    <a:p>
                      <a:r>
                        <a:rPr lang="en-US" sz="2000" b="1" kern="1200" dirty="0" smtClean="0">
                          <a:solidFill>
                            <a:schemeClr val="lt1"/>
                          </a:solidFill>
                          <a:effectLst/>
                          <a:latin typeface="+mn-lt"/>
                          <a:ea typeface="+mn-ea"/>
                          <a:cs typeface="+mn-cs"/>
                        </a:rPr>
                        <a:t>Messages by thematic areas</a:t>
                      </a:r>
                      <a:r>
                        <a:rPr lang="en-US" sz="2000" dirty="0" smtClean="0">
                          <a:effectLst/>
                        </a:rPr>
                        <a:t> </a:t>
                      </a:r>
                      <a:endParaRPr lang="en-US" sz="2000" dirty="0"/>
                    </a:p>
                  </a:txBody>
                  <a:tcPr anchor="ctr" anchorCtr="1"/>
                </a:tc>
                <a:tc>
                  <a:txBody>
                    <a:bodyPr/>
                    <a:lstStyle/>
                    <a:p>
                      <a:r>
                        <a:rPr lang="en-US" sz="2000" dirty="0" smtClean="0"/>
                        <a:t>n</a:t>
                      </a:r>
                      <a:endParaRPr lang="en-US" sz="2000" dirty="0"/>
                    </a:p>
                  </a:txBody>
                  <a:tcPr anchor="ctr" anchorCtr="1"/>
                </a:tc>
                <a:tc>
                  <a:txBody>
                    <a:bodyPr/>
                    <a:lstStyle/>
                    <a:p>
                      <a:r>
                        <a:rPr lang="en-US" sz="2000" dirty="0" smtClean="0"/>
                        <a:t>%</a:t>
                      </a:r>
                      <a:endParaRPr lang="en-US" sz="2000" dirty="0"/>
                    </a:p>
                  </a:txBody>
                  <a:tcPr anchor="ctr" anchorCtr="1"/>
                </a:tc>
                <a:extLst>
                  <a:ext uri="{0D108BD9-81ED-4DB2-BD59-A6C34878D82A}">
                    <a16:rowId xmlns:a16="http://schemas.microsoft.com/office/drawing/2014/main" val="10000"/>
                  </a:ext>
                </a:extLst>
              </a:tr>
              <a:tr h="530426">
                <a:tc>
                  <a:txBody>
                    <a:bodyPr/>
                    <a:lstStyle/>
                    <a:p>
                      <a:pPr marL="0" marR="0" algn="l">
                        <a:spcBef>
                          <a:spcPts val="0"/>
                        </a:spcBef>
                        <a:spcAft>
                          <a:spcPts val="0"/>
                        </a:spcAft>
                      </a:pPr>
                      <a:r>
                        <a:rPr lang="en-US" sz="2000" dirty="0">
                          <a:solidFill>
                            <a:srgbClr val="000000"/>
                          </a:solidFill>
                          <a:effectLst/>
                          <a:latin typeface="Calibri" charset="0"/>
                          <a:ea typeface="Calibri" charset="0"/>
                          <a:cs typeface="Calibri" charset="0"/>
                        </a:rPr>
                        <a:t>Postpartum family planning </a:t>
                      </a:r>
                      <a:endParaRPr lang="en-US" sz="2000" dirty="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dirty="0">
                          <a:solidFill>
                            <a:srgbClr val="000000"/>
                          </a:solidFill>
                          <a:effectLst/>
                          <a:latin typeface="Calibri" charset="0"/>
                          <a:ea typeface="Calibri" charset="0"/>
                          <a:cs typeface="Calibri" charset="0"/>
                        </a:rPr>
                        <a:t>5429</a:t>
                      </a:r>
                      <a:endParaRPr lang="en-US" sz="2000" dirty="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a:solidFill>
                            <a:srgbClr val="000000"/>
                          </a:solidFill>
                          <a:effectLst/>
                          <a:latin typeface="Calibri" charset="0"/>
                          <a:ea typeface="Calibri" charset="0"/>
                          <a:cs typeface="Calibri" charset="0"/>
                        </a:rPr>
                        <a:t>69.3%</a:t>
                      </a:r>
                      <a:endParaRPr lang="en-US" sz="2000">
                        <a:effectLst/>
                        <a:latin typeface="Calibri" charset="0"/>
                        <a:ea typeface="Calibri" charset="0"/>
                        <a:cs typeface="Calibri" charset="0"/>
                      </a:endParaRPr>
                    </a:p>
                  </a:txBody>
                  <a:tcPr marL="68580" marR="68580" marT="0" marB="0" anchor="ctr"/>
                </a:tc>
                <a:extLst>
                  <a:ext uri="{0D108BD9-81ED-4DB2-BD59-A6C34878D82A}">
                    <a16:rowId xmlns:a16="http://schemas.microsoft.com/office/drawing/2014/main" val="10001"/>
                  </a:ext>
                </a:extLst>
              </a:tr>
              <a:tr h="530426">
                <a:tc>
                  <a:txBody>
                    <a:bodyPr/>
                    <a:lstStyle/>
                    <a:p>
                      <a:pPr marL="0" marR="0" algn="l">
                        <a:spcBef>
                          <a:spcPts val="0"/>
                        </a:spcBef>
                        <a:spcAft>
                          <a:spcPts val="0"/>
                        </a:spcAft>
                      </a:pPr>
                      <a:r>
                        <a:rPr lang="en-US" sz="2000">
                          <a:solidFill>
                            <a:srgbClr val="000000"/>
                          </a:solidFill>
                          <a:effectLst/>
                          <a:latin typeface="Calibri" charset="0"/>
                          <a:ea typeface="Calibri" charset="0"/>
                          <a:cs typeface="Calibri" charset="0"/>
                        </a:rPr>
                        <a:t>Infant care and developmental milestones </a:t>
                      </a:r>
                      <a:endParaRPr lang="en-US" sz="200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dirty="0">
                          <a:solidFill>
                            <a:srgbClr val="000000"/>
                          </a:solidFill>
                          <a:effectLst/>
                          <a:latin typeface="Calibri" charset="0"/>
                          <a:ea typeface="Calibri" charset="0"/>
                          <a:cs typeface="Calibri" charset="0"/>
                        </a:rPr>
                        <a:t>4905</a:t>
                      </a:r>
                      <a:endParaRPr lang="en-US" sz="2000" dirty="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a:solidFill>
                            <a:srgbClr val="000000"/>
                          </a:solidFill>
                          <a:effectLst/>
                          <a:latin typeface="Calibri" charset="0"/>
                          <a:ea typeface="Calibri" charset="0"/>
                          <a:cs typeface="Calibri" charset="0"/>
                        </a:rPr>
                        <a:t>75.9%</a:t>
                      </a:r>
                      <a:endParaRPr lang="en-US" sz="2000">
                        <a:effectLst/>
                        <a:latin typeface="Calibri" charset="0"/>
                        <a:ea typeface="Calibri" charset="0"/>
                        <a:cs typeface="Calibri" charset="0"/>
                      </a:endParaRPr>
                    </a:p>
                  </a:txBody>
                  <a:tcPr marL="68580" marR="68580" marT="0" marB="0" anchor="ctr"/>
                </a:tc>
                <a:extLst>
                  <a:ext uri="{0D108BD9-81ED-4DB2-BD59-A6C34878D82A}">
                    <a16:rowId xmlns:a16="http://schemas.microsoft.com/office/drawing/2014/main" val="10002"/>
                  </a:ext>
                </a:extLst>
              </a:tr>
              <a:tr h="530426">
                <a:tc>
                  <a:txBody>
                    <a:bodyPr/>
                    <a:lstStyle/>
                    <a:p>
                      <a:pPr marL="0" marR="0" algn="l">
                        <a:spcBef>
                          <a:spcPts val="0"/>
                        </a:spcBef>
                        <a:spcAft>
                          <a:spcPts val="0"/>
                        </a:spcAft>
                      </a:pPr>
                      <a:r>
                        <a:rPr lang="en-US" sz="2000" dirty="0">
                          <a:solidFill>
                            <a:srgbClr val="000000"/>
                          </a:solidFill>
                          <a:effectLst/>
                          <a:latin typeface="Calibri" charset="0"/>
                          <a:ea typeface="Calibri" charset="0"/>
                          <a:cs typeface="Calibri" charset="0"/>
                        </a:rPr>
                        <a:t>Malaria </a:t>
                      </a:r>
                      <a:endParaRPr lang="en-US" sz="2000" dirty="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dirty="0">
                          <a:solidFill>
                            <a:srgbClr val="000000"/>
                          </a:solidFill>
                          <a:effectLst/>
                          <a:latin typeface="Calibri" charset="0"/>
                          <a:ea typeface="Calibri" charset="0"/>
                          <a:cs typeface="Calibri" charset="0"/>
                        </a:rPr>
                        <a:t>1458</a:t>
                      </a:r>
                      <a:endParaRPr lang="en-US" sz="2000" dirty="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a:solidFill>
                            <a:srgbClr val="000000"/>
                          </a:solidFill>
                          <a:effectLst/>
                          <a:latin typeface="Calibri" charset="0"/>
                          <a:ea typeface="Calibri" charset="0"/>
                          <a:cs typeface="Calibri" charset="0"/>
                        </a:rPr>
                        <a:t>86.7%</a:t>
                      </a:r>
                      <a:endParaRPr lang="en-US" sz="2000">
                        <a:effectLst/>
                        <a:latin typeface="Calibri" charset="0"/>
                        <a:ea typeface="Calibri" charset="0"/>
                        <a:cs typeface="Calibri" charset="0"/>
                      </a:endParaRPr>
                    </a:p>
                  </a:txBody>
                  <a:tcPr marL="68580" marR="68580" marT="0" marB="0" anchor="ctr"/>
                </a:tc>
                <a:extLst>
                  <a:ext uri="{0D108BD9-81ED-4DB2-BD59-A6C34878D82A}">
                    <a16:rowId xmlns:a16="http://schemas.microsoft.com/office/drawing/2014/main" val="10003"/>
                  </a:ext>
                </a:extLst>
              </a:tr>
              <a:tr h="530426">
                <a:tc>
                  <a:txBody>
                    <a:bodyPr/>
                    <a:lstStyle/>
                    <a:p>
                      <a:pPr marL="0" marR="0" algn="l">
                        <a:spcBef>
                          <a:spcPts val="0"/>
                        </a:spcBef>
                        <a:spcAft>
                          <a:spcPts val="0"/>
                        </a:spcAft>
                      </a:pPr>
                      <a:r>
                        <a:rPr lang="en-US" sz="2000">
                          <a:solidFill>
                            <a:srgbClr val="000000"/>
                          </a:solidFill>
                          <a:effectLst/>
                          <a:latin typeface="Calibri" charset="0"/>
                          <a:ea typeface="Calibri" charset="0"/>
                          <a:cs typeface="Calibri" charset="0"/>
                        </a:rPr>
                        <a:t>Pregnancy care, danger signs </a:t>
                      </a:r>
                      <a:endParaRPr lang="en-US" sz="200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a:solidFill>
                            <a:srgbClr val="000000"/>
                          </a:solidFill>
                          <a:effectLst/>
                          <a:latin typeface="Calibri" charset="0"/>
                          <a:ea typeface="Calibri" charset="0"/>
                          <a:cs typeface="Calibri" charset="0"/>
                        </a:rPr>
                        <a:t>5374</a:t>
                      </a:r>
                      <a:endParaRPr lang="en-US" sz="200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dirty="0">
                          <a:solidFill>
                            <a:srgbClr val="000000"/>
                          </a:solidFill>
                          <a:effectLst/>
                          <a:latin typeface="Calibri" charset="0"/>
                          <a:ea typeface="Calibri" charset="0"/>
                          <a:cs typeface="Calibri" charset="0"/>
                        </a:rPr>
                        <a:t>77.2%</a:t>
                      </a:r>
                      <a:endParaRPr lang="en-US" sz="2000" dirty="0">
                        <a:effectLst/>
                        <a:latin typeface="Calibri" charset="0"/>
                        <a:ea typeface="Calibri" charset="0"/>
                        <a:cs typeface="Calibri" charset="0"/>
                      </a:endParaRPr>
                    </a:p>
                  </a:txBody>
                  <a:tcPr marL="68580" marR="68580" marT="0" marB="0" anchor="ctr"/>
                </a:tc>
                <a:extLst>
                  <a:ext uri="{0D108BD9-81ED-4DB2-BD59-A6C34878D82A}">
                    <a16:rowId xmlns:a16="http://schemas.microsoft.com/office/drawing/2014/main" val="10004"/>
                  </a:ext>
                </a:extLst>
              </a:tr>
              <a:tr h="530426">
                <a:tc>
                  <a:txBody>
                    <a:bodyPr/>
                    <a:lstStyle/>
                    <a:p>
                      <a:pPr marL="0" marR="0" algn="l">
                        <a:spcBef>
                          <a:spcPts val="0"/>
                        </a:spcBef>
                        <a:spcAft>
                          <a:spcPts val="0"/>
                        </a:spcAft>
                      </a:pPr>
                      <a:r>
                        <a:rPr lang="en-US" sz="2000">
                          <a:solidFill>
                            <a:srgbClr val="000000"/>
                          </a:solidFill>
                          <a:effectLst/>
                          <a:latin typeface="Calibri" charset="0"/>
                          <a:ea typeface="Calibri" charset="0"/>
                          <a:cs typeface="Calibri" charset="0"/>
                        </a:rPr>
                        <a:t>Postpartum care, danger signs </a:t>
                      </a:r>
                      <a:endParaRPr lang="en-US" sz="200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a:solidFill>
                            <a:srgbClr val="000000"/>
                          </a:solidFill>
                          <a:effectLst/>
                          <a:latin typeface="Calibri" charset="0"/>
                          <a:ea typeface="Calibri" charset="0"/>
                          <a:cs typeface="Calibri" charset="0"/>
                        </a:rPr>
                        <a:t>6286</a:t>
                      </a:r>
                      <a:endParaRPr lang="en-US" sz="200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dirty="0">
                          <a:solidFill>
                            <a:srgbClr val="000000"/>
                          </a:solidFill>
                          <a:effectLst/>
                          <a:latin typeface="Calibri" charset="0"/>
                          <a:ea typeface="Calibri" charset="0"/>
                          <a:cs typeface="Calibri" charset="0"/>
                        </a:rPr>
                        <a:t>75.5%</a:t>
                      </a:r>
                      <a:endParaRPr lang="en-US" sz="2000" dirty="0">
                        <a:effectLst/>
                        <a:latin typeface="Calibri" charset="0"/>
                        <a:ea typeface="Calibri" charset="0"/>
                        <a:cs typeface="Calibri" charset="0"/>
                      </a:endParaRPr>
                    </a:p>
                  </a:txBody>
                  <a:tcPr marL="68580" marR="68580" marT="0" marB="0" anchor="ctr"/>
                </a:tc>
                <a:extLst>
                  <a:ext uri="{0D108BD9-81ED-4DB2-BD59-A6C34878D82A}">
                    <a16:rowId xmlns:a16="http://schemas.microsoft.com/office/drawing/2014/main" val="10005"/>
                  </a:ext>
                </a:extLst>
              </a:tr>
              <a:tr h="530426">
                <a:tc>
                  <a:txBody>
                    <a:bodyPr/>
                    <a:lstStyle/>
                    <a:p>
                      <a:pPr marL="0" marR="0" algn="l">
                        <a:spcBef>
                          <a:spcPts val="0"/>
                        </a:spcBef>
                        <a:spcAft>
                          <a:spcPts val="0"/>
                        </a:spcAft>
                      </a:pPr>
                      <a:r>
                        <a:rPr lang="en-US" sz="2000">
                          <a:solidFill>
                            <a:srgbClr val="000000"/>
                          </a:solidFill>
                          <a:effectLst/>
                          <a:latin typeface="Calibri" charset="0"/>
                          <a:ea typeface="Calibri" charset="0"/>
                          <a:cs typeface="Calibri" charset="0"/>
                        </a:rPr>
                        <a:t>Infant feeding/Nutrition, anemia </a:t>
                      </a:r>
                      <a:endParaRPr lang="en-US" sz="200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a:solidFill>
                            <a:srgbClr val="000000"/>
                          </a:solidFill>
                          <a:effectLst/>
                          <a:latin typeface="Calibri" charset="0"/>
                          <a:ea typeface="Calibri" charset="0"/>
                          <a:cs typeface="Calibri" charset="0"/>
                        </a:rPr>
                        <a:t>6128</a:t>
                      </a:r>
                      <a:endParaRPr lang="en-US" sz="200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dirty="0">
                          <a:solidFill>
                            <a:srgbClr val="000000"/>
                          </a:solidFill>
                          <a:effectLst/>
                          <a:latin typeface="Calibri" charset="0"/>
                          <a:ea typeface="Calibri" charset="0"/>
                          <a:cs typeface="Calibri" charset="0"/>
                        </a:rPr>
                        <a:t>75.4%</a:t>
                      </a:r>
                      <a:endParaRPr lang="en-US" sz="2000" dirty="0">
                        <a:effectLst/>
                        <a:latin typeface="Calibri" charset="0"/>
                        <a:ea typeface="Calibri" charset="0"/>
                        <a:cs typeface="Calibri" charset="0"/>
                      </a:endParaRPr>
                    </a:p>
                  </a:txBody>
                  <a:tcPr marL="68580" marR="68580" marT="0" marB="0" anchor="ctr"/>
                </a:tc>
                <a:extLst>
                  <a:ext uri="{0D108BD9-81ED-4DB2-BD59-A6C34878D82A}">
                    <a16:rowId xmlns:a16="http://schemas.microsoft.com/office/drawing/2014/main" val="10006"/>
                  </a:ext>
                </a:extLst>
              </a:tr>
              <a:tr h="530426">
                <a:tc>
                  <a:txBody>
                    <a:bodyPr/>
                    <a:lstStyle/>
                    <a:p>
                      <a:pPr marL="0" marR="0" algn="l">
                        <a:spcBef>
                          <a:spcPts val="0"/>
                        </a:spcBef>
                        <a:spcAft>
                          <a:spcPts val="0"/>
                        </a:spcAft>
                      </a:pPr>
                      <a:r>
                        <a:rPr lang="en-US" sz="2000" dirty="0">
                          <a:solidFill>
                            <a:srgbClr val="000000"/>
                          </a:solidFill>
                          <a:effectLst/>
                          <a:latin typeface="Calibri" charset="0"/>
                          <a:ea typeface="Calibri" charset="0"/>
                          <a:cs typeface="Calibri" charset="0"/>
                        </a:rPr>
                        <a:t>Immunizations, hygiene and infection control </a:t>
                      </a:r>
                      <a:endParaRPr lang="en-US" sz="2000" dirty="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a:solidFill>
                            <a:srgbClr val="000000"/>
                          </a:solidFill>
                          <a:effectLst/>
                          <a:latin typeface="Calibri" charset="0"/>
                          <a:ea typeface="Calibri" charset="0"/>
                          <a:cs typeface="Calibri" charset="0"/>
                        </a:rPr>
                        <a:t>5027</a:t>
                      </a:r>
                      <a:endParaRPr lang="en-US" sz="2000">
                        <a:effectLst/>
                        <a:latin typeface="Calibri" charset="0"/>
                        <a:ea typeface="Calibri" charset="0"/>
                        <a:cs typeface="Calibri" charset="0"/>
                      </a:endParaRPr>
                    </a:p>
                  </a:txBody>
                  <a:tcPr marL="68580" marR="68580" marT="0" marB="0" anchor="ctr"/>
                </a:tc>
                <a:tc>
                  <a:txBody>
                    <a:bodyPr/>
                    <a:lstStyle/>
                    <a:p>
                      <a:pPr marL="0" marR="0" algn="r">
                        <a:spcBef>
                          <a:spcPts val="0"/>
                        </a:spcBef>
                        <a:spcAft>
                          <a:spcPts val="0"/>
                        </a:spcAft>
                      </a:pPr>
                      <a:r>
                        <a:rPr lang="en-US" sz="2000" dirty="0">
                          <a:solidFill>
                            <a:srgbClr val="000000"/>
                          </a:solidFill>
                          <a:effectLst/>
                          <a:latin typeface="Calibri" charset="0"/>
                          <a:ea typeface="Calibri" charset="0"/>
                          <a:cs typeface="Calibri" charset="0"/>
                        </a:rPr>
                        <a:t>72.5%</a:t>
                      </a:r>
                      <a:endParaRPr lang="en-US" sz="2000" dirty="0">
                        <a:effectLst/>
                        <a:latin typeface="Calibri" charset="0"/>
                        <a:ea typeface="Calibri" charset="0"/>
                        <a:cs typeface="Calibri" charset="0"/>
                      </a:endParaRPr>
                    </a:p>
                  </a:txBody>
                  <a:tcPr marL="68580" marR="68580" marT="0"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8707420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7908324" y="5648500"/>
            <a:ext cx="1039277" cy="1039277"/>
          </a:xfrm>
          <a:prstGeom prst="rect">
            <a:avLst/>
          </a:prstGeom>
        </p:spPr>
      </p:pic>
      <p:sp>
        <p:nvSpPr>
          <p:cNvPr id="8" name="Title 1"/>
          <p:cNvSpPr txBox="1">
            <a:spLocks/>
          </p:cNvSpPr>
          <p:nvPr/>
        </p:nvSpPr>
        <p:spPr>
          <a:xfrm>
            <a:off x="240579" y="50927"/>
            <a:ext cx="5159557" cy="44697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200" dirty="0"/>
              <a:t>Measuring Program Effectiveness:</a:t>
            </a:r>
          </a:p>
        </p:txBody>
      </p:sp>
      <p:cxnSp>
        <p:nvCxnSpPr>
          <p:cNvPr id="9" name="Straight Connector 8"/>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221052" y="220707"/>
            <a:ext cx="4990062" cy="739055"/>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1800" dirty="0" smtClean="0">
                <a:solidFill>
                  <a:srgbClr val="FF9933"/>
                </a:solidFill>
              </a:rPr>
              <a:t>Health </a:t>
            </a:r>
            <a:r>
              <a:rPr lang="en-US" sz="1800" dirty="0">
                <a:solidFill>
                  <a:srgbClr val="FF9933"/>
                </a:solidFill>
              </a:rPr>
              <a:t>worker </a:t>
            </a:r>
            <a:r>
              <a:rPr lang="en-US" sz="1800" dirty="0" smtClean="0">
                <a:solidFill>
                  <a:srgbClr val="FF9933"/>
                </a:solidFill>
              </a:rPr>
              <a:t>perceptions </a:t>
            </a:r>
            <a:r>
              <a:rPr lang="en-US" sz="1800" dirty="0">
                <a:solidFill>
                  <a:srgbClr val="FF9933"/>
                </a:solidFill>
              </a:rPr>
              <a:t>of </a:t>
            </a:r>
            <a:r>
              <a:rPr lang="en-US" sz="1800" dirty="0" smtClean="0">
                <a:solidFill>
                  <a:srgbClr val="FF9933"/>
                </a:solidFill>
              </a:rPr>
              <a:t>CDA</a:t>
            </a:r>
            <a:endParaRPr lang="en-US" sz="1800" dirty="0">
              <a:solidFill>
                <a:srgbClr val="FF9933"/>
              </a:solidFill>
            </a:endParaRPr>
          </a:p>
        </p:txBody>
      </p:sp>
      <p:sp>
        <p:nvSpPr>
          <p:cNvPr id="2" name="Content Placeholder 1"/>
          <p:cNvSpPr>
            <a:spLocks noGrp="1"/>
          </p:cNvSpPr>
          <p:nvPr>
            <p:ph idx="1"/>
          </p:nvPr>
        </p:nvSpPr>
        <p:spPr>
          <a:xfrm>
            <a:off x="261864" y="1361781"/>
            <a:ext cx="5761031" cy="4596006"/>
          </a:xfrm>
        </p:spPr>
        <p:txBody>
          <a:bodyPr>
            <a:normAutofit/>
          </a:bodyPr>
          <a:lstStyle/>
          <a:p>
            <a:r>
              <a:rPr lang="en-US" sz="1800" b="1" dirty="0" smtClean="0"/>
              <a:t>Qualitative assessment in 3 MOTECH districts</a:t>
            </a:r>
          </a:p>
          <a:p>
            <a:endParaRPr lang="en-US" b="1" dirty="0" smtClean="0"/>
          </a:p>
          <a:p>
            <a:pPr marL="288925" lvl="1" indent="-285750">
              <a:spcAft>
                <a:spcPts val="1200"/>
              </a:spcAft>
            </a:pPr>
            <a:r>
              <a:rPr lang="en-US" b="1" dirty="0" smtClean="0"/>
              <a:t>In-depth interviews and focus groups with community health nurses at CHPS facilities and health centers, one midwife, and district health directorate staff in each district </a:t>
            </a:r>
          </a:p>
          <a:p>
            <a:pPr marL="288925" lvl="1" indent="-285750">
              <a:spcAft>
                <a:spcPts val="1200"/>
              </a:spcAft>
            </a:pPr>
            <a:endParaRPr lang="en-US" b="1" dirty="0"/>
          </a:p>
          <a:p>
            <a:pPr marL="288925" lvl="1" indent="-285750"/>
            <a:r>
              <a:rPr lang="en-US" b="1" dirty="0" smtClean="0"/>
              <a:t>Assess health worker perception of CDA: </a:t>
            </a:r>
          </a:p>
          <a:p>
            <a:pPr marL="631825" lvl="2" indent="-285750"/>
            <a:r>
              <a:rPr lang="en-US" b="1" dirty="0" smtClean="0"/>
              <a:t>Feasibility, Usability, and Acceptability </a:t>
            </a:r>
          </a:p>
        </p:txBody>
      </p:sp>
      <p:pic>
        <p:nvPicPr>
          <p:cNvPr id="7" name="Picture 6"/>
          <p:cNvPicPr>
            <a:picLocks noChangeAspect="1"/>
          </p:cNvPicPr>
          <p:nvPr/>
        </p:nvPicPr>
        <p:blipFill rotWithShape="1">
          <a:blip r:embed="rId3"/>
          <a:srcRect b="3408"/>
          <a:stretch/>
        </p:blipFill>
        <p:spPr>
          <a:xfrm>
            <a:off x="6446463" y="1834107"/>
            <a:ext cx="2341531" cy="22774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838630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17619" y="1381320"/>
            <a:ext cx="5565305" cy="2204075"/>
          </a:xfrm>
        </p:spPr>
        <p:txBody>
          <a:bodyPr>
            <a:noAutofit/>
          </a:bodyPr>
          <a:lstStyle/>
          <a:p>
            <a:pPr>
              <a:lnSpc>
                <a:spcPct val="100000"/>
              </a:lnSpc>
              <a:spcBef>
                <a:spcPts val="0"/>
              </a:spcBef>
              <a:spcAft>
                <a:spcPts val="0"/>
              </a:spcAft>
            </a:pPr>
            <a:r>
              <a:rPr lang="en-US" sz="1800" b="1" dirty="0" smtClean="0"/>
              <a:t> Easily </a:t>
            </a:r>
            <a:r>
              <a:rPr lang="en-US" sz="1800" b="1" dirty="0"/>
              <a:t>integrated into </a:t>
            </a:r>
            <a:r>
              <a:rPr lang="en-US" sz="1800" b="1" dirty="0" smtClean="0"/>
              <a:t>work </a:t>
            </a:r>
            <a:r>
              <a:rPr lang="en-US" sz="1800" b="1" dirty="0"/>
              <a:t>and data capture</a:t>
            </a:r>
          </a:p>
          <a:p>
            <a:pPr marL="0" indent="0">
              <a:lnSpc>
                <a:spcPct val="100000"/>
              </a:lnSpc>
              <a:buNone/>
            </a:pPr>
            <a:r>
              <a:rPr lang="en-US" sz="1800" dirty="0" smtClean="0"/>
              <a:t>“</a:t>
            </a:r>
            <a:r>
              <a:rPr lang="en-US" sz="1800" i="1" dirty="0" smtClean="0"/>
              <a:t>…</a:t>
            </a:r>
            <a:r>
              <a:rPr lang="en-US" sz="1400" i="1" dirty="0"/>
              <a:t>Every Monday morning, …the MOTECH system sends us alert messages to remind us on those who are due for care. And those who are defaulters too... So, every Monday morning I checked the phone and gets tracked on the data, and the details on those who are due for care and those who are defaulters and follow them and give the care to </a:t>
            </a:r>
            <a:r>
              <a:rPr lang="en-US" sz="1400" i="1" dirty="0" smtClean="0"/>
              <a:t>them”. -- (</a:t>
            </a:r>
            <a:r>
              <a:rPr lang="en-US" sz="1400" i="1" dirty="0"/>
              <a:t>CHN, community health post) </a:t>
            </a:r>
            <a:endParaRPr lang="en-US" sz="1400" dirty="0"/>
          </a:p>
        </p:txBody>
      </p:sp>
      <p:sp>
        <p:nvSpPr>
          <p:cNvPr id="8" name="Title 1"/>
          <p:cNvSpPr txBox="1">
            <a:spLocks/>
          </p:cNvSpPr>
          <p:nvPr/>
        </p:nvSpPr>
        <p:spPr>
          <a:xfrm>
            <a:off x="240579" y="50927"/>
            <a:ext cx="5159557" cy="44697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200" dirty="0"/>
              <a:t>Measuring Program Effectiveness:</a:t>
            </a:r>
          </a:p>
        </p:txBody>
      </p:sp>
      <p:cxnSp>
        <p:nvCxnSpPr>
          <p:cNvPr id="9" name="Straight Connector 8"/>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221051" y="220707"/>
            <a:ext cx="8641383" cy="739055"/>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1800" dirty="0" smtClean="0">
                <a:solidFill>
                  <a:srgbClr val="FF9933"/>
                </a:solidFill>
              </a:rPr>
              <a:t>Health worker perceptions </a:t>
            </a:r>
            <a:r>
              <a:rPr lang="en-US" sz="1800" dirty="0">
                <a:solidFill>
                  <a:srgbClr val="FF9933"/>
                </a:solidFill>
              </a:rPr>
              <a:t>of </a:t>
            </a:r>
            <a:r>
              <a:rPr lang="en-US" sz="1800" dirty="0" smtClean="0">
                <a:solidFill>
                  <a:srgbClr val="FF9933"/>
                </a:solidFill>
              </a:rPr>
              <a:t>CDA</a:t>
            </a:r>
            <a:endParaRPr lang="en-US" sz="1800" dirty="0">
              <a:solidFill>
                <a:srgbClr val="FF9933"/>
              </a:solidFill>
            </a:endParaRPr>
          </a:p>
        </p:txBody>
      </p:sp>
      <p:sp>
        <p:nvSpPr>
          <p:cNvPr id="40" name="Rectangle 39"/>
          <p:cNvSpPr/>
          <p:nvPr/>
        </p:nvSpPr>
        <p:spPr>
          <a:xfrm>
            <a:off x="225494" y="1592232"/>
            <a:ext cx="2960616" cy="948423"/>
          </a:xfrm>
          <a:prstGeom prst="rect">
            <a:avLst/>
          </a:prstGeom>
          <a:solidFill>
            <a:schemeClr val="accent1">
              <a:lumMod val="40000"/>
              <a:lumOff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grpSp>
        <p:nvGrpSpPr>
          <p:cNvPr id="2" name="Group 1"/>
          <p:cNvGrpSpPr/>
          <p:nvPr/>
        </p:nvGrpSpPr>
        <p:grpSpPr>
          <a:xfrm>
            <a:off x="271201" y="950708"/>
            <a:ext cx="2901815" cy="1462666"/>
            <a:chOff x="450057" y="1165369"/>
            <a:chExt cx="2901815" cy="1462666"/>
          </a:xfrm>
        </p:grpSpPr>
        <p:sp>
          <p:nvSpPr>
            <p:cNvPr id="39" name="Oval 38"/>
            <p:cNvSpPr/>
            <p:nvPr/>
          </p:nvSpPr>
          <p:spPr>
            <a:xfrm>
              <a:off x="1164391" y="1165369"/>
              <a:ext cx="1297135" cy="958005"/>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1169950" y="1424091"/>
              <a:ext cx="1313850" cy="307777"/>
            </a:xfrm>
            <a:prstGeom prst="rect">
              <a:avLst/>
            </a:prstGeom>
            <a:solidFill>
              <a:schemeClr val="accent4">
                <a:lumMod val="60000"/>
                <a:lumOff val="40000"/>
              </a:schemeClr>
            </a:solidFill>
          </p:spPr>
          <p:txBody>
            <a:bodyPr wrap="square" rtlCol="0">
              <a:spAutoFit/>
            </a:bodyPr>
            <a:lstStyle/>
            <a:p>
              <a:pPr algn="ctr"/>
              <a:r>
                <a:rPr lang="en-US" sz="1400" b="1" spc="150" dirty="0">
                  <a:latin typeface="Century Gothic" panose="020B0502020202020204" pitchFamily="34" charset="0"/>
                </a:rPr>
                <a:t>FEASIBILITY</a:t>
              </a:r>
            </a:p>
          </p:txBody>
        </p:sp>
        <p:sp>
          <p:nvSpPr>
            <p:cNvPr id="42" name="TextBox 41"/>
            <p:cNvSpPr txBox="1"/>
            <p:nvPr/>
          </p:nvSpPr>
          <p:spPr>
            <a:xfrm>
              <a:off x="450057" y="1889371"/>
              <a:ext cx="2901815" cy="738664"/>
            </a:xfrm>
            <a:prstGeom prst="rect">
              <a:avLst/>
            </a:prstGeom>
            <a:noFill/>
          </p:spPr>
          <p:txBody>
            <a:bodyPr wrap="square" rtlCol="0">
              <a:spAutoFit/>
            </a:bodyPr>
            <a:lstStyle/>
            <a:p>
              <a:pPr algn="ctr"/>
              <a:r>
                <a:rPr lang="en-US" sz="1400" dirty="0" smtClean="0">
                  <a:latin typeface="Century Gothic" panose="020B0502020202020204" pitchFamily="34" charset="0"/>
                </a:rPr>
                <a:t>Whether implementation of CDA </a:t>
              </a:r>
              <a:r>
                <a:rPr lang="en-US" sz="1400" dirty="0">
                  <a:latin typeface="Century Gothic" panose="020B0502020202020204" pitchFamily="34" charset="0"/>
                </a:rPr>
                <a:t>was easily </a:t>
              </a:r>
              <a:r>
                <a:rPr lang="en-US" sz="1400" dirty="0" smtClean="0">
                  <a:latin typeface="Century Gothic" panose="020B0502020202020204" pitchFamily="34" charset="0"/>
                </a:rPr>
                <a:t>achieved</a:t>
              </a:r>
              <a:r>
                <a:rPr lang="en-US" sz="1400" dirty="0">
                  <a:latin typeface="Century Gothic" panose="020B0502020202020204" pitchFamily="34" charset="0"/>
                </a:rPr>
                <a:t>, and integrated into routine care</a:t>
              </a:r>
            </a:p>
          </p:txBody>
        </p:sp>
      </p:grpSp>
      <p:sp>
        <p:nvSpPr>
          <p:cNvPr id="12" name="Content Placeholder 2"/>
          <p:cNvSpPr txBox="1">
            <a:spLocks/>
          </p:cNvSpPr>
          <p:nvPr/>
        </p:nvSpPr>
        <p:spPr>
          <a:xfrm>
            <a:off x="242782" y="2730677"/>
            <a:ext cx="3174838" cy="3861220"/>
          </a:xfrm>
          <a:prstGeom prst="rect">
            <a:avLst/>
          </a:prstGeom>
        </p:spPr>
        <p:txBody>
          <a:bodyPr vert="horz" lIns="91440" tIns="45720" rIns="91440" bIns="45720" rtlCol="0">
            <a:noAutofit/>
          </a:bodyPr>
          <a:lstStyle>
            <a:lvl1pPr marL="171450" indent="-171450" algn="l" defTabSz="685800" rtl="0" eaLnBrk="1" latinLnBrk="0" hangingPunct="1">
              <a:lnSpc>
                <a:spcPct val="110000"/>
              </a:lnSpc>
              <a:spcBef>
                <a:spcPts val="750"/>
              </a:spcBef>
              <a:spcAft>
                <a:spcPts val="600"/>
              </a:spcAft>
              <a:buFont typeface="Wingdings" panose="05000000000000000000" pitchFamily="2" charset="2"/>
              <a:buChar char="§"/>
              <a:defRPr sz="2000" kern="1200">
                <a:solidFill>
                  <a:schemeClr val="tx1"/>
                </a:solidFill>
                <a:latin typeface="Century Gothic" panose="020B0502020202020204" pitchFamily="34" charset="0"/>
                <a:ea typeface="+mn-ea"/>
                <a:cs typeface="+mn-cs"/>
              </a:defRPr>
            </a:lvl1pPr>
            <a:lvl2pPr marL="514350" indent="-171450" algn="l" defTabSz="685800" rtl="0" eaLnBrk="1" latinLnBrk="0" hangingPunct="1">
              <a:lnSpc>
                <a:spcPct val="110000"/>
              </a:lnSpc>
              <a:spcBef>
                <a:spcPts val="375"/>
              </a:spcBef>
              <a:spcAft>
                <a:spcPts val="300"/>
              </a:spcAft>
              <a:buFont typeface="Wingdings" panose="05000000000000000000" pitchFamily="2" charset="2"/>
              <a:buChar char="§"/>
              <a:defRPr sz="1800" kern="1200">
                <a:solidFill>
                  <a:schemeClr val="tx1"/>
                </a:solidFill>
                <a:latin typeface="Century Gothic" panose="020B0502020202020204" pitchFamily="34" charset="0"/>
                <a:ea typeface="+mn-ea"/>
                <a:cs typeface="+mn-cs"/>
              </a:defRPr>
            </a:lvl2pPr>
            <a:lvl3pPr marL="857250" indent="-171450" algn="l" defTabSz="685800" rtl="0" eaLnBrk="1" latinLnBrk="0" hangingPunct="1">
              <a:lnSpc>
                <a:spcPct val="110000"/>
              </a:lnSpc>
              <a:spcBef>
                <a:spcPts val="375"/>
              </a:spcBef>
              <a:spcAft>
                <a:spcPts val="300"/>
              </a:spcAft>
              <a:buFont typeface="Wingdings" panose="05000000000000000000" pitchFamily="2" charset="2"/>
              <a:buChar char="§"/>
              <a:defRPr sz="1500" kern="1200">
                <a:solidFill>
                  <a:schemeClr val="tx1"/>
                </a:solidFill>
                <a:latin typeface="Century Gothic" panose="020B0502020202020204" pitchFamily="34" charset="0"/>
                <a:ea typeface="+mn-ea"/>
                <a:cs typeface="+mn-cs"/>
              </a:defRPr>
            </a:lvl3pPr>
            <a:lvl4pPr marL="12001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4pPr>
            <a:lvl5pPr marL="15430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800" dirty="0" smtClean="0"/>
              <a:t> </a:t>
            </a:r>
            <a:r>
              <a:rPr lang="en-US" sz="1800" b="1" dirty="0" smtClean="0"/>
              <a:t>Manageable client load needed for feasible implementation</a:t>
            </a:r>
          </a:p>
          <a:p>
            <a:pPr marL="0" indent="0">
              <a:buNone/>
            </a:pPr>
            <a:r>
              <a:rPr lang="en-US" sz="1400" i="1" dirty="0" smtClean="0"/>
              <a:t>“…By the end of the day, maybe you have a lady who haven't deliver[</a:t>
            </a:r>
            <a:r>
              <a:rPr lang="en-US" sz="1400" i="1" dirty="0" err="1" smtClean="0"/>
              <a:t>ed</a:t>
            </a:r>
            <a:r>
              <a:rPr lang="en-US" sz="1400" i="1" dirty="0" smtClean="0"/>
              <a:t>] yet, so after you close the antenatal phase, you have to go to the labor ward and be monitoring this labor case. Then by the end of the day,…you are coming back to load the MOTECH…In fact it’s a headache.” -- (Midwife, health center)</a:t>
            </a:r>
            <a:endParaRPr lang="en-US" sz="1400" dirty="0" smtClean="0"/>
          </a:p>
        </p:txBody>
      </p:sp>
      <p:sp>
        <p:nvSpPr>
          <p:cNvPr id="13" name="Content Placeholder 2"/>
          <p:cNvSpPr txBox="1">
            <a:spLocks/>
          </p:cNvSpPr>
          <p:nvPr/>
        </p:nvSpPr>
        <p:spPr>
          <a:xfrm>
            <a:off x="3828831" y="3611361"/>
            <a:ext cx="4967337" cy="2214906"/>
          </a:xfrm>
          <a:prstGeom prst="rect">
            <a:avLst/>
          </a:prstGeom>
        </p:spPr>
        <p:txBody>
          <a:bodyPr vert="horz" lIns="91440" tIns="45720" rIns="91440" bIns="45720" rtlCol="0">
            <a:noAutofit/>
          </a:bodyPr>
          <a:lstStyle>
            <a:lvl1pPr marL="171450" indent="-171450" algn="l" defTabSz="685800" rtl="0" eaLnBrk="1" latinLnBrk="0" hangingPunct="1">
              <a:lnSpc>
                <a:spcPct val="110000"/>
              </a:lnSpc>
              <a:spcBef>
                <a:spcPts val="750"/>
              </a:spcBef>
              <a:spcAft>
                <a:spcPts val="600"/>
              </a:spcAft>
              <a:buFont typeface="Wingdings" panose="05000000000000000000" pitchFamily="2" charset="2"/>
              <a:buChar char="§"/>
              <a:defRPr sz="2000" kern="1200">
                <a:solidFill>
                  <a:schemeClr val="tx1"/>
                </a:solidFill>
                <a:latin typeface="Century Gothic" panose="020B0502020202020204" pitchFamily="34" charset="0"/>
                <a:ea typeface="+mn-ea"/>
                <a:cs typeface="+mn-cs"/>
              </a:defRPr>
            </a:lvl1pPr>
            <a:lvl2pPr marL="514350" indent="-171450" algn="l" defTabSz="685800" rtl="0" eaLnBrk="1" latinLnBrk="0" hangingPunct="1">
              <a:lnSpc>
                <a:spcPct val="110000"/>
              </a:lnSpc>
              <a:spcBef>
                <a:spcPts val="375"/>
              </a:spcBef>
              <a:spcAft>
                <a:spcPts val="300"/>
              </a:spcAft>
              <a:buFont typeface="Wingdings" panose="05000000000000000000" pitchFamily="2" charset="2"/>
              <a:buChar char="§"/>
              <a:defRPr sz="1800" kern="1200">
                <a:solidFill>
                  <a:schemeClr val="tx1"/>
                </a:solidFill>
                <a:latin typeface="Century Gothic" panose="020B0502020202020204" pitchFamily="34" charset="0"/>
                <a:ea typeface="+mn-ea"/>
                <a:cs typeface="+mn-cs"/>
              </a:defRPr>
            </a:lvl2pPr>
            <a:lvl3pPr marL="857250" indent="-171450" algn="l" defTabSz="685800" rtl="0" eaLnBrk="1" latinLnBrk="0" hangingPunct="1">
              <a:lnSpc>
                <a:spcPct val="110000"/>
              </a:lnSpc>
              <a:spcBef>
                <a:spcPts val="375"/>
              </a:spcBef>
              <a:spcAft>
                <a:spcPts val="300"/>
              </a:spcAft>
              <a:buFont typeface="Wingdings" panose="05000000000000000000" pitchFamily="2" charset="2"/>
              <a:buChar char="§"/>
              <a:defRPr sz="1500" kern="1200">
                <a:solidFill>
                  <a:schemeClr val="tx1"/>
                </a:solidFill>
                <a:latin typeface="Century Gothic" panose="020B0502020202020204" pitchFamily="34" charset="0"/>
                <a:ea typeface="+mn-ea"/>
                <a:cs typeface="+mn-cs"/>
              </a:defRPr>
            </a:lvl3pPr>
            <a:lvl4pPr marL="12001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4pPr>
            <a:lvl5pPr marL="15430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0"/>
              </a:spcAft>
            </a:pPr>
            <a:r>
              <a:rPr lang="en-US" sz="1800" dirty="0" smtClean="0"/>
              <a:t> </a:t>
            </a:r>
            <a:r>
              <a:rPr lang="en-US" sz="1800" b="1" dirty="0" smtClean="0"/>
              <a:t>Hardware and uploading requirements posed some inconveniences</a:t>
            </a:r>
            <a:endParaRPr lang="en-US" sz="1800" dirty="0" smtClean="0"/>
          </a:p>
          <a:p>
            <a:pPr marL="0" indent="0">
              <a:buNone/>
            </a:pPr>
            <a:r>
              <a:rPr lang="en-US" sz="1400" i="1" dirty="0" smtClean="0"/>
              <a:t>“</a:t>
            </a:r>
            <a:r>
              <a:rPr lang="is-IS" sz="1400" i="1" dirty="0" smtClean="0"/>
              <a:t>…</a:t>
            </a:r>
            <a:r>
              <a:rPr lang="en-US" sz="1400" i="1" dirty="0" smtClean="0"/>
              <a:t>We also have problems with network connectivity. For example, so the uploading may be a challenge. And sometimes they're typed, but it doesn't go through. Sometimes it doesn't go through at all. You have to go and climb a tree.” -- (District health information officer)</a:t>
            </a:r>
            <a:endParaRPr lang="en-US" sz="1400" dirty="0" smtClean="0"/>
          </a:p>
        </p:txBody>
      </p:sp>
    </p:spTree>
    <p:extLst>
      <p:ext uri="{BB962C8B-B14F-4D97-AF65-F5344CB8AC3E}">
        <p14:creationId xmlns:p14="http://schemas.microsoft.com/office/powerpoint/2010/main" val="2758221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Overview</a:t>
            </a:r>
            <a:endParaRPr lang="en-US" dirty="0"/>
          </a:p>
        </p:txBody>
      </p:sp>
      <p:sp>
        <p:nvSpPr>
          <p:cNvPr id="3" name="Content Placeholder 2"/>
          <p:cNvSpPr>
            <a:spLocks noGrp="1"/>
          </p:cNvSpPr>
          <p:nvPr>
            <p:ph idx="1"/>
          </p:nvPr>
        </p:nvSpPr>
        <p:spPr>
          <a:xfrm>
            <a:off x="318099" y="1199234"/>
            <a:ext cx="8498097" cy="4494812"/>
          </a:xfrm>
        </p:spPr>
        <p:txBody>
          <a:bodyPr>
            <a:normAutofit fontScale="85000" lnSpcReduction="10000"/>
          </a:bodyPr>
          <a:lstStyle/>
          <a:p>
            <a:r>
              <a:rPr lang="en-US" sz="2000" b="1" dirty="0">
                <a:latin typeface="Century Gothic" charset="0"/>
                <a:ea typeface="Century Gothic" charset="0"/>
                <a:cs typeface="Century Gothic" charset="0"/>
              </a:rPr>
              <a:t>Introductions </a:t>
            </a:r>
            <a:r>
              <a:rPr lang="en-US" sz="2000" dirty="0" smtClean="0">
                <a:latin typeface="Century Gothic" charset="0"/>
                <a:ea typeface="Century Gothic" charset="0"/>
                <a:cs typeface="Century Gothic" charset="0"/>
              </a:rPr>
              <a:t>(Garret </a:t>
            </a:r>
            <a:r>
              <a:rPr lang="en-US" sz="2000" dirty="0" err="1" smtClean="0">
                <a:latin typeface="Century Gothic" charset="0"/>
                <a:ea typeface="Century Gothic" charset="0"/>
                <a:cs typeface="Century Gothic" charset="0"/>
              </a:rPr>
              <a:t>Mehl</a:t>
            </a:r>
            <a:r>
              <a:rPr lang="en-US" sz="2000" dirty="0" smtClean="0">
                <a:latin typeface="Century Gothic" charset="0"/>
                <a:ea typeface="Century Gothic" charset="0"/>
                <a:cs typeface="Century Gothic" charset="0"/>
              </a:rPr>
              <a:t>, </a:t>
            </a:r>
            <a:r>
              <a:rPr lang="en-US" sz="2000" b="1" dirty="0" smtClean="0">
                <a:solidFill>
                  <a:srgbClr val="FF0000"/>
                </a:solidFill>
                <a:latin typeface="Century Gothic" charset="0"/>
                <a:ea typeface="Century Gothic" charset="0"/>
                <a:cs typeface="Century Gothic" charset="0"/>
              </a:rPr>
              <a:t>5 minutes</a:t>
            </a:r>
            <a:r>
              <a:rPr lang="en-US" sz="2000" dirty="0">
                <a:latin typeface="Century Gothic" charset="0"/>
                <a:ea typeface="Century Gothic" charset="0"/>
                <a:cs typeface="Century Gothic" charset="0"/>
              </a:rPr>
              <a:t>) </a:t>
            </a:r>
          </a:p>
          <a:p>
            <a:pPr lvl="1"/>
            <a:r>
              <a:rPr lang="en-US" sz="2000" dirty="0">
                <a:latin typeface="Century Gothic" charset="0"/>
                <a:ea typeface="Century Gothic" charset="0"/>
                <a:cs typeface="Century Gothic" charset="0"/>
              </a:rPr>
              <a:t>Moderator and speakers</a:t>
            </a:r>
          </a:p>
          <a:p>
            <a:pPr lvl="1"/>
            <a:r>
              <a:rPr lang="en-US" sz="2000" dirty="0">
                <a:latin typeface="Century Gothic" charset="0"/>
                <a:ea typeface="Century Gothic" charset="0"/>
                <a:cs typeface="Century Gothic" charset="0"/>
              </a:rPr>
              <a:t>Audience introduction</a:t>
            </a:r>
          </a:p>
          <a:p>
            <a:r>
              <a:rPr lang="en-US" sz="2000" b="1" dirty="0" smtClean="0">
                <a:latin typeface="Century Gothic" charset="0"/>
                <a:ea typeface="Century Gothic" charset="0"/>
                <a:cs typeface="Century Gothic" charset="0"/>
              </a:rPr>
              <a:t>Part 1. Introduction to MOTECH </a:t>
            </a:r>
            <a:r>
              <a:rPr lang="en-US" sz="2000" dirty="0" smtClean="0">
                <a:latin typeface="Century Gothic" charset="0"/>
                <a:ea typeface="Century Gothic" charset="0"/>
                <a:cs typeface="Century Gothic" charset="0"/>
              </a:rPr>
              <a:t>(</a:t>
            </a:r>
            <a:r>
              <a:rPr lang="en-US" sz="2000" dirty="0" err="1" smtClean="0">
                <a:latin typeface="Century Gothic" charset="0"/>
                <a:ea typeface="Century Gothic" charset="0"/>
                <a:cs typeface="Century Gothic" charset="0"/>
              </a:rPr>
              <a:t>Anitha</a:t>
            </a:r>
            <a:r>
              <a:rPr lang="en-US" sz="2000" dirty="0" smtClean="0">
                <a:latin typeface="Century Gothic" charset="0"/>
                <a:ea typeface="Century Gothic" charset="0"/>
                <a:cs typeface="Century Gothic" charset="0"/>
              </a:rPr>
              <a:t> </a:t>
            </a:r>
            <a:r>
              <a:rPr lang="en-US" sz="2000" dirty="0" err="1" smtClean="0">
                <a:latin typeface="Century Gothic" charset="0"/>
                <a:ea typeface="Century Gothic" charset="0"/>
                <a:cs typeface="Century Gothic" charset="0"/>
              </a:rPr>
              <a:t>Moorthy</a:t>
            </a:r>
            <a:r>
              <a:rPr lang="en-US" sz="2000" dirty="0">
                <a:latin typeface="Century Gothic" charset="0"/>
                <a:ea typeface="Century Gothic" charset="0"/>
                <a:cs typeface="Century Gothic" charset="0"/>
              </a:rPr>
              <a:t> </a:t>
            </a:r>
            <a:r>
              <a:rPr lang="en-US" sz="2000" dirty="0" smtClean="0">
                <a:latin typeface="Century Gothic" charset="0"/>
                <a:ea typeface="Century Gothic" charset="0"/>
                <a:cs typeface="Century Gothic" charset="0"/>
              </a:rPr>
              <a:t>&amp; David </a:t>
            </a:r>
            <a:r>
              <a:rPr lang="en-US" sz="2000" dirty="0" err="1" smtClean="0">
                <a:latin typeface="Century Gothic" charset="0"/>
                <a:ea typeface="Century Gothic" charset="0"/>
                <a:cs typeface="Century Gothic" charset="0"/>
              </a:rPr>
              <a:t>Hutchful</a:t>
            </a:r>
            <a:r>
              <a:rPr lang="en-US" sz="2000" dirty="0" smtClean="0">
                <a:latin typeface="Century Gothic" charset="0"/>
                <a:ea typeface="Century Gothic" charset="0"/>
                <a:cs typeface="Century Gothic" charset="0"/>
              </a:rPr>
              <a:t>, </a:t>
            </a:r>
            <a:r>
              <a:rPr lang="en-US" sz="2000" b="1" dirty="0" smtClean="0">
                <a:solidFill>
                  <a:srgbClr val="FF0000"/>
                </a:solidFill>
                <a:latin typeface="Century Gothic" charset="0"/>
                <a:ea typeface="Century Gothic" charset="0"/>
                <a:cs typeface="Century Gothic" charset="0"/>
              </a:rPr>
              <a:t>15 minutes</a:t>
            </a:r>
            <a:r>
              <a:rPr lang="en-US" sz="2000" dirty="0" smtClean="0">
                <a:latin typeface="Century Gothic" charset="0"/>
                <a:ea typeface="Century Gothic" charset="0"/>
                <a:cs typeface="Century Gothic" charset="0"/>
              </a:rPr>
              <a:t>)</a:t>
            </a:r>
            <a:endParaRPr lang="en-US" sz="2000" dirty="0">
              <a:latin typeface="Century Gothic" charset="0"/>
              <a:ea typeface="Century Gothic" charset="0"/>
              <a:cs typeface="Century Gothic" charset="0"/>
            </a:endParaRPr>
          </a:p>
          <a:p>
            <a:pPr marL="914400" lvl="1" indent="-457200">
              <a:buSzPct val="100000"/>
              <a:buFont typeface="+mj-lt"/>
              <a:buAutoNum type="arabicPeriod"/>
            </a:pPr>
            <a:r>
              <a:rPr lang="en-US" sz="2000" dirty="0" smtClean="0">
                <a:latin typeface="Century Gothic" charset="0"/>
                <a:ea typeface="Century Gothic" charset="0"/>
                <a:cs typeface="Century Gothic" charset="0"/>
              </a:rPr>
              <a:t>Background and rationale</a:t>
            </a:r>
          </a:p>
          <a:p>
            <a:pPr marL="914400" lvl="1" indent="-457200">
              <a:buSzPct val="100000"/>
              <a:buFont typeface="+mj-lt"/>
              <a:buAutoNum type="arabicPeriod"/>
            </a:pPr>
            <a:r>
              <a:rPr lang="en-US" sz="2000" dirty="0" smtClean="0">
                <a:latin typeface="Century Gothic" charset="0"/>
                <a:ea typeface="Century Gothic" charset="0"/>
                <a:cs typeface="Century Gothic" charset="0"/>
              </a:rPr>
              <a:t>What is it? How does it work?</a:t>
            </a:r>
          </a:p>
          <a:p>
            <a:pPr marL="914400" lvl="1" indent="-457200">
              <a:buSzPct val="100000"/>
              <a:buFont typeface="+mj-lt"/>
              <a:buAutoNum type="arabicPeriod"/>
            </a:pPr>
            <a:r>
              <a:rPr lang="en-US" sz="2000" dirty="0" smtClean="0">
                <a:latin typeface="Century Gothic" charset="0"/>
                <a:ea typeface="Century Gothic" charset="0"/>
                <a:cs typeface="Century Gothic" charset="0"/>
              </a:rPr>
              <a:t>Deep dive into technology development </a:t>
            </a:r>
            <a:endParaRPr lang="en-US" sz="2000" b="1" dirty="0">
              <a:latin typeface="Century Gothic" charset="0"/>
              <a:ea typeface="Century Gothic" charset="0"/>
              <a:cs typeface="Century Gothic" charset="0"/>
            </a:endParaRPr>
          </a:p>
          <a:p>
            <a:r>
              <a:rPr lang="en-US" sz="2000" b="1" dirty="0">
                <a:latin typeface="Century Gothic" charset="0"/>
                <a:ea typeface="Century Gothic" charset="0"/>
                <a:cs typeface="Century Gothic" charset="0"/>
              </a:rPr>
              <a:t>Part </a:t>
            </a:r>
            <a:r>
              <a:rPr lang="en-US" sz="2000" b="1" dirty="0" smtClean="0">
                <a:latin typeface="Century Gothic" charset="0"/>
                <a:ea typeface="Century Gothic" charset="0"/>
                <a:cs typeface="Century Gothic" charset="0"/>
              </a:rPr>
              <a:t>2. </a:t>
            </a:r>
            <a:r>
              <a:rPr lang="en-US" sz="2000" b="1" dirty="0">
                <a:latin typeface="Century Gothic" charset="0"/>
                <a:ea typeface="Century Gothic" charset="0"/>
                <a:cs typeface="Century Gothic" charset="0"/>
              </a:rPr>
              <a:t>Reflections </a:t>
            </a:r>
            <a:r>
              <a:rPr lang="en-US" sz="2000" b="1" dirty="0" smtClean="0">
                <a:latin typeface="Century Gothic" charset="0"/>
                <a:ea typeface="Century Gothic" charset="0"/>
                <a:cs typeface="Century Gothic" charset="0"/>
              </a:rPr>
              <a:t>on program evaluation</a:t>
            </a:r>
            <a:r>
              <a:rPr lang="en-US" sz="2000" dirty="0" smtClean="0">
                <a:latin typeface="Century Gothic" charset="0"/>
                <a:ea typeface="Century Gothic" charset="0"/>
                <a:cs typeface="Century Gothic" charset="0"/>
              </a:rPr>
              <a:t>-- </a:t>
            </a:r>
            <a:r>
              <a:rPr lang="en-US" sz="2000" dirty="0">
                <a:latin typeface="Century Gothic" charset="0"/>
                <a:ea typeface="Century Gothic" charset="0"/>
                <a:cs typeface="Century Gothic" charset="0"/>
              </a:rPr>
              <a:t>Summary findings from MOTECH M&amp;E </a:t>
            </a:r>
            <a:r>
              <a:rPr lang="en-US" sz="2000" dirty="0" smtClean="0">
                <a:latin typeface="Century Gothic" charset="0"/>
                <a:ea typeface="Century Gothic" charset="0"/>
                <a:cs typeface="Century Gothic" charset="0"/>
              </a:rPr>
              <a:t>activities (Amnesty LeFevre &amp; Larissa Jennings, </a:t>
            </a:r>
            <a:r>
              <a:rPr lang="en-US" sz="2000" b="1" dirty="0" smtClean="0">
                <a:solidFill>
                  <a:srgbClr val="FF0000"/>
                </a:solidFill>
                <a:latin typeface="Century Gothic" charset="0"/>
                <a:ea typeface="Century Gothic" charset="0"/>
                <a:cs typeface="Century Gothic" charset="0"/>
              </a:rPr>
              <a:t>15 minutes</a:t>
            </a:r>
            <a:r>
              <a:rPr lang="en-US" sz="2000" dirty="0" smtClean="0">
                <a:latin typeface="Century Gothic" charset="0"/>
                <a:ea typeface="Century Gothic" charset="0"/>
                <a:cs typeface="Century Gothic" charset="0"/>
              </a:rPr>
              <a:t>)</a:t>
            </a:r>
          </a:p>
          <a:p>
            <a:r>
              <a:rPr lang="en-US" sz="2000" b="1" dirty="0" smtClean="0">
                <a:latin typeface="Century Gothic" charset="0"/>
                <a:ea typeface="Century Gothic" charset="0"/>
                <a:cs typeface="Century Gothic" charset="0"/>
              </a:rPr>
              <a:t>Part 3. Group </a:t>
            </a:r>
            <a:r>
              <a:rPr lang="en-US" sz="2000" b="1" dirty="0">
                <a:latin typeface="Century Gothic" charset="0"/>
                <a:ea typeface="Century Gothic" charset="0"/>
                <a:cs typeface="Century Gothic" charset="0"/>
              </a:rPr>
              <a:t>reflections </a:t>
            </a:r>
            <a:r>
              <a:rPr lang="en-US" sz="2000" dirty="0">
                <a:latin typeface="Century Gothic" charset="0"/>
                <a:ea typeface="Century Gothic" charset="0"/>
                <a:cs typeface="Century Gothic" charset="0"/>
              </a:rPr>
              <a:t>on future strategies for improving program implementation, data collection and </a:t>
            </a:r>
            <a:r>
              <a:rPr lang="en-US" sz="2000" dirty="0" smtClean="0">
                <a:latin typeface="Century Gothic" charset="0"/>
                <a:ea typeface="Century Gothic" charset="0"/>
                <a:cs typeface="Century Gothic" charset="0"/>
              </a:rPr>
              <a:t>use (</a:t>
            </a:r>
            <a:r>
              <a:rPr lang="en-US" sz="2000" dirty="0">
                <a:latin typeface="Century Gothic" charset="0"/>
                <a:ea typeface="Century Gothic" charset="0"/>
                <a:cs typeface="Century Gothic" charset="0"/>
              </a:rPr>
              <a:t>Tim </a:t>
            </a:r>
            <a:r>
              <a:rPr lang="en-US" sz="2000" dirty="0" smtClean="0">
                <a:latin typeface="Century Gothic" charset="0"/>
                <a:ea typeface="Century Gothic" charset="0"/>
                <a:cs typeface="Century Gothic" charset="0"/>
              </a:rPr>
              <a:t>Wood, </a:t>
            </a:r>
            <a:r>
              <a:rPr lang="en-US" sz="2000" b="1" dirty="0" smtClean="0">
                <a:solidFill>
                  <a:srgbClr val="FF0000"/>
                </a:solidFill>
                <a:latin typeface="Century Gothic" charset="0"/>
                <a:ea typeface="Century Gothic" charset="0"/>
                <a:cs typeface="Century Gothic" charset="0"/>
              </a:rPr>
              <a:t>25 minutes</a:t>
            </a:r>
            <a:r>
              <a:rPr lang="en-US" sz="2000" dirty="0" smtClean="0">
                <a:latin typeface="Century Gothic" charset="0"/>
                <a:ea typeface="Century Gothic" charset="0"/>
                <a:cs typeface="Century Gothic" charset="0"/>
              </a:rPr>
              <a:t>)</a:t>
            </a:r>
            <a:endParaRPr lang="en-US" sz="2000" dirty="0">
              <a:latin typeface="Century Gothic" charset="0"/>
              <a:ea typeface="Century Gothic" charset="0"/>
              <a:cs typeface="Century Gothic" charset="0"/>
            </a:endParaRPr>
          </a:p>
          <a:p>
            <a:endParaRPr lang="en-US" sz="2000" dirty="0">
              <a:latin typeface="Times New Roman" charset="0"/>
              <a:ea typeface="Times New Roman" charset="0"/>
              <a:cs typeface="Times New Roman" charset="0"/>
            </a:endParaRPr>
          </a:p>
        </p:txBody>
      </p:sp>
      <p:cxnSp>
        <p:nvCxnSpPr>
          <p:cNvPr id="4" name="Straight Connector 3"/>
          <p:cNvCxnSpPr/>
          <p:nvPr/>
        </p:nvCxnSpPr>
        <p:spPr>
          <a:xfrm>
            <a:off x="180390" y="882715"/>
            <a:ext cx="4937760" cy="0"/>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83831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40579" y="50927"/>
            <a:ext cx="5159557" cy="44697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200" dirty="0"/>
              <a:t>Measuring Program Effectiveness:</a:t>
            </a:r>
          </a:p>
        </p:txBody>
      </p:sp>
      <p:cxnSp>
        <p:nvCxnSpPr>
          <p:cNvPr id="9" name="Straight Connector 8"/>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221051" y="220707"/>
            <a:ext cx="8641383" cy="739055"/>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1800" dirty="0" smtClean="0">
                <a:solidFill>
                  <a:srgbClr val="FF9933"/>
                </a:solidFill>
              </a:rPr>
              <a:t>Health </a:t>
            </a:r>
            <a:r>
              <a:rPr lang="en-US" sz="1800" dirty="0">
                <a:solidFill>
                  <a:srgbClr val="FF9933"/>
                </a:solidFill>
              </a:rPr>
              <a:t>worker </a:t>
            </a:r>
            <a:r>
              <a:rPr lang="en-US" sz="1800" dirty="0" smtClean="0">
                <a:solidFill>
                  <a:srgbClr val="FF9933"/>
                </a:solidFill>
              </a:rPr>
              <a:t>perceptions </a:t>
            </a:r>
            <a:r>
              <a:rPr lang="en-US" sz="1800" dirty="0">
                <a:solidFill>
                  <a:srgbClr val="FF9933"/>
                </a:solidFill>
              </a:rPr>
              <a:t>of CDA</a:t>
            </a:r>
          </a:p>
        </p:txBody>
      </p:sp>
      <p:grpSp>
        <p:nvGrpSpPr>
          <p:cNvPr id="2" name="Group 1"/>
          <p:cNvGrpSpPr/>
          <p:nvPr/>
        </p:nvGrpSpPr>
        <p:grpSpPr>
          <a:xfrm>
            <a:off x="156535" y="894257"/>
            <a:ext cx="2849435" cy="1591032"/>
            <a:chOff x="567903" y="1001587"/>
            <a:chExt cx="2849435" cy="1591032"/>
          </a:xfrm>
        </p:grpSpPr>
        <p:sp>
          <p:nvSpPr>
            <p:cNvPr id="38" name="Oval 37"/>
            <p:cNvSpPr/>
            <p:nvPr/>
          </p:nvSpPr>
          <p:spPr>
            <a:xfrm>
              <a:off x="1334603" y="1001587"/>
              <a:ext cx="1349509" cy="934399"/>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567903" y="1578859"/>
              <a:ext cx="2849435" cy="1013760"/>
            </a:xfrm>
            <a:prstGeom prst="rect">
              <a:avLst/>
            </a:prstGeom>
            <a:solidFill>
              <a:schemeClr val="accent6">
                <a:lumMod val="40000"/>
                <a:lumOff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44" name="TextBox 43"/>
            <p:cNvSpPr txBox="1"/>
            <p:nvPr/>
          </p:nvSpPr>
          <p:spPr>
            <a:xfrm>
              <a:off x="1340162" y="1193573"/>
              <a:ext cx="1313850" cy="307777"/>
            </a:xfrm>
            <a:prstGeom prst="rect">
              <a:avLst/>
            </a:prstGeom>
            <a:solidFill>
              <a:schemeClr val="accent4">
                <a:lumMod val="60000"/>
                <a:lumOff val="40000"/>
              </a:schemeClr>
            </a:solidFill>
          </p:spPr>
          <p:txBody>
            <a:bodyPr wrap="square" rtlCol="0">
              <a:spAutoFit/>
            </a:bodyPr>
            <a:lstStyle/>
            <a:p>
              <a:pPr algn="ctr"/>
              <a:r>
                <a:rPr lang="en-US" sz="1400" b="1" spc="150" dirty="0">
                  <a:latin typeface="Century Gothic" panose="020B0502020202020204" pitchFamily="34" charset="0"/>
                </a:rPr>
                <a:t>USABILITY</a:t>
              </a:r>
            </a:p>
          </p:txBody>
        </p:sp>
        <p:sp>
          <p:nvSpPr>
            <p:cNvPr id="45" name="TextBox 44"/>
            <p:cNvSpPr txBox="1"/>
            <p:nvPr/>
          </p:nvSpPr>
          <p:spPr>
            <a:xfrm>
              <a:off x="613612" y="1608961"/>
              <a:ext cx="2712074" cy="954107"/>
            </a:xfrm>
            <a:prstGeom prst="rect">
              <a:avLst/>
            </a:prstGeom>
            <a:noFill/>
          </p:spPr>
          <p:txBody>
            <a:bodyPr wrap="square" rtlCol="0">
              <a:spAutoFit/>
            </a:bodyPr>
            <a:lstStyle/>
            <a:p>
              <a:pPr algn="ctr"/>
              <a:r>
                <a:rPr lang="en-US" sz="1400" dirty="0" smtClean="0">
                  <a:latin typeface="Century Gothic" panose="020B0502020202020204" pitchFamily="34" charset="0"/>
                </a:rPr>
                <a:t>Whether CDA can be used to record, track, and sum data; and improve health worker productivity</a:t>
              </a:r>
              <a:endParaRPr lang="en-US" sz="1400" dirty="0">
                <a:latin typeface="Century Gothic" panose="020B0502020202020204" pitchFamily="34" charset="0"/>
              </a:endParaRPr>
            </a:p>
          </p:txBody>
        </p:sp>
      </p:grpSp>
      <p:sp>
        <p:nvSpPr>
          <p:cNvPr id="11" name="Content Placeholder 2"/>
          <p:cNvSpPr>
            <a:spLocks noGrp="1"/>
          </p:cNvSpPr>
          <p:nvPr>
            <p:ph idx="1"/>
          </p:nvPr>
        </p:nvSpPr>
        <p:spPr>
          <a:xfrm>
            <a:off x="216102" y="2705068"/>
            <a:ext cx="3039074" cy="3180245"/>
          </a:xfrm>
        </p:spPr>
        <p:txBody>
          <a:bodyPr>
            <a:noAutofit/>
          </a:bodyPr>
          <a:lstStyle/>
          <a:p>
            <a:pPr>
              <a:lnSpc>
                <a:spcPct val="100000"/>
              </a:lnSpc>
              <a:spcBef>
                <a:spcPts val="0"/>
              </a:spcBef>
              <a:spcAft>
                <a:spcPts val="0"/>
              </a:spcAft>
            </a:pPr>
            <a:r>
              <a:rPr lang="en-US" sz="1800" b="1" dirty="0" smtClean="0"/>
              <a:t> Improved </a:t>
            </a:r>
            <a:r>
              <a:rPr lang="en-US" sz="1800" b="1" dirty="0"/>
              <a:t>productivity through essential inputs versus paper </a:t>
            </a:r>
            <a:r>
              <a:rPr lang="en-US" sz="1800" b="1" dirty="0" smtClean="0"/>
              <a:t>register</a:t>
            </a:r>
            <a:endParaRPr lang="en-US" sz="1800" dirty="0"/>
          </a:p>
          <a:p>
            <a:pPr marL="0" indent="0">
              <a:buNone/>
            </a:pPr>
            <a:r>
              <a:rPr lang="en-US" sz="1400" i="1" dirty="0" smtClean="0"/>
              <a:t>“</a:t>
            </a:r>
            <a:r>
              <a:rPr lang="en-US" sz="1400" i="1" dirty="0"/>
              <a:t>I think MOTECH has made our work much easier. Before there is a lot of writing, then after MOTECH, maybe the important information will be portioned, so maybe when you write, it’s easier.” -- (CHN, health center</a:t>
            </a:r>
            <a:r>
              <a:rPr lang="en-US" sz="1400" i="1" dirty="0" smtClean="0"/>
              <a:t>) </a:t>
            </a:r>
            <a:endParaRPr lang="en-US" sz="1400" dirty="0"/>
          </a:p>
        </p:txBody>
      </p:sp>
      <p:sp>
        <p:nvSpPr>
          <p:cNvPr id="12" name="Content Placeholder 2"/>
          <p:cNvSpPr txBox="1">
            <a:spLocks/>
          </p:cNvSpPr>
          <p:nvPr/>
        </p:nvSpPr>
        <p:spPr>
          <a:xfrm>
            <a:off x="3344602" y="889735"/>
            <a:ext cx="5415125" cy="1731277"/>
          </a:xfrm>
          <a:prstGeom prst="rect">
            <a:avLst/>
          </a:prstGeom>
        </p:spPr>
        <p:txBody>
          <a:bodyPr vert="horz" lIns="91440" tIns="45720" rIns="91440" bIns="45720" rtlCol="0">
            <a:noAutofit/>
          </a:bodyPr>
          <a:lstStyle>
            <a:lvl1pPr marL="171450" indent="-171450" algn="l" defTabSz="685800" rtl="0" eaLnBrk="1" latinLnBrk="0" hangingPunct="1">
              <a:lnSpc>
                <a:spcPct val="110000"/>
              </a:lnSpc>
              <a:spcBef>
                <a:spcPts val="750"/>
              </a:spcBef>
              <a:spcAft>
                <a:spcPts val="600"/>
              </a:spcAft>
              <a:buFont typeface="Wingdings" panose="05000000000000000000" pitchFamily="2" charset="2"/>
              <a:buChar char="§"/>
              <a:defRPr sz="2000" kern="1200">
                <a:solidFill>
                  <a:schemeClr val="tx1"/>
                </a:solidFill>
                <a:latin typeface="Century Gothic" panose="020B0502020202020204" pitchFamily="34" charset="0"/>
                <a:ea typeface="+mn-ea"/>
                <a:cs typeface="+mn-cs"/>
              </a:defRPr>
            </a:lvl1pPr>
            <a:lvl2pPr marL="514350" indent="-171450" algn="l" defTabSz="685800" rtl="0" eaLnBrk="1" latinLnBrk="0" hangingPunct="1">
              <a:lnSpc>
                <a:spcPct val="110000"/>
              </a:lnSpc>
              <a:spcBef>
                <a:spcPts val="375"/>
              </a:spcBef>
              <a:spcAft>
                <a:spcPts val="300"/>
              </a:spcAft>
              <a:buFont typeface="Wingdings" panose="05000000000000000000" pitchFamily="2" charset="2"/>
              <a:buChar char="§"/>
              <a:defRPr sz="1800" kern="1200">
                <a:solidFill>
                  <a:schemeClr val="tx1"/>
                </a:solidFill>
                <a:latin typeface="Century Gothic" panose="020B0502020202020204" pitchFamily="34" charset="0"/>
                <a:ea typeface="+mn-ea"/>
                <a:cs typeface="+mn-cs"/>
              </a:defRPr>
            </a:lvl2pPr>
            <a:lvl3pPr marL="857250" indent="-171450" algn="l" defTabSz="685800" rtl="0" eaLnBrk="1" latinLnBrk="0" hangingPunct="1">
              <a:lnSpc>
                <a:spcPct val="110000"/>
              </a:lnSpc>
              <a:spcBef>
                <a:spcPts val="375"/>
              </a:spcBef>
              <a:spcAft>
                <a:spcPts val="300"/>
              </a:spcAft>
              <a:buFont typeface="Wingdings" panose="05000000000000000000" pitchFamily="2" charset="2"/>
              <a:buChar char="§"/>
              <a:defRPr sz="1500" kern="1200">
                <a:solidFill>
                  <a:schemeClr val="tx1"/>
                </a:solidFill>
                <a:latin typeface="Century Gothic" panose="020B0502020202020204" pitchFamily="34" charset="0"/>
                <a:ea typeface="+mn-ea"/>
                <a:cs typeface="+mn-cs"/>
              </a:defRPr>
            </a:lvl3pPr>
            <a:lvl4pPr marL="12001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4pPr>
            <a:lvl5pPr marL="15430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0"/>
              </a:spcAft>
            </a:pPr>
            <a:r>
              <a:rPr lang="en-US" sz="1800" b="1" dirty="0" smtClean="0"/>
              <a:t> Technical </a:t>
            </a:r>
            <a:r>
              <a:rPr lang="en-US" sz="1800" b="1" dirty="0"/>
              <a:t>errors led to incomplete data </a:t>
            </a:r>
            <a:r>
              <a:rPr lang="en-US" sz="1800" b="1" dirty="0" smtClean="0"/>
              <a:t>tasks</a:t>
            </a:r>
            <a:endParaRPr lang="en-US" sz="1800" b="1" dirty="0"/>
          </a:p>
          <a:p>
            <a:pPr marL="0" indent="0">
              <a:buNone/>
            </a:pPr>
            <a:r>
              <a:rPr lang="en-US" sz="1400" i="1" dirty="0" smtClean="0"/>
              <a:t>“</a:t>
            </a:r>
            <a:r>
              <a:rPr lang="en-US" sz="1400" i="1" dirty="0"/>
              <a:t>They will say “the MOTECH ID is already in use.” The MOTECH ID says it’s new. So I stopped registering them. I have five clients who are not registered now. If I use those MOTECH ID numbers, they will just send me errors.”</a:t>
            </a:r>
            <a:r>
              <a:rPr lang="en-US" sz="1400" dirty="0"/>
              <a:t> -- (CHN, community health post) </a:t>
            </a:r>
          </a:p>
        </p:txBody>
      </p:sp>
      <p:sp>
        <p:nvSpPr>
          <p:cNvPr id="13" name="Content Placeholder 2"/>
          <p:cNvSpPr txBox="1">
            <a:spLocks/>
          </p:cNvSpPr>
          <p:nvPr/>
        </p:nvSpPr>
        <p:spPr>
          <a:xfrm>
            <a:off x="3398259" y="2598434"/>
            <a:ext cx="5383558" cy="4056085"/>
          </a:xfrm>
          <a:prstGeom prst="rect">
            <a:avLst/>
          </a:prstGeom>
        </p:spPr>
        <p:txBody>
          <a:bodyPr vert="horz" lIns="91440" tIns="45720" rIns="91440" bIns="45720" rtlCol="0">
            <a:noAutofit/>
          </a:bodyPr>
          <a:lstStyle>
            <a:lvl1pPr marL="171450" indent="-171450" algn="l" defTabSz="685800" rtl="0" eaLnBrk="1" latinLnBrk="0" hangingPunct="1">
              <a:lnSpc>
                <a:spcPct val="110000"/>
              </a:lnSpc>
              <a:spcBef>
                <a:spcPts val="750"/>
              </a:spcBef>
              <a:spcAft>
                <a:spcPts val="600"/>
              </a:spcAft>
              <a:buFont typeface="Wingdings" panose="05000000000000000000" pitchFamily="2" charset="2"/>
              <a:buChar char="§"/>
              <a:defRPr sz="2000" kern="1200">
                <a:solidFill>
                  <a:schemeClr val="tx1"/>
                </a:solidFill>
                <a:latin typeface="Century Gothic" panose="020B0502020202020204" pitchFamily="34" charset="0"/>
                <a:ea typeface="+mn-ea"/>
                <a:cs typeface="+mn-cs"/>
              </a:defRPr>
            </a:lvl1pPr>
            <a:lvl2pPr marL="514350" indent="-171450" algn="l" defTabSz="685800" rtl="0" eaLnBrk="1" latinLnBrk="0" hangingPunct="1">
              <a:lnSpc>
                <a:spcPct val="110000"/>
              </a:lnSpc>
              <a:spcBef>
                <a:spcPts val="375"/>
              </a:spcBef>
              <a:spcAft>
                <a:spcPts val="300"/>
              </a:spcAft>
              <a:buFont typeface="Wingdings" panose="05000000000000000000" pitchFamily="2" charset="2"/>
              <a:buChar char="§"/>
              <a:defRPr sz="1800" kern="1200">
                <a:solidFill>
                  <a:schemeClr val="tx1"/>
                </a:solidFill>
                <a:latin typeface="Century Gothic" panose="020B0502020202020204" pitchFamily="34" charset="0"/>
                <a:ea typeface="+mn-ea"/>
                <a:cs typeface="+mn-cs"/>
              </a:defRPr>
            </a:lvl2pPr>
            <a:lvl3pPr marL="857250" indent="-171450" algn="l" defTabSz="685800" rtl="0" eaLnBrk="1" latinLnBrk="0" hangingPunct="1">
              <a:lnSpc>
                <a:spcPct val="110000"/>
              </a:lnSpc>
              <a:spcBef>
                <a:spcPts val="375"/>
              </a:spcBef>
              <a:spcAft>
                <a:spcPts val="300"/>
              </a:spcAft>
              <a:buFont typeface="Wingdings" panose="05000000000000000000" pitchFamily="2" charset="2"/>
              <a:buChar char="§"/>
              <a:defRPr sz="1500" kern="1200">
                <a:solidFill>
                  <a:schemeClr val="tx1"/>
                </a:solidFill>
                <a:latin typeface="Century Gothic" panose="020B0502020202020204" pitchFamily="34" charset="0"/>
                <a:ea typeface="+mn-ea"/>
                <a:cs typeface="+mn-cs"/>
              </a:defRPr>
            </a:lvl3pPr>
            <a:lvl4pPr marL="12001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4pPr>
            <a:lvl5pPr marL="15430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800" b="1" dirty="0"/>
              <a:t>Unable to remedy all of the information system redundancies and </a:t>
            </a:r>
            <a:r>
              <a:rPr lang="en-US" sz="1800" b="1" dirty="0" smtClean="0"/>
              <a:t>interoperability</a:t>
            </a:r>
            <a:r>
              <a:rPr lang="en-US" sz="1800" b="1" dirty="0"/>
              <a:t> </a:t>
            </a:r>
          </a:p>
          <a:p>
            <a:pPr marL="0" indent="0">
              <a:buNone/>
            </a:pPr>
            <a:r>
              <a:rPr lang="en-US" sz="1400" dirty="0"/>
              <a:t>“</a:t>
            </a:r>
            <a:r>
              <a:rPr lang="en-US" sz="1400" i="1" dirty="0"/>
              <a:t>Mind you, we have been advocating that if the MOTECH system and the DHIMS-2 would be on the same platform - so that this one will fit into this. So you don't have to print out, before you re-enter. That will save a lot of time.”</a:t>
            </a:r>
            <a:r>
              <a:rPr lang="en-US" sz="1400" dirty="0"/>
              <a:t> (District health information officer</a:t>
            </a:r>
            <a:r>
              <a:rPr lang="en-US" sz="1400" dirty="0" smtClean="0"/>
              <a:t>)</a:t>
            </a:r>
            <a:endParaRPr lang="en-US" sz="1400" dirty="0"/>
          </a:p>
          <a:p>
            <a:pPr marL="0" indent="0">
              <a:buNone/>
            </a:pPr>
            <a:r>
              <a:rPr lang="en-US" sz="1400" i="1" dirty="0"/>
              <a:t>“The reminder is good, but the difficulty in tracing the defaulters is the address. To get the address, we still have to go back to the simplified registers to locate the defaulters. When the phone is in your pocket and you look at it, you see the person…[but] it only comes with the name and the care. The addresses are not there.”</a:t>
            </a:r>
            <a:r>
              <a:rPr lang="en-US" sz="1400" dirty="0"/>
              <a:t> (CHN, health center</a:t>
            </a:r>
            <a:r>
              <a:rPr lang="en-US" sz="1400" dirty="0" smtClean="0"/>
              <a:t>)</a:t>
            </a:r>
            <a:endParaRPr lang="en-US" sz="1400" dirty="0"/>
          </a:p>
        </p:txBody>
      </p:sp>
    </p:spTree>
    <p:extLst>
      <p:ext uri="{BB962C8B-B14F-4D97-AF65-F5344CB8AC3E}">
        <p14:creationId xmlns:p14="http://schemas.microsoft.com/office/powerpoint/2010/main" val="1747925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40579" y="50927"/>
            <a:ext cx="5159557" cy="44697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200" dirty="0"/>
              <a:t>Measuring Program Effectiveness:</a:t>
            </a:r>
          </a:p>
        </p:txBody>
      </p:sp>
      <p:cxnSp>
        <p:nvCxnSpPr>
          <p:cNvPr id="9" name="Straight Connector 8"/>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221051" y="220707"/>
            <a:ext cx="8641383" cy="739055"/>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1800" dirty="0" smtClean="0">
                <a:solidFill>
                  <a:srgbClr val="FF9933"/>
                </a:solidFill>
              </a:rPr>
              <a:t>Health </a:t>
            </a:r>
            <a:r>
              <a:rPr lang="en-US" sz="1800" dirty="0">
                <a:solidFill>
                  <a:srgbClr val="FF9933"/>
                </a:solidFill>
              </a:rPr>
              <a:t>worker </a:t>
            </a:r>
            <a:r>
              <a:rPr lang="en-US" sz="1800" dirty="0" smtClean="0">
                <a:solidFill>
                  <a:srgbClr val="FF9933"/>
                </a:solidFill>
              </a:rPr>
              <a:t>perceptions </a:t>
            </a:r>
            <a:r>
              <a:rPr lang="en-US" sz="1800" dirty="0">
                <a:solidFill>
                  <a:srgbClr val="FF9933"/>
                </a:solidFill>
              </a:rPr>
              <a:t>of </a:t>
            </a:r>
            <a:r>
              <a:rPr lang="en-US" sz="1800" dirty="0" smtClean="0">
                <a:solidFill>
                  <a:srgbClr val="FF9933"/>
                </a:solidFill>
              </a:rPr>
              <a:t>CDA</a:t>
            </a:r>
            <a:endParaRPr lang="en-US" sz="1800" dirty="0">
              <a:solidFill>
                <a:srgbClr val="FF9933"/>
              </a:solidFill>
            </a:endParaRPr>
          </a:p>
        </p:txBody>
      </p:sp>
      <p:grpSp>
        <p:nvGrpSpPr>
          <p:cNvPr id="2" name="Group 1"/>
          <p:cNvGrpSpPr/>
          <p:nvPr/>
        </p:nvGrpSpPr>
        <p:grpSpPr>
          <a:xfrm>
            <a:off x="5618765" y="966091"/>
            <a:ext cx="3006554" cy="1604923"/>
            <a:chOff x="528624" y="1073422"/>
            <a:chExt cx="3006554" cy="1604923"/>
          </a:xfrm>
        </p:grpSpPr>
        <p:sp>
          <p:nvSpPr>
            <p:cNvPr id="37" name="Oval 36"/>
            <p:cNvSpPr/>
            <p:nvPr/>
          </p:nvSpPr>
          <p:spPr>
            <a:xfrm>
              <a:off x="1098929" y="1073422"/>
              <a:ext cx="1886332" cy="934399"/>
            </a:xfrm>
            <a:prstGeom prst="ellipse">
              <a:avLst/>
            </a:prstGeom>
            <a:noFill/>
            <a:ln w="28575">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528624" y="1707230"/>
              <a:ext cx="3006554" cy="948423"/>
            </a:xfrm>
            <a:prstGeom prst="rect">
              <a:avLst/>
            </a:prstGeom>
            <a:solidFill>
              <a:schemeClr val="accent2">
                <a:lumMod val="40000"/>
                <a:lumOff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47" name="TextBox 46"/>
            <p:cNvSpPr txBox="1"/>
            <p:nvPr/>
          </p:nvSpPr>
          <p:spPr>
            <a:xfrm>
              <a:off x="1143769" y="1330695"/>
              <a:ext cx="1854586" cy="307777"/>
            </a:xfrm>
            <a:prstGeom prst="rect">
              <a:avLst/>
            </a:prstGeom>
            <a:solidFill>
              <a:srgbClr val="660066"/>
            </a:solidFill>
          </p:spPr>
          <p:txBody>
            <a:bodyPr wrap="square" rtlCol="0">
              <a:spAutoFit/>
            </a:bodyPr>
            <a:lstStyle/>
            <a:p>
              <a:pPr algn="ctr"/>
              <a:r>
                <a:rPr lang="en-US" sz="1400" b="1" spc="150" dirty="0" smtClean="0">
                  <a:solidFill>
                    <a:srgbClr val="FFFFFF"/>
                  </a:solidFill>
                  <a:latin typeface="Century Gothic" panose="020B0502020202020204" pitchFamily="34" charset="0"/>
                </a:rPr>
                <a:t>ACCEPTABILITY</a:t>
              </a:r>
              <a:endParaRPr lang="en-US" sz="1400" b="1" spc="150" dirty="0">
                <a:solidFill>
                  <a:srgbClr val="FFFFFF"/>
                </a:solidFill>
                <a:latin typeface="Century Gothic" panose="020B0502020202020204" pitchFamily="34" charset="0"/>
              </a:endParaRPr>
            </a:p>
          </p:txBody>
        </p:sp>
        <p:sp>
          <p:nvSpPr>
            <p:cNvPr id="48" name="TextBox 47"/>
            <p:cNvSpPr txBox="1"/>
            <p:nvPr/>
          </p:nvSpPr>
          <p:spPr>
            <a:xfrm>
              <a:off x="574331" y="1724238"/>
              <a:ext cx="2908473" cy="954107"/>
            </a:xfrm>
            <a:prstGeom prst="rect">
              <a:avLst/>
            </a:prstGeom>
            <a:noFill/>
          </p:spPr>
          <p:txBody>
            <a:bodyPr wrap="square" rtlCol="0">
              <a:spAutoFit/>
            </a:bodyPr>
            <a:lstStyle/>
            <a:p>
              <a:pPr algn="ctr"/>
              <a:r>
                <a:rPr lang="en-US" sz="1400" dirty="0" smtClean="0">
                  <a:latin typeface="Century Gothic" panose="020B0502020202020204" pitchFamily="34" charset="0"/>
                </a:rPr>
                <a:t>Whether CDA was likeable, including its interface and features, by nurses &amp; other stakeholders</a:t>
              </a:r>
              <a:endParaRPr lang="en-US" sz="1400" dirty="0">
                <a:latin typeface="Century Gothic" panose="020B0502020202020204" pitchFamily="34" charset="0"/>
              </a:endParaRPr>
            </a:p>
          </p:txBody>
        </p:sp>
      </p:grpSp>
      <p:sp>
        <p:nvSpPr>
          <p:cNvPr id="11" name="Content Placeholder 2"/>
          <p:cNvSpPr txBox="1">
            <a:spLocks/>
          </p:cNvSpPr>
          <p:nvPr/>
        </p:nvSpPr>
        <p:spPr>
          <a:xfrm>
            <a:off x="304055" y="1050730"/>
            <a:ext cx="4775448" cy="2491191"/>
          </a:xfrm>
          <a:prstGeom prst="rect">
            <a:avLst/>
          </a:prstGeom>
        </p:spPr>
        <p:txBody>
          <a:bodyPr vert="horz" lIns="91440" tIns="45720" rIns="91440" bIns="45720" rtlCol="0">
            <a:noAutofit/>
          </a:bodyPr>
          <a:lstStyle>
            <a:lvl1pPr marL="171450" indent="-171450" algn="l" defTabSz="685800" rtl="0" eaLnBrk="1" latinLnBrk="0" hangingPunct="1">
              <a:lnSpc>
                <a:spcPct val="110000"/>
              </a:lnSpc>
              <a:spcBef>
                <a:spcPts val="750"/>
              </a:spcBef>
              <a:spcAft>
                <a:spcPts val="600"/>
              </a:spcAft>
              <a:buFont typeface="Wingdings" panose="05000000000000000000" pitchFamily="2" charset="2"/>
              <a:buChar char="§"/>
              <a:defRPr sz="2000" kern="1200">
                <a:solidFill>
                  <a:schemeClr val="tx1"/>
                </a:solidFill>
                <a:latin typeface="Century Gothic" panose="020B0502020202020204" pitchFamily="34" charset="0"/>
                <a:ea typeface="+mn-ea"/>
                <a:cs typeface="+mn-cs"/>
              </a:defRPr>
            </a:lvl1pPr>
            <a:lvl2pPr marL="514350" indent="-171450" algn="l" defTabSz="685800" rtl="0" eaLnBrk="1" latinLnBrk="0" hangingPunct="1">
              <a:lnSpc>
                <a:spcPct val="110000"/>
              </a:lnSpc>
              <a:spcBef>
                <a:spcPts val="375"/>
              </a:spcBef>
              <a:spcAft>
                <a:spcPts val="300"/>
              </a:spcAft>
              <a:buFont typeface="Wingdings" panose="05000000000000000000" pitchFamily="2" charset="2"/>
              <a:buChar char="§"/>
              <a:defRPr sz="1800" kern="1200">
                <a:solidFill>
                  <a:schemeClr val="tx1"/>
                </a:solidFill>
                <a:latin typeface="Century Gothic" panose="020B0502020202020204" pitchFamily="34" charset="0"/>
                <a:ea typeface="+mn-ea"/>
                <a:cs typeface="+mn-cs"/>
              </a:defRPr>
            </a:lvl2pPr>
            <a:lvl3pPr marL="857250" indent="-171450" algn="l" defTabSz="685800" rtl="0" eaLnBrk="1" latinLnBrk="0" hangingPunct="1">
              <a:lnSpc>
                <a:spcPct val="110000"/>
              </a:lnSpc>
              <a:spcBef>
                <a:spcPts val="375"/>
              </a:spcBef>
              <a:spcAft>
                <a:spcPts val="300"/>
              </a:spcAft>
              <a:buFont typeface="Wingdings" panose="05000000000000000000" pitchFamily="2" charset="2"/>
              <a:buChar char="§"/>
              <a:defRPr sz="1500" kern="1200">
                <a:solidFill>
                  <a:schemeClr val="tx1"/>
                </a:solidFill>
                <a:latin typeface="Century Gothic" panose="020B0502020202020204" pitchFamily="34" charset="0"/>
                <a:ea typeface="+mn-ea"/>
                <a:cs typeface="+mn-cs"/>
              </a:defRPr>
            </a:lvl3pPr>
            <a:lvl4pPr marL="12001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4pPr>
            <a:lvl5pPr marL="15430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0"/>
              </a:spcAft>
            </a:pPr>
            <a:r>
              <a:rPr lang="en-US" sz="1800" b="1" dirty="0"/>
              <a:t>Praised for providing novel job </a:t>
            </a:r>
            <a:r>
              <a:rPr lang="en-US" sz="1800" b="1" dirty="0" smtClean="0"/>
              <a:t>aids</a:t>
            </a:r>
            <a:endParaRPr lang="en-US" sz="1800" dirty="0"/>
          </a:p>
          <a:p>
            <a:pPr marL="0" indent="0">
              <a:buNone/>
            </a:pPr>
            <a:r>
              <a:rPr lang="en-US" sz="1400" i="1" dirty="0" smtClean="0"/>
              <a:t>“Sometimes</a:t>
            </a:r>
            <a:r>
              <a:rPr lang="en-US" sz="1400" i="1" dirty="0"/>
              <a:t>, when you go to the outreach…it’s difficult for you to go to the register and find out which community you went to and which not. When you go to the reminders on MOTECH, it will just tell you because you uploaded the information after the outreach. So MOTECH has been really helpful to us, especially in the remote areas</a:t>
            </a:r>
            <a:r>
              <a:rPr lang="en-US" sz="1400" i="1" dirty="0" smtClean="0"/>
              <a:t>.” -- </a:t>
            </a:r>
            <a:r>
              <a:rPr lang="en-US" sz="1400" i="1" dirty="0"/>
              <a:t>(CHN, community health </a:t>
            </a:r>
            <a:r>
              <a:rPr lang="en-US" sz="1400" i="1" dirty="0" smtClean="0"/>
              <a:t>post)</a:t>
            </a:r>
          </a:p>
        </p:txBody>
      </p:sp>
      <p:sp>
        <p:nvSpPr>
          <p:cNvPr id="12" name="Content Placeholder 2"/>
          <p:cNvSpPr txBox="1">
            <a:spLocks/>
          </p:cNvSpPr>
          <p:nvPr/>
        </p:nvSpPr>
        <p:spPr>
          <a:xfrm>
            <a:off x="357712" y="3671744"/>
            <a:ext cx="4525050" cy="2750224"/>
          </a:xfrm>
          <a:prstGeom prst="rect">
            <a:avLst/>
          </a:prstGeom>
        </p:spPr>
        <p:txBody>
          <a:bodyPr vert="horz" lIns="91440" tIns="45720" rIns="91440" bIns="45720" rtlCol="0">
            <a:noAutofit/>
          </a:bodyPr>
          <a:lstStyle>
            <a:lvl1pPr marL="171450" indent="-171450" algn="l" defTabSz="685800" rtl="0" eaLnBrk="1" latinLnBrk="0" hangingPunct="1">
              <a:lnSpc>
                <a:spcPct val="110000"/>
              </a:lnSpc>
              <a:spcBef>
                <a:spcPts val="750"/>
              </a:spcBef>
              <a:spcAft>
                <a:spcPts val="600"/>
              </a:spcAft>
              <a:buFont typeface="Wingdings" panose="05000000000000000000" pitchFamily="2" charset="2"/>
              <a:buChar char="§"/>
              <a:defRPr sz="2000" kern="1200">
                <a:solidFill>
                  <a:schemeClr val="tx1"/>
                </a:solidFill>
                <a:latin typeface="Century Gothic" panose="020B0502020202020204" pitchFamily="34" charset="0"/>
                <a:ea typeface="+mn-ea"/>
                <a:cs typeface="+mn-cs"/>
              </a:defRPr>
            </a:lvl1pPr>
            <a:lvl2pPr marL="514350" indent="-171450" algn="l" defTabSz="685800" rtl="0" eaLnBrk="1" latinLnBrk="0" hangingPunct="1">
              <a:lnSpc>
                <a:spcPct val="110000"/>
              </a:lnSpc>
              <a:spcBef>
                <a:spcPts val="375"/>
              </a:spcBef>
              <a:spcAft>
                <a:spcPts val="300"/>
              </a:spcAft>
              <a:buFont typeface="Wingdings" panose="05000000000000000000" pitchFamily="2" charset="2"/>
              <a:buChar char="§"/>
              <a:defRPr sz="1800" kern="1200">
                <a:solidFill>
                  <a:schemeClr val="tx1"/>
                </a:solidFill>
                <a:latin typeface="Century Gothic" panose="020B0502020202020204" pitchFamily="34" charset="0"/>
                <a:ea typeface="+mn-ea"/>
                <a:cs typeface="+mn-cs"/>
              </a:defRPr>
            </a:lvl2pPr>
            <a:lvl3pPr marL="857250" indent="-171450" algn="l" defTabSz="685800" rtl="0" eaLnBrk="1" latinLnBrk="0" hangingPunct="1">
              <a:lnSpc>
                <a:spcPct val="110000"/>
              </a:lnSpc>
              <a:spcBef>
                <a:spcPts val="375"/>
              </a:spcBef>
              <a:spcAft>
                <a:spcPts val="300"/>
              </a:spcAft>
              <a:buFont typeface="Wingdings" panose="05000000000000000000" pitchFamily="2" charset="2"/>
              <a:buChar char="§"/>
              <a:defRPr sz="1500" kern="1200">
                <a:solidFill>
                  <a:schemeClr val="tx1"/>
                </a:solidFill>
                <a:latin typeface="Century Gothic" panose="020B0502020202020204" pitchFamily="34" charset="0"/>
                <a:ea typeface="+mn-ea"/>
                <a:cs typeface="+mn-cs"/>
              </a:defRPr>
            </a:lvl3pPr>
            <a:lvl4pPr marL="12001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4pPr>
            <a:lvl5pPr marL="15430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800" b="1" dirty="0" smtClean="0"/>
              <a:t>Valued </a:t>
            </a:r>
            <a:r>
              <a:rPr lang="en-US" sz="1800" b="1" dirty="0"/>
              <a:t>for critical support to client follow-</a:t>
            </a:r>
            <a:r>
              <a:rPr lang="en-US" sz="1800" b="1" dirty="0" smtClean="0"/>
              <a:t>up</a:t>
            </a:r>
            <a:endParaRPr lang="en-US" sz="1800" dirty="0"/>
          </a:p>
          <a:p>
            <a:pPr marL="0" indent="0">
              <a:buNone/>
            </a:pPr>
            <a:r>
              <a:rPr lang="en-US" sz="1400" i="1" dirty="0" smtClean="0"/>
              <a:t>“Before </a:t>
            </a:r>
            <a:r>
              <a:rPr lang="en-US" sz="1400" i="1" dirty="0"/>
              <a:t>MOTECH, sometimes we don’t trace defaulters. It’s better to trace. It’s very helpful. Because if you don’t trace, you don’t know what’s happening to your clients. Everything about the clients is on the phone. The vaccine [and] the routine</a:t>
            </a:r>
            <a:r>
              <a:rPr lang="en-US" sz="1400" i="1" dirty="0" smtClean="0"/>
              <a:t>.” -- </a:t>
            </a:r>
            <a:r>
              <a:rPr lang="en-US" sz="1400" i="1" dirty="0"/>
              <a:t>(CHN, community health post</a:t>
            </a:r>
            <a:r>
              <a:rPr lang="en-US" sz="1400" i="1" dirty="0" smtClean="0"/>
              <a:t>)</a:t>
            </a:r>
            <a:endParaRPr lang="en-US" sz="1400" i="1" dirty="0"/>
          </a:p>
        </p:txBody>
      </p:sp>
      <p:sp>
        <p:nvSpPr>
          <p:cNvPr id="13" name="Content Placeholder 2"/>
          <p:cNvSpPr txBox="1">
            <a:spLocks/>
          </p:cNvSpPr>
          <p:nvPr/>
        </p:nvSpPr>
        <p:spPr>
          <a:xfrm>
            <a:off x="5043731" y="2830983"/>
            <a:ext cx="3765287" cy="3859312"/>
          </a:xfrm>
          <a:prstGeom prst="rect">
            <a:avLst/>
          </a:prstGeom>
        </p:spPr>
        <p:txBody>
          <a:bodyPr vert="horz" lIns="91440" tIns="45720" rIns="91440" bIns="45720" rtlCol="0">
            <a:noAutofit/>
          </a:bodyPr>
          <a:lstStyle>
            <a:lvl1pPr marL="171450" indent="-171450" algn="l" defTabSz="685800" rtl="0" eaLnBrk="1" latinLnBrk="0" hangingPunct="1">
              <a:lnSpc>
                <a:spcPct val="110000"/>
              </a:lnSpc>
              <a:spcBef>
                <a:spcPts val="750"/>
              </a:spcBef>
              <a:spcAft>
                <a:spcPts val="600"/>
              </a:spcAft>
              <a:buFont typeface="Wingdings" panose="05000000000000000000" pitchFamily="2" charset="2"/>
              <a:buChar char="§"/>
              <a:defRPr sz="2000" kern="1200">
                <a:solidFill>
                  <a:schemeClr val="tx1"/>
                </a:solidFill>
                <a:latin typeface="Century Gothic" panose="020B0502020202020204" pitchFamily="34" charset="0"/>
                <a:ea typeface="+mn-ea"/>
                <a:cs typeface="+mn-cs"/>
              </a:defRPr>
            </a:lvl1pPr>
            <a:lvl2pPr marL="514350" indent="-171450" algn="l" defTabSz="685800" rtl="0" eaLnBrk="1" latinLnBrk="0" hangingPunct="1">
              <a:lnSpc>
                <a:spcPct val="110000"/>
              </a:lnSpc>
              <a:spcBef>
                <a:spcPts val="375"/>
              </a:spcBef>
              <a:spcAft>
                <a:spcPts val="300"/>
              </a:spcAft>
              <a:buFont typeface="Wingdings" panose="05000000000000000000" pitchFamily="2" charset="2"/>
              <a:buChar char="§"/>
              <a:defRPr sz="1800" kern="1200">
                <a:solidFill>
                  <a:schemeClr val="tx1"/>
                </a:solidFill>
                <a:latin typeface="Century Gothic" panose="020B0502020202020204" pitchFamily="34" charset="0"/>
                <a:ea typeface="+mn-ea"/>
                <a:cs typeface="+mn-cs"/>
              </a:defRPr>
            </a:lvl2pPr>
            <a:lvl3pPr marL="857250" indent="-171450" algn="l" defTabSz="685800" rtl="0" eaLnBrk="1" latinLnBrk="0" hangingPunct="1">
              <a:lnSpc>
                <a:spcPct val="110000"/>
              </a:lnSpc>
              <a:spcBef>
                <a:spcPts val="375"/>
              </a:spcBef>
              <a:spcAft>
                <a:spcPts val="300"/>
              </a:spcAft>
              <a:buFont typeface="Wingdings" panose="05000000000000000000" pitchFamily="2" charset="2"/>
              <a:buChar char="§"/>
              <a:defRPr sz="1500" kern="1200">
                <a:solidFill>
                  <a:schemeClr val="tx1"/>
                </a:solidFill>
                <a:latin typeface="Century Gothic" panose="020B0502020202020204" pitchFamily="34" charset="0"/>
                <a:ea typeface="+mn-ea"/>
                <a:cs typeface="+mn-cs"/>
              </a:defRPr>
            </a:lvl3pPr>
            <a:lvl4pPr marL="12001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4pPr>
            <a:lvl5pPr marL="15430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0"/>
              </a:spcAft>
            </a:pPr>
            <a:r>
              <a:rPr lang="en-US" sz="1800" b="1" dirty="0"/>
              <a:t>Broader appeal of aiding policy and managerial decisions</a:t>
            </a:r>
          </a:p>
          <a:p>
            <a:pPr marL="0" indent="0">
              <a:buNone/>
            </a:pPr>
            <a:r>
              <a:rPr lang="en-US" sz="1800" dirty="0" smtClean="0"/>
              <a:t>“</a:t>
            </a:r>
            <a:r>
              <a:rPr lang="en-US" sz="1400" i="1" dirty="0" smtClean="0"/>
              <a:t>As </a:t>
            </a:r>
            <a:r>
              <a:rPr lang="en-US" sz="1400" i="1" dirty="0"/>
              <a:t>you know, these things are needed to help with decision-making… at that level. You can clearly see the trends. You can clearly see where you are doing well [and] where you are not doing well. It is so good. So when it is ready-cooked like this, of course it's easy for them to—if it's [a] graphical presentation… you can visualize everything that you want. And that is very handy.” (District health director</a:t>
            </a:r>
            <a:r>
              <a:rPr lang="en-US" sz="1400" i="1" dirty="0" smtClean="0"/>
              <a:t>)</a:t>
            </a:r>
            <a:endParaRPr lang="en-US" sz="1400" dirty="0"/>
          </a:p>
        </p:txBody>
      </p:sp>
    </p:spTree>
    <p:extLst>
      <p:ext uri="{BB962C8B-B14F-4D97-AF65-F5344CB8AC3E}">
        <p14:creationId xmlns:p14="http://schemas.microsoft.com/office/powerpoint/2010/main" val="1957239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3327" y="1017494"/>
            <a:ext cx="8748146" cy="5647369"/>
          </a:xfrm>
        </p:spPr>
        <p:txBody>
          <a:bodyPr>
            <a:normAutofit fontScale="92500" lnSpcReduction="10000"/>
          </a:bodyPr>
          <a:lstStyle/>
          <a:p>
            <a:pPr marL="233363" indent="-231775"/>
            <a:r>
              <a:rPr lang="en-US" sz="1800" b="1" dirty="0">
                <a:solidFill>
                  <a:srgbClr val="009999"/>
                </a:solidFill>
              </a:rPr>
              <a:t>Poor rural women were willing to trust and listen to mobile voice messages on MNCH topics</a:t>
            </a:r>
          </a:p>
          <a:p>
            <a:pPr lvl="1"/>
            <a:r>
              <a:rPr lang="en-US" sz="1600" b="1" dirty="0"/>
              <a:t>Enhanced by localization of health messages</a:t>
            </a:r>
          </a:p>
          <a:p>
            <a:pPr lvl="1"/>
            <a:r>
              <a:rPr lang="en-US" sz="1600" b="1" dirty="0"/>
              <a:t>Even women with some literacy preferred voice over SMS </a:t>
            </a:r>
          </a:p>
          <a:p>
            <a:pPr marL="233363" indent="-231775"/>
            <a:r>
              <a:rPr lang="en-US" sz="1800" b="1" dirty="0">
                <a:solidFill>
                  <a:srgbClr val="009999"/>
                </a:solidFill>
              </a:rPr>
              <a:t>Willingness to listen to messages when received was high among pregnant women and during early postpartum period, but rates of active listening declined over time</a:t>
            </a:r>
          </a:p>
          <a:p>
            <a:pPr lvl="1"/>
            <a:r>
              <a:rPr lang="en-US" sz="1600" b="1" dirty="0"/>
              <a:t>Unclear if this is due to waning interest in the late postpartum period or mainly due to inconsistent </a:t>
            </a:r>
            <a:r>
              <a:rPr lang="en-US" sz="1600" b="1" dirty="0" smtClean="0"/>
              <a:t>receipt of messages</a:t>
            </a:r>
            <a:endParaRPr lang="en-US" sz="1600" b="1" dirty="0"/>
          </a:p>
          <a:p>
            <a:pPr marL="233363" indent="-233363"/>
            <a:r>
              <a:rPr lang="en-US" sz="1800" b="1" dirty="0" smtClean="0">
                <a:solidFill>
                  <a:srgbClr val="009999"/>
                </a:solidFill>
              </a:rPr>
              <a:t>Pushing </a:t>
            </a:r>
            <a:r>
              <a:rPr lang="en-US" sz="1800" b="1" dirty="0">
                <a:solidFill>
                  <a:srgbClr val="009999"/>
                </a:solidFill>
              </a:rPr>
              <a:t>out voice messages was challenging</a:t>
            </a:r>
          </a:p>
          <a:p>
            <a:pPr marL="576263" lvl="1" indent="-233363"/>
            <a:r>
              <a:rPr lang="en-US" sz="1600" b="1" dirty="0"/>
              <a:t>Less than 2/3</a:t>
            </a:r>
            <a:r>
              <a:rPr lang="en-US" sz="1600" b="1" baseline="30000" dirty="0"/>
              <a:t>rd</a:t>
            </a:r>
            <a:r>
              <a:rPr lang="en-US" sz="1600" b="1" dirty="0"/>
              <a:t> of overall expected messages were received by registered clients</a:t>
            </a:r>
          </a:p>
          <a:p>
            <a:pPr marL="576263" lvl="1" indent="-233363"/>
            <a:r>
              <a:rPr lang="en-US" sz="1600" b="1" dirty="0"/>
              <a:t>Primarily caused by :</a:t>
            </a:r>
          </a:p>
          <a:p>
            <a:pPr marL="919163" lvl="2" indent="-233363"/>
            <a:r>
              <a:rPr lang="en-US" b="1" dirty="0"/>
              <a:t>Call congestion issues</a:t>
            </a:r>
          </a:p>
          <a:p>
            <a:pPr marL="919163" lvl="2" indent="-233363"/>
            <a:r>
              <a:rPr lang="en-US" b="1" dirty="0"/>
              <a:t>Network connectivity issues  </a:t>
            </a:r>
          </a:p>
          <a:p>
            <a:pPr marL="919163" lvl="2" indent="-233363"/>
            <a:r>
              <a:rPr lang="en-US" b="1" dirty="0"/>
              <a:t>Inconsistent access to electricity to charge </a:t>
            </a:r>
            <a:r>
              <a:rPr lang="en-US" b="1" dirty="0" smtClean="0"/>
              <a:t>phones</a:t>
            </a:r>
          </a:p>
          <a:p>
            <a:pPr marL="576263" lvl="1" indent="-233363"/>
            <a:r>
              <a:rPr lang="en-US" sz="1600" b="1" dirty="0" smtClean="0"/>
              <a:t>Customer Support Center, towards the second half of program period, </a:t>
            </a:r>
            <a:r>
              <a:rPr lang="en-US" sz="1600" b="1" dirty="0"/>
              <a:t>focused more on CDA </a:t>
            </a:r>
            <a:r>
              <a:rPr lang="en-US" sz="1600" b="1" dirty="0" smtClean="0"/>
              <a:t>support, and shifted responsibility for client feedback and monitoring to districts. Likely led to delays in detecting technical problems </a:t>
            </a:r>
            <a:endParaRPr lang="en-US" sz="1600" b="1" dirty="0"/>
          </a:p>
          <a:p>
            <a:pPr marL="919163" lvl="2" indent="-233363"/>
            <a:endParaRPr lang="en-US" sz="1300" b="1" dirty="0"/>
          </a:p>
          <a:p>
            <a:pPr lvl="1"/>
            <a:endParaRPr lang="en-US" sz="1600" b="1" dirty="0"/>
          </a:p>
          <a:p>
            <a:pPr lvl="1"/>
            <a:endParaRPr lang="en-US" sz="1600" b="1" dirty="0"/>
          </a:p>
          <a:p>
            <a:pPr lvl="1"/>
            <a:endParaRPr lang="en-US" sz="1600" b="1" dirty="0"/>
          </a:p>
        </p:txBody>
      </p:sp>
      <p:cxnSp>
        <p:nvCxnSpPr>
          <p:cNvPr id="7" name="Straight Connector 6"/>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 name="Title 1"/>
          <p:cNvSpPr txBox="1">
            <a:spLocks/>
          </p:cNvSpPr>
          <p:nvPr/>
        </p:nvSpPr>
        <p:spPr>
          <a:xfrm>
            <a:off x="240579" y="205475"/>
            <a:ext cx="2386711" cy="44697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200" smtClean="0"/>
              <a:t>Summary:</a:t>
            </a:r>
            <a:endParaRPr lang="en-US" sz="2200" dirty="0"/>
          </a:p>
        </p:txBody>
      </p:sp>
      <p:sp>
        <p:nvSpPr>
          <p:cNvPr id="10" name="Title 1"/>
          <p:cNvSpPr txBox="1">
            <a:spLocks/>
          </p:cNvSpPr>
          <p:nvPr/>
        </p:nvSpPr>
        <p:spPr>
          <a:xfrm>
            <a:off x="1721649" y="221351"/>
            <a:ext cx="7422351" cy="43509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000">
                <a:solidFill>
                  <a:srgbClr val="FF9933"/>
                </a:solidFill>
              </a:rPr>
              <a:t>Mobile Midwife message delivery and client engagement</a:t>
            </a:r>
            <a:endParaRPr lang="en-US" sz="2000" dirty="0">
              <a:solidFill>
                <a:srgbClr val="FF9933"/>
              </a:solidFill>
            </a:endParaRPr>
          </a:p>
        </p:txBody>
      </p:sp>
    </p:spTree>
    <p:extLst>
      <p:ext uri="{BB962C8B-B14F-4D97-AF65-F5344CB8AC3E}">
        <p14:creationId xmlns:p14="http://schemas.microsoft.com/office/powerpoint/2010/main" val="830982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0579" y="1120100"/>
            <a:ext cx="8671274" cy="5473882"/>
          </a:xfrm>
        </p:spPr>
        <p:txBody>
          <a:bodyPr>
            <a:normAutofit fontScale="92500" lnSpcReduction="10000"/>
          </a:bodyPr>
          <a:lstStyle/>
          <a:p>
            <a:r>
              <a:rPr lang="en-US" sz="1700" b="1" dirty="0" smtClean="0">
                <a:solidFill>
                  <a:srgbClr val="009999"/>
                </a:solidFill>
              </a:rPr>
              <a:t>Health workers able to register and upload patient-level data on MNCH care </a:t>
            </a:r>
          </a:p>
          <a:p>
            <a:pPr lvl="1"/>
            <a:r>
              <a:rPr lang="en-US" sz="1500" b="1" dirty="0"/>
              <a:t>M</a:t>
            </a:r>
            <a:r>
              <a:rPr lang="en-US" sz="1500" b="1" dirty="0" smtClean="0"/>
              <a:t>ajority of uploads occurred in frontline community clinics (CHPS facilities) </a:t>
            </a:r>
          </a:p>
          <a:p>
            <a:pPr lvl="1"/>
            <a:r>
              <a:rPr lang="en-US" sz="1500" b="1" dirty="0" smtClean="0"/>
              <a:t>Maintaining data uploads difficult in high patient-volume facilities providing bulk of clinical MNCH services, and may require dedicated data management staff  </a:t>
            </a:r>
          </a:p>
          <a:p>
            <a:r>
              <a:rPr lang="en-US" sz="1700" b="1" dirty="0" smtClean="0">
                <a:solidFill>
                  <a:srgbClr val="009999"/>
                </a:solidFill>
              </a:rPr>
              <a:t>Health workers liked several features of MOTECH</a:t>
            </a:r>
          </a:p>
          <a:p>
            <a:pPr lvl="1"/>
            <a:r>
              <a:rPr lang="en-US" sz="1500" b="1" dirty="0" smtClean="0"/>
              <a:t>Alerts and reminders to track clients who are due for or missed routine care </a:t>
            </a:r>
          </a:p>
          <a:p>
            <a:pPr lvl="1"/>
            <a:r>
              <a:rPr lang="en-US" sz="1500" b="1" dirty="0" smtClean="0"/>
              <a:t>Able to listen to Mobile Midwife messages themselves</a:t>
            </a:r>
          </a:p>
          <a:p>
            <a:pPr lvl="1"/>
            <a:r>
              <a:rPr lang="en-US" sz="1500" b="1" dirty="0" smtClean="0"/>
              <a:t>Receive auto-generated aggregate monthly reports </a:t>
            </a:r>
          </a:p>
          <a:p>
            <a:r>
              <a:rPr lang="en-US" sz="1700" b="1" dirty="0" smtClean="0">
                <a:solidFill>
                  <a:srgbClr val="009999"/>
                </a:solidFill>
              </a:rPr>
              <a:t>Inconsistent mobile network connectivity, software glitches continued to be a problem for health workers working in remote areas </a:t>
            </a:r>
          </a:p>
          <a:p>
            <a:pPr lvl="1"/>
            <a:r>
              <a:rPr lang="en-US" sz="1500" b="1" dirty="0" smtClean="0"/>
              <a:t>Led to errors or missing data, despite consistently uploading data </a:t>
            </a:r>
          </a:p>
          <a:p>
            <a:pPr lvl="1"/>
            <a:r>
              <a:rPr lang="en-US" sz="1500" b="1" dirty="0" smtClean="0"/>
              <a:t>In some cases, extended work hours when having to re-enter data </a:t>
            </a:r>
          </a:p>
          <a:p>
            <a:r>
              <a:rPr lang="en-US" sz="1700" b="1" dirty="0" smtClean="0">
                <a:solidFill>
                  <a:srgbClr val="009999"/>
                </a:solidFill>
              </a:rPr>
              <a:t>Health workers and district health staff wanted additional features</a:t>
            </a:r>
          </a:p>
          <a:p>
            <a:pPr lvl="1"/>
            <a:r>
              <a:rPr lang="en-US" sz="1500" b="1" dirty="0" smtClean="0"/>
              <a:t>Better access to patient records</a:t>
            </a:r>
          </a:p>
          <a:p>
            <a:pPr lvl="1"/>
            <a:r>
              <a:rPr lang="en-US" sz="1500" b="1" dirty="0" smtClean="0"/>
              <a:t>Integration of uploaded client data into national health information system </a:t>
            </a:r>
          </a:p>
          <a:p>
            <a:pPr lvl="1"/>
            <a:r>
              <a:rPr lang="en-US" sz="1500" b="1" dirty="0" smtClean="0"/>
              <a:t>Larger mobile devices, such as smart phones or laptops, especially at higher patient volume facilities </a:t>
            </a:r>
          </a:p>
          <a:p>
            <a:pPr lvl="1"/>
            <a:endParaRPr lang="en-US" sz="1400" b="1" dirty="0" smtClean="0"/>
          </a:p>
        </p:txBody>
      </p:sp>
      <p:sp>
        <p:nvSpPr>
          <p:cNvPr id="8" name="Title 1"/>
          <p:cNvSpPr txBox="1">
            <a:spLocks/>
          </p:cNvSpPr>
          <p:nvPr/>
        </p:nvSpPr>
        <p:spPr>
          <a:xfrm>
            <a:off x="240579" y="205475"/>
            <a:ext cx="2386711" cy="44697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200" smtClean="0"/>
              <a:t>Summary:</a:t>
            </a:r>
            <a:endParaRPr lang="en-US" sz="2200" dirty="0"/>
          </a:p>
        </p:txBody>
      </p:sp>
      <p:cxnSp>
        <p:nvCxnSpPr>
          <p:cNvPr id="9" name="Straight Connector 8"/>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0" name="Title 1"/>
          <p:cNvSpPr txBox="1">
            <a:spLocks/>
          </p:cNvSpPr>
          <p:nvPr/>
        </p:nvSpPr>
        <p:spPr>
          <a:xfrm>
            <a:off x="1721649" y="234230"/>
            <a:ext cx="6366283" cy="43509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000" smtClean="0">
                <a:solidFill>
                  <a:srgbClr val="FF9933"/>
                </a:solidFill>
              </a:rPr>
              <a:t>CDA </a:t>
            </a:r>
            <a:r>
              <a:rPr lang="en-US" sz="2000" dirty="0">
                <a:solidFill>
                  <a:srgbClr val="FF9933"/>
                </a:solidFill>
              </a:rPr>
              <a:t>and health worker perception of MOTECH</a:t>
            </a:r>
          </a:p>
        </p:txBody>
      </p:sp>
    </p:spTree>
    <p:extLst>
      <p:ext uri="{BB962C8B-B14F-4D97-AF65-F5344CB8AC3E}">
        <p14:creationId xmlns:p14="http://schemas.microsoft.com/office/powerpoint/2010/main" val="91732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9517" y="1084866"/>
            <a:ext cx="8705541" cy="5071479"/>
          </a:xfrm>
        </p:spPr>
        <p:txBody>
          <a:bodyPr>
            <a:noAutofit/>
          </a:bodyPr>
          <a:lstStyle/>
          <a:p>
            <a:r>
              <a:rPr lang="en-US" sz="1600" b="1" dirty="0" smtClean="0">
                <a:solidFill>
                  <a:srgbClr val="009999"/>
                </a:solidFill>
              </a:rPr>
              <a:t>With mobile messaging programs, important to define and quantify “exposure” </a:t>
            </a:r>
          </a:p>
          <a:p>
            <a:pPr lvl="1"/>
            <a:r>
              <a:rPr lang="en-US" sz="1400" b="1" dirty="0" smtClean="0"/>
              <a:t>IVR-system call logs can capture which messages were opened/listened to and for how long </a:t>
            </a:r>
          </a:p>
          <a:p>
            <a:pPr lvl="1"/>
            <a:r>
              <a:rPr lang="en-US" sz="1400" b="1" dirty="0"/>
              <a:t>Simple dashboards to track message </a:t>
            </a:r>
            <a:r>
              <a:rPr lang="en-US" sz="1400" b="1" dirty="0" smtClean="0"/>
              <a:t>delivery</a:t>
            </a:r>
          </a:p>
          <a:p>
            <a:pPr lvl="1">
              <a:spcAft>
                <a:spcPts val="1200"/>
              </a:spcAft>
            </a:pPr>
            <a:r>
              <a:rPr lang="en-US" sz="1400" b="1" dirty="0" smtClean="0"/>
              <a:t>Using other delivery channels, such as SMS, will require their own monitoring systems </a:t>
            </a:r>
          </a:p>
          <a:p>
            <a:r>
              <a:rPr lang="en-US" sz="1600" b="1" dirty="0" smtClean="0">
                <a:solidFill>
                  <a:srgbClr val="009999"/>
                </a:solidFill>
              </a:rPr>
              <a:t>Linking exposure to messaging with care seeking </a:t>
            </a:r>
          </a:p>
          <a:p>
            <a:pPr lvl="1">
              <a:spcAft>
                <a:spcPts val="1200"/>
              </a:spcAft>
            </a:pPr>
            <a:r>
              <a:rPr lang="en-US" sz="1400" b="1" dirty="0" smtClean="0"/>
              <a:t>Sought initially to do this, but were inhibited with missing data </a:t>
            </a:r>
          </a:p>
          <a:p>
            <a:r>
              <a:rPr lang="en-US" sz="1600" b="1" dirty="0" smtClean="0">
                <a:solidFill>
                  <a:srgbClr val="009999"/>
                </a:solidFill>
              </a:rPr>
              <a:t>Follow the client to detect changes in care seeking behavior</a:t>
            </a:r>
          </a:p>
          <a:p>
            <a:pPr lvl="1"/>
            <a:r>
              <a:rPr lang="en-US" sz="1400" b="1" dirty="0" smtClean="0"/>
              <a:t>Unless </a:t>
            </a:r>
            <a:r>
              <a:rPr lang="en-US" sz="1400" b="1" dirty="0"/>
              <a:t>all health facilities participate in the </a:t>
            </a:r>
            <a:r>
              <a:rPr lang="en-US" sz="1400" b="1" dirty="0" smtClean="0"/>
              <a:t>program, capturing care seeking will be difficult given clients move between various public and private health facilities</a:t>
            </a:r>
          </a:p>
          <a:p>
            <a:pPr lvl="1"/>
            <a:r>
              <a:rPr lang="en-US" sz="1400" b="1" dirty="0" smtClean="0"/>
              <a:t>Surveys to capture self-reported care, or recording clinical data from client’s personal health records maybe key </a:t>
            </a:r>
          </a:p>
          <a:p>
            <a:r>
              <a:rPr lang="en-US" sz="1600" b="1" dirty="0" smtClean="0">
                <a:solidFill>
                  <a:srgbClr val="009999"/>
                </a:solidFill>
              </a:rPr>
              <a:t>Systems to check data quality are needed to ensure accuracy and completeness of clinical information </a:t>
            </a:r>
            <a:endParaRPr lang="en-US" sz="1600" b="1" dirty="0">
              <a:solidFill>
                <a:srgbClr val="009999"/>
              </a:solidFill>
            </a:endParaRPr>
          </a:p>
          <a:p>
            <a:pPr lvl="1"/>
            <a:r>
              <a:rPr lang="en-US" sz="1400" b="1" dirty="0" smtClean="0"/>
              <a:t>Building district-level capacity for routine monitoring of data uploads, and periodic verification within paper records will be key to avoid “garbage in-garbage out” problem </a:t>
            </a:r>
            <a:endParaRPr lang="en-US" sz="1400" b="1" dirty="0"/>
          </a:p>
        </p:txBody>
      </p:sp>
      <p:sp>
        <p:nvSpPr>
          <p:cNvPr id="8" name="Title 1"/>
          <p:cNvSpPr txBox="1">
            <a:spLocks/>
          </p:cNvSpPr>
          <p:nvPr/>
        </p:nvSpPr>
        <p:spPr>
          <a:xfrm>
            <a:off x="240579" y="232079"/>
            <a:ext cx="5159557" cy="44697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200" dirty="0"/>
              <a:t>Implications for the future:</a:t>
            </a:r>
          </a:p>
        </p:txBody>
      </p:sp>
      <p:cxnSp>
        <p:nvCxnSpPr>
          <p:cNvPr id="9" name="Straight Connector 8"/>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3926152" y="94716"/>
            <a:ext cx="4964166" cy="739055"/>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000" dirty="0" smtClean="0">
                <a:solidFill>
                  <a:srgbClr val="FF9933"/>
                </a:solidFill>
              </a:rPr>
              <a:t>Lessons from Monitoring &amp; Evaluation </a:t>
            </a:r>
            <a:endParaRPr lang="en-US" sz="2000" dirty="0">
              <a:solidFill>
                <a:srgbClr val="FF9933"/>
              </a:solidFill>
            </a:endParaRPr>
          </a:p>
        </p:txBody>
      </p:sp>
    </p:spTree>
    <p:extLst>
      <p:ext uri="{BB962C8B-B14F-4D97-AF65-F5344CB8AC3E}">
        <p14:creationId xmlns:p14="http://schemas.microsoft.com/office/powerpoint/2010/main" val="738207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Supplementary slides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994549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813" y="185738"/>
            <a:ext cx="8739187" cy="439737"/>
          </a:xfrm>
        </p:spPr>
        <p:txBody>
          <a:bodyPr>
            <a:noAutofit/>
          </a:bodyPr>
          <a:lstStyle/>
          <a:p>
            <a:r>
              <a:rPr lang="en-US" sz="1800" b="1" i="0" dirty="0" smtClean="0"/>
              <a:t>Key finding 7: Among pregnant women, personal phone owners had slightly higher rates of  “active listening”</a:t>
            </a:r>
            <a:endParaRPr lang="en-US" sz="1800" b="1" i="0" dirty="0"/>
          </a:p>
        </p:txBody>
      </p:sp>
      <p:graphicFrame>
        <p:nvGraphicFramePr>
          <p:cNvPr id="5" name="Table 4"/>
          <p:cNvGraphicFramePr>
            <a:graphicFrameLocks noGrp="1"/>
          </p:cNvGraphicFramePr>
          <p:nvPr>
            <p:extLst/>
          </p:nvPr>
        </p:nvGraphicFramePr>
        <p:xfrm>
          <a:off x="439449" y="1295400"/>
          <a:ext cx="8475951" cy="3012376"/>
        </p:xfrm>
        <a:graphic>
          <a:graphicData uri="http://schemas.openxmlformats.org/drawingml/2006/table">
            <a:tbl>
              <a:tblPr firstRow="1" firstCol="1" bandRow="1">
                <a:tableStyleId>{5C22544A-7EE6-4342-B048-85BDC9FD1C3A}</a:tableStyleId>
              </a:tblPr>
              <a:tblGrid>
                <a:gridCol w="1300638">
                  <a:extLst>
                    <a:ext uri="{9D8B030D-6E8A-4147-A177-3AD203B41FA5}">
                      <a16:colId xmlns:a16="http://schemas.microsoft.com/office/drawing/2014/main" val="20000"/>
                    </a:ext>
                  </a:extLst>
                </a:gridCol>
                <a:gridCol w="1083307">
                  <a:extLst>
                    <a:ext uri="{9D8B030D-6E8A-4147-A177-3AD203B41FA5}">
                      <a16:colId xmlns:a16="http://schemas.microsoft.com/office/drawing/2014/main" val="20001"/>
                    </a:ext>
                  </a:extLst>
                </a:gridCol>
                <a:gridCol w="804263">
                  <a:extLst>
                    <a:ext uri="{9D8B030D-6E8A-4147-A177-3AD203B41FA5}">
                      <a16:colId xmlns:a16="http://schemas.microsoft.com/office/drawing/2014/main" val="20002"/>
                    </a:ext>
                  </a:extLst>
                </a:gridCol>
                <a:gridCol w="804263">
                  <a:extLst>
                    <a:ext uri="{9D8B030D-6E8A-4147-A177-3AD203B41FA5}">
                      <a16:colId xmlns:a16="http://schemas.microsoft.com/office/drawing/2014/main" val="20003"/>
                    </a:ext>
                  </a:extLst>
                </a:gridCol>
                <a:gridCol w="735843">
                  <a:extLst>
                    <a:ext uri="{9D8B030D-6E8A-4147-A177-3AD203B41FA5}">
                      <a16:colId xmlns:a16="http://schemas.microsoft.com/office/drawing/2014/main" val="20004"/>
                    </a:ext>
                  </a:extLst>
                </a:gridCol>
                <a:gridCol w="735843">
                  <a:extLst>
                    <a:ext uri="{9D8B030D-6E8A-4147-A177-3AD203B41FA5}">
                      <a16:colId xmlns:a16="http://schemas.microsoft.com/office/drawing/2014/main" val="20005"/>
                    </a:ext>
                  </a:extLst>
                </a:gridCol>
                <a:gridCol w="804263">
                  <a:extLst>
                    <a:ext uri="{9D8B030D-6E8A-4147-A177-3AD203B41FA5}">
                      <a16:colId xmlns:a16="http://schemas.microsoft.com/office/drawing/2014/main" val="20006"/>
                    </a:ext>
                  </a:extLst>
                </a:gridCol>
                <a:gridCol w="804263">
                  <a:extLst>
                    <a:ext uri="{9D8B030D-6E8A-4147-A177-3AD203B41FA5}">
                      <a16:colId xmlns:a16="http://schemas.microsoft.com/office/drawing/2014/main" val="20007"/>
                    </a:ext>
                  </a:extLst>
                </a:gridCol>
                <a:gridCol w="701634">
                  <a:extLst>
                    <a:ext uri="{9D8B030D-6E8A-4147-A177-3AD203B41FA5}">
                      <a16:colId xmlns:a16="http://schemas.microsoft.com/office/drawing/2014/main" val="20008"/>
                    </a:ext>
                  </a:extLst>
                </a:gridCol>
                <a:gridCol w="701634">
                  <a:extLst>
                    <a:ext uri="{9D8B030D-6E8A-4147-A177-3AD203B41FA5}">
                      <a16:colId xmlns:a16="http://schemas.microsoft.com/office/drawing/2014/main" val="20009"/>
                    </a:ext>
                  </a:extLst>
                </a:gridCol>
              </a:tblGrid>
              <a:tr h="188026">
                <a:tc rowSpan="3" gridSpan="2">
                  <a:txBody>
                    <a:bodyPr/>
                    <a:lstStyle/>
                    <a:p>
                      <a:pPr marL="0" marR="0" algn="ctr">
                        <a:spcBef>
                          <a:spcPts val="0"/>
                        </a:spcBef>
                        <a:spcAft>
                          <a:spcPts val="0"/>
                        </a:spcAft>
                      </a:pPr>
                      <a:r>
                        <a:rPr lang="en-US" sz="1800" dirty="0">
                          <a:effectLst/>
                        </a:rPr>
                        <a:t> </a:t>
                      </a:r>
                      <a:endParaRPr lang="en-US" sz="1800" dirty="0">
                        <a:effectLst/>
                        <a:latin typeface="Cambria" charset="0"/>
                        <a:ea typeface="ＭＳ 明朝" charset="-128"/>
                        <a:cs typeface="Times New Roman" charset="0"/>
                      </a:endParaRPr>
                    </a:p>
                  </a:txBody>
                  <a:tcPr marL="68580" marR="68580" marT="0" marB="0" anchor="ctr"/>
                </a:tc>
                <a:tc rowSpan="3" hMerge="1">
                  <a:txBody>
                    <a:bodyPr/>
                    <a:lstStyle/>
                    <a:p>
                      <a:endParaRPr lang="en-US"/>
                    </a:p>
                  </a:txBody>
                  <a:tcPr/>
                </a:tc>
                <a:tc gridSpan="4">
                  <a:txBody>
                    <a:bodyPr/>
                    <a:lstStyle/>
                    <a:p>
                      <a:pPr marL="0" marR="0" algn="ctr">
                        <a:spcBef>
                          <a:spcPts val="0"/>
                        </a:spcBef>
                        <a:spcAft>
                          <a:spcPts val="0"/>
                        </a:spcAft>
                      </a:pPr>
                      <a:r>
                        <a:rPr lang="en-US" sz="2000" dirty="0">
                          <a:effectLst/>
                        </a:rPr>
                        <a:t>Pregnant women</a:t>
                      </a:r>
                      <a:endParaRPr lang="en-US" sz="2000" dirty="0">
                        <a:effectLst/>
                        <a:latin typeface="Cambria" charset="0"/>
                        <a:ea typeface="ＭＳ 明朝" charset="-128"/>
                        <a:cs typeface="Times New Roman"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en-US" sz="2000">
                          <a:effectLst/>
                        </a:rPr>
                        <a:t>Postpartum women</a:t>
                      </a:r>
                      <a:endParaRPr lang="en-US" sz="2000">
                        <a:effectLst/>
                        <a:latin typeface="Cambria" charset="0"/>
                        <a:ea typeface="ＭＳ 明朝" charset="-128"/>
                        <a:cs typeface="Times New Roman"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76894">
                <a:tc gridSpan="2" vMerge="1">
                  <a:txBody>
                    <a:bodyPr/>
                    <a:lstStyle/>
                    <a:p>
                      <a:endParaRPr lang="en-US"/>
                    </a:p>
                  </a:txBody>
                  <a:tcPr/>
                </a:tc>
                <a:tc hMerge="1" vMerge="1">
                  <a:txBody>
                    <a:bodyPr/>
                    <a:lstStyle/>
                    <a:p>
                      <a:endParaRPr lang="en-US"/>
                    </a:p>
                  </a:txBody>
                  <a:tcPr/>
                </a:tc>
                <a:tc gridSpan="4">
                  <a:txBody>
                    <a:bodyPr/>
                    <a:lstStyle/>
                    <a:p>
                      <a:pPr marL="0" marR="0" algn="ctr">
                        <a:spcBef>
                          <a:spcPts val="0"/>
                        </a:spcBef>
                        <a:spcAft>
                          <a:spcPts val="0"/>
                        </a:spcAft>
                      </a:pPr>
                      <a:r>
                        <a:rPr lang="en-US" sz="2000" dirty="0">
                          <a:effectLst/>
                        </a:rPr>
                        <a:t>% women choosing to listen to </a:t>
                      </a:r>
                      <a:r>
                        <a:rPr lang="en-US" sz="2000" dirty="0" smtClean="0">
                          <a:effectLst/>
                        </a:rPr>
                        <a:t>messages*</a:t>
                      </a:r>
                      <a:endParaRPr lang="en-US" sz="2000" dirty="0">
                        <a:effectLst/>
                        <a:latin typeface="Cambria" charset="0"/>
                        <a:ea typeface="ＭＳ 明朝" charset="-128"/>
                        <a:cs typeface="Times New Roman"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en-US" sz="2000" dirty="0">
                          <a:effectLst/>
                        </a:rPr>
                        <a:t>% women choosing to listen to </a:t>
                      </a:r>
                      <a:r>
                        <a:rPr lang="en-US" sz="2000" dirty="0" smtClean="0">
                          <a:effectLst/>
                        </a:rPr>
                        <a:t>messages*</a:t>
                      </a:r>
                      <a:endParaRPr lang="en-US" sz="2000" dirty="0">
                        <a:effectLst/>
                        <a:latin typeface="Cambria" charset="0"/>
                        <a:ea typeface="ＭＳ 明朝" charset="-128"/>
                        <a:cs typeface="Times New Roman"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38447">
                <a:tc gridSpan="2" vMerge="1">
                  <a:txBody>
                    <a:bodyPr/>
                    <a:lstStyle/>
                    <a:p>
                      <a:endParaRPr lang="en-US"/>
                    </a:p>
                  </a:txBody>
                  <a:tcPr/>
                </a:tc>
                <a:tc hMerge="1" vMerge="1">
                  <a:txBody>
                    <a:bodyPr/>
                    <a:lstStyle/>
                    <a:p>
                      <a:endParaRPr lang="en-US"/>
                    </a:p>
                  </a:txBody>
                  <a:tcPr/>
                </a:tc>
                <a:tc>
                  <a:txBody>
                    <a:bodyPr/>
                    <a:lstStyle/>
                    <a:p>
                      <a:pPr marL="0" marR="0" algn="ctr">
                        <a:spcBef>
                          <a:spcPts val="0"/>
                        </a:spcBef>
                        <a:spcAft>
                          <a:spcPts val="0"/>
                        </a:spcAft>
                      </a:pPr>
                      <a:r>
                        <a:rPr lang="en-US" sz="1800" dirty="0">
                          <a:effectLst/>
                        </a:rPr>
                        <a:t>N</a:t>
                      </a:r>
                      <a:endParaRPr lang="en-US" sz="1800" dirty="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dirty="0">
                          <a:effectLst/>
                        </a:rPr>
                        <a:t>Mean</a:t>
                      </a:r>
                      <a:endParaRPr lang="en-US" sz="1800" dirty="0">
                        <a:effectLst/>
                        <a:latin typeface="Cambria" charset="0"/>
                        <a:ea typeface="ＭＳ 明朝" charset="-128"/>
                        <a:cs typeface="Times New Roman" charset="0"/>
                      </a:endParaRPr>
                    </a:p>
                  </a:txBody>
                  <a:tcPr marL="68580" marR="68580" marT="0" marB="0" anchor="ctr"/>
                </a:tc>
                <a:tc gridSpan="2">
                  <a:txBody>
                    <a:bodyPr/>
                    <a:lstStyle/>
                    <a:p>
                      <a:pPr marL="0" marR="0" algn="ctr">
                        <a:spcBef>
                          <a:spcPts val="0"/>
                        </a:spcBef>
                        <a:spcAft>
                          <a:spcPts val="0"/>
                        </a:spcAft>
                      </a:pPr>
                      <a:r>
                        <a:rPr lang="en-US" sz="1800" dirty="0">
                          <a:effectLst/>
                        </a:rPr>
                        <a:t>95% CI</a:t>
                      </a:r>
                      <a:endParaRPr lang="en-US" sz="1800" dirty="0">
                        <a:effectLst/>
                        <a:latin typeface="Cambria" charset="0"/>
                        <a:ea typeface="ＭＳ 明朝" charset="-128"/>
                        <a:cs typeface="Times New Roman" charset="0"/>
                      </a:endParaRPr>
                    </a:p>
                  </a:txBody>
                  <a:tcPr marL="68580" marR="68580" marT="0" marB="0" anchor="ctr"/>
                </a:tc>
                <a:tc hMerge="1">
                  <a:txBody>
                    <a:bodyPr/>
                    <a:lstStyle/>
                    <a:p>
                      <a:endParaRPr lang="en-US"/>
                    </a:p>
                  </a:txBody>
                  <a:tcPr/>
                </a:tc>
                <a:tc>
                  <a:txBody>
                    <a:bodyPr/>
                    <a:lstStyle/>
                    <a:p>
                      <a:pPr marL="0" marR="0" algn="ctr">
                        <a:spcBef>
                          <a:spcPts val="0"/>
                        </a:spcBef>
                        <a:spcAft>
                          <a:spcPts val="0"/>
                        </a:spcAft>
                      </a:pPr>
                      <a:r>
                        <a:rPr lang="en-US" sz="1800" dirty="0">
                          <a:effectLst/>
                        </a:rPr>
                        <a:t>N</a:t>
                      </a:r>
                      <a:endParaRPr lang="en-US" sz="1800" dirty="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a:effectLst/>
                        </a:rPr>
                        <a:t>Mean</a:t>
                      </a:r>
                      <a:endParaRPr lang="en-US" sz="1800">
                        <a:effectLst/>
                        <a:latin typeface="Cambria" charset="0"/>
                        <a:ea typeface="ＭＳ 明朝" charset="-128"/>
                        <a:cs typeface="Times New Roman" charset="0"/>
                      </a:endParaRPr>
                    </a:p>
                  </a:txBody>
                  <a:tcPr marL="68580" marR="68580" marT="0" marB="0" anchor="ctr"/>
                </a:tc>
                <a:tc gridSpan="2">
                  <a:txBody>
                    <a:bodyPr/>
                    <a:lstStyle/>
                    <a:p>
                      <a:pPr marL="0" marR="0" algn="ctr">
                        <a:spcBef>
                          <a:spcPts val="0"/>
                        </a:spcBef>
                        <a:spcAft>
                          <a:spcPts val="0"/>
                        </a:spcAft>
                      </a:pPr>
                      <a:r>
                        <a:rPr lang="en-US" sz="1800">
                          <a:effectLst/>
                        </a:rPr>
                        <a:t>95% CI</a:t>
                      </a:r>
                      <a:endParaRPr lang="en-US" sz="1800">
                        <a:effectLst/>
                        <a:latin typeface="Cambria" charset="0"/>
                        <a:ea typeface="ＭＳ 明朝" charset="-128"/>
                        <a:cs typeface="Times New Roman"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10002"/>
                  </a:ext>
                </a:extLst>
              </a:tr>
              <a:tr h="338447">
                <a:tc gridSpan="2">
                  <a:txBody>
                    <a:bodyPr/>
                    <a:lstStyle/>
                    <a:p>
                      <a:pPr marL="0" marR="0" algn="ctr">
                        <a:spcBef>
                          <a:spcPts val="0"/>
                        </a:spcBef>
                        <a:spcAft>
                          <a:spcPts val="0"/>
                        </a:spcAft>
                      </a:pPr>
                      <a:r>
                        <a:rPr lang="en-US" sz="1800" dirty="0">
                          <a:effectLst/>
                        </a:rPr>
                        <a:t>Total by client type</a:t>
                      </a:r>
                      <a:endParaRPr lang="en-US" sz="1800" dirty="0">
                        <a:effectLst/>
                        <a:latin typeface="Cambria" charset="0"/>
                        <a:ea typeface="ＭＳ 明朝" charset="-128"/>
                        <a:cs typeface="Times New Roman" charset="0"/>
                      </a:endParaRPr>
                    </a:p>
                  </a:txBody>
                  <a:tcPr marL="68580" marR="68580" marT="0" marB="0" anchor="ctr"/>
                </a:tc>
                <a:tc hMerge="1">
                  <a:txBody>
                    <a:bodyPr/>
                    <a:lstStyle/>
                    <a:p>
                      <a:endParaRPr lang="en-US"/>
                    </a:p>
                  </a:txBody>
                  <a:tcPr/>
                </a:tc>
                <a:tc>
                  <a:txBody>
                    <a:bodyPr/>
                    <a:lstStyle/>
                    <a:p>
                      <a:pPr marL="0" marR="0" algn="ctr">
                        <a:spcBef>
                          <a:spcPts val="0"/>
                        </a:spcBef>
                        <a:spcAft>
                          <a:spcPts val="0"/>
                        </a:spcAft>
                      </a:pPr>
                      <a:r>
                        <a:rPr lang="en-US" sz="1800" dirty="0">
                          <a:solidFill>
                            <a:schemeClr val="bg1"/>
                          </a:solidFill>
                          <a:effectLst/>
                        </a:rPr>
                        <a:t>2551</a:t>
                      </a:r>
                      <a:endParaRPr lang="en-US" sz="1800" dirty="0">
                        <a:solidFill>
                          <a:schemeClr val="bg1"/>
                        </a:solidFill>
                        <a:effectLst/>
                        <a:latin typeface="Cambria" charset="0"/>
                        <a:ea typeface="ＭＳ 明朝" charset="-128"/>
                        <a:cs typeface="Times New Roman" charset="0"/>
                      </a:endParaRPr>
                    </a:p>
                  </a:txBody>
                  <a:tcPr marL="68580" marR="68580" marT="0" marB="0" anchor="ctr">
                    <a:solidFill>
                      <a:schemeClr val="accent1"/>
                    </a:solidFill>
                  </a:tcPr>
                </a:tc>
                <a:tc>
                  <a:txBody>
                    <a:bodyPr/>
                    <a:lstStyle/>
                    <a:p>
                      <a:pPr marL="0" marR="0" algn="ctr">
                        <a:spcBef>
                          <a:spcPts val="0"/>
                        </a:spcBef>
                        <a:spcAft>
                          <a:spcPts val="0"/>
                        </a:spcAft>
                      </a:pPr>
                      <a:r>
                        <a:rPr lang="en-US" sz="1800" dirty="0">
                          <a:solidFill>
                            <a:schemeClr val="bg1"/>
                          </a:solidFill>
                          <a:effectLst/>
                        </a:rPr>
                        <a:t>88%</a:t>
                      </a:r>
                      <a:endParaRPr lang="en-US" sz="1800" dirty="0">
                        <a:solidFill>
                          <a:schemeClr val="bg1"/>
                        </a:solidFill>
                        <a:effectLst/>
                        <a:latin typeface="Cambria" charset="0"/>
                        <a:ea typeface="ＭＳ 明朝" charset="-128"/>
                        <a:cs typeface="Times New Roman" charset="0"/>
                      </a:endParaRPr>
                    </a:p>
                  </a:txBody>
                  <a:tcPr marL="68580" marR="68580" marT="0" marB="0" anchor="ctr">
                    <a:solidFill>
                      <a:schemeClr val="accent1"/>
                    </a:solidFill>
                  </a:tcPr>
                </a:tc>
                <a:tc>
                  <a:txBody>
                    <a:bodyPr/>
                    <a:lstStyle/>
                    <a:p>
                      <a:pPr marL="0" marR="0" algn="ctr">
                        <a:spcBef>
                          <a:spcPts val="0"/>
                        </a:spcBef>
                        <a:spcAft>
                          <a:spcPts val="0"/>
                        </a:spcAft>
                      </a:pPr>
                      <a:r>
                        <a:rPr lang="en-US" sz="1800" dirty="0">
                          <a:solidFill>
                            <a:schemeClr val="bg1"/>
                          </a:solidFill>
                          <a:effectLst/>
                        </a:rPr>
                        <a:t>86%</a:t>
                      </a:r>
                      <a:endParaRPr lang="en-US" sz="1800" dirty="0">
                        <a:solidFill>
                          <a:schemeClr val="bg1"/>
                        </a:solidFill>
                        <a:effectLst/>
                        <a:latin typeface="Cambria" charset="0"/>
                        <a:ea typeface="ＭＳ 明朝" charset="-128"/>
                        <a:cs typeface="Times New Roman" charset="0"/>
                      </a:endParaRPr>
                    </a:p>
                  </a:txBody>
                  <a:tcPr marL="68580" marR="68580" marT="0" marB="0" anchor="ctr">
                    <a:solidFill>
                      <a:schemeClr val="accent1"/>
                    </a:solidFill>
                  </a:tcPr>
                </a:tc>
                <a:tc>
                  <a:txBody>
                    <a:bodyPr/>
                    <a:lstStyle/>
                    <a:p>
                      <a:pPr marL="0" marR="0" algn="ctr">
                        <a:spcBef>
                          <a:spcPts val="0"/>
                        </a:spcBef>
                        <a:spcAft>
                          <a:spcPts val="0"/>
                        </a:spcAft>
                      </a:pPr>
                      <a:r>
                        <a:rPr lang="en-US" sz="1800" dirty="0">
                          <a:solidFill>
                            <a:schemeClr val="bg1"/>
                          </a:solidFill>
                          <a:effectLst/>
                        </a:rPr>
                        <a:t>89%</a:t>
                      </a:r>
                      <a:endParaRPr lang="en-US" sz="1800" dirty="0">
                        <a:solidFill>
                          <a:schemeClr val="bg1"/>
                        </a:solidFill>
                        <a:effectLst/>
                        <a:latin typeface="Cambria" charset="0"/>
                        <a:ea typeface="ＭＳ 明朝" charset="-128"/>
                        <a:cs typeface="Times New Roman" charset="0"/>
                      </a:endParaRPr>
                    </a:p>
                  </a:txBody>
                  <a:tcPr marL="68580" marR="68580" marT="0" marB="0" anchor="ctr">
                    <a:solidFill>
                      <a:schemeClr val="accent1"/>
                    </a:solidFill>
                  </a:tcPr>
                </a:tc>
                <a:tc>
                  <a:txBody>
                    <a:bodyPr/>
                    <a:lstStyle/>
                    <a:p>
                      <a:pPr marL="0" marR="0" algn="ctr">
                        <a:spcBef>
                          <a:spcPts val="0"/>
                        </a:spcBef>
                        <a:spcAft>
                          <a:spcPts val="0"/>
                        </a:spcAft>
                      </a:pPr>
                      <a:r>
                        <a:rPr lang="en-US" sz="1800" dirty="0">
                          <a:solidFill>
                            <a:schemeClr val="bg1"/>
                          </a:solidFill>
                          <a:effectLst/>
                        </a:rPr>
                        <a:t>6365</a:t>
                      </a:r>
                      <a:endParaRPr lang="en-US" sz="1800" dirty="0">
                        <a:solidFill>
                          <a:schemeClr val="bg1"/>
                        </a:solidFill>
                        <a:effectLst/>
                        <a:latin typeface="Cambria" charset="0"/>
                        <a:ea typeface="ＭＳ 明朝" charset="-128"/>
                        <a:cs typeface="Times New Roman" charset="0"/>
                      </a:endParaRPr>
                    </a:p>
                  </a:txBody>
                  <a:tcPr marL="68580" marR="68580" marT="0" marB="0" anchor="ctr">
                    <a:solidFill>
                      <a:schemeClr val="accent1"/>
                    </a:solidFill>
                  </a:tcPr>
                </a:tc>
                <a:tc>
                  <a:txBody>
                    <a:bodyPr/>
                    <a:lstStyle/>
                    <a:p>
                      <a:pPr marL="0" marR="0" algn="ctr">
                        <a:spcBef>
                          <a:spcPts val="0"/>
                        </a:spcBef>
                        <a:spcAft>
                          <a:spcPts val="0"/>
                        </a:spcAft>
                      </a:pPr>
                      <a:r>
                        <a:rPr lang="en-US" sz="1800" dirty="0">
                          <a:solidFill>
                            <a:schemeClr val="bg1"/>
                          </a:solidFill>
                          <a:effectLst/>
                        </a:rPr>
                        <a:t>75%</a:t>
                      </a:r>
                      <a:endParaRPr lang="en-US" sz="1800" dirty="0">
                        <a:solidFill>
                          <a:schemeClr val="bg1"/>
                        </a:solidFill>
                        <a:effectLst/>
                        <a:latin typeface="Cambria" charset="0"/>
                        <a:ea typeface="ＭＳ 明朝" charset="-128"/>
                        <a:cs typeface="Times New Roman" charset="0"/>
                      </a:endParaRPr>
                    </a:p>
                  </a:txBody>
                  <a:tcPr marL="68580" marR="68580" marT="0" marB="0" anchor="ctr">
                    <a:solidFill>
                      <a:schemeClr val="accent1"/>
                    </a:solidFill>
                  </a:tcPr>
                </a:tc>
                <a:tc>
                  <a:txBody>
                    <a:bodyPr/>
                    <a:lstStyle/>
                    <a:p>
                      <a:pPr marL="0" marR="0" algn="ctr">
                        <a:spcBef>
                          <a:spcPts val="0"/>
                        </a:spcBef>
                        <a:spcAft>
                          <a:spcPts val="0"/>
                        </a:spcAft>
                      </a:pPr>
                      <a:r>
                        <a:rPr lang="en-US" sz="1800" dirty="0">
                          <a:solidFill>
                            <a:schemeClr val="bg1"/>
                          </a:solidFill>
                          <a:effectLst/>
                        </a:rPr>
                        <a:t>74%</a:t>
                      </a:r>
                      <a:endParaRPr lang="en-US" sz="1800" dirty="0">
                        <a:solidFill>
                          <a:schemeClr val="bg1"/>
                        </a:solidFill>
                        <a:effectLst/>
                        <a:latin typeface="Cambria" charset="0"/>
                        <a:ea typeface="ＭＳ 明朝" charset="-128"/>
                        <a:cs typeface="Times New Roman" charset="0"/>
                      </a:endParaRPr>
                    </a:p>
                  </a:txBody>
                  <a:tcPr marL="68580" marR="68580" marT="0" marB="0" anchor="ctr">
                    <a:solidFill>
                      <a:schemeClr val="accent1"/>
                    </a:solidFill>
                  </a:tcPr>
                </a:tc>
                <a:tc>
                  <a:txBody>
                    <a:bodyPr/>
                    <a:lstStyle/>
                    <a:p>
                      <a:pPr marL="0" marR="0" algn="ctr">
                        <a:spcBef>
                          <a:spcPts val="0"/>
                        </a:spcBef>
                        <a:spcAft>
                          <a:spcPts val="0"/>
                        </a:spcAft>
                      </a:pPr>
                      <a:r>
                        <a:rPr lang="en-US" sz="1800" dirty="0">
                          <a:solidFill>
                            <a:schemeClr val="bg1"/>
                          </a:solidFill>
                          <a:effectLst/>
                        </a:rPr>
                        <a:t>76%</a:t>
                      </a:r>
                      <a:endParaRPr lang="en-US" sz="1800" dirty="0">
                        <a:solidFill>
                          <a:schemeClr val="bg1"/>
                        </a:solidFill>
                        <a:effectLst/>
                        <a:latin typeface="Cambria" charset="0"/>
                        <a:ea typeface="ＭＳ 明朝" charset="-128"/>
                        <a:cs typeface="Times New Roman" charset="0"/>
                      </a:endParaRPr>
                    </a:p>
                  </a:txBody>
                  <a:tcPr marL="68580" marR="68580" marT="0" marB="0" anchor="ctr">
                    <a:solidFill>
                      <a:schemeClr val="accent1"/>
                    </a:solidFill>
                  </a:tcPr>
                </a:tc>
                <a:extLst>
                  <a:ext uri="{0D108BD9-81ED-4DB2-BD59-A6C34878D82A}">
                    <a16:rowId xmlns:a16="http://schemas.microsoft.com/office/drawing/2014/main" val="10003"/>
                  </a:ext>
                </a:extLst>
              </a:tr>
              <a:tr h="676894">
                <a:tc rowSpan="2">
                  <a:txBody>
                    <a:bodyPr/>
                    <a:lstStyle/>
                    <a:p>
                      <a:pPr marL="0" marR="0" algn="ctr">
                        <a:spcBef>
                          <a:spcPts val="0"/>
                        </a:spcBef>
                        <a:spcAft>
                          <a:spcPts val="0"/>
                        </a:spcAft>
                      </a:pPr>
                      <a:r>
                        <a:rPr lang="en-US" sz="1000" dirty="0">
                          <a:effectLst/>
                        </a:rPr>
                        <a:t>Phone ownership</a:t>
                      </a:r>
                      <a:endParaRPr lang="en-US" sz="1200" dirty="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a:effectLst/>
                        </a:rPr>
                        <a:t>Shared phone</a:t>
                      </a:r>
                      <a:endParaRPr lang="en-US" sz="180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dirty="0">
                          <a:effectLst/>
                        </a:rPr>
                        <a:t>355</a:t>
                      </a:r>
                      <a:endParaRPr lang="en-US" sz="1800" dirty="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dirty="0">
                          <a:effectLst/>
                        </a:rPr>
                        <a:t>82%</a:t>
                      </a:r>
                      <a:endParaRPr lang="en-US" sz="1800" dirty="0">
                        <a:effectLst/>
                        <a:latin typeface="Cambria" charset="0"/>
                        <a:ea typeface="ＭＳ 明朝" charset="-128"/>
                        <a:cs typeface="Times New Roman" charset="0"/>
                      </a:endParaRPr>
                    </a:p>
                  </a:txBody>
                  <a:tcPr marL="68580" marR="68580" marT="0" marB="0" anchor="ctr">
                    <a:solidFill>
                      <a:srgbClr val="FFFF00"/>
                    </a:solidFill>
                  </a:tcPr>
                </a:tc>
                <a:tc>
                  <a:txBody>
                    <a:bodyPr/>
                    <a:lstStyle/>
                    <a:p>
                      <a:pPr marL="0" marR="0" algn="ctr">
                        <a:spcBef>
                          <a:spcPts val="0"/>
                        </a:spcBef>
                        <a:spcAft>
                          <a:spcPts val="0"/>
                        </a:spcAft>
                      </a:pPr>
                      <a:r>
                        <a:rPr lang="en-US" sz="1800" dirty="0">
                          <a:effectLst/>
                        </a:rPr>
                        <a:t>78%</a:t>
                      </a:r>
                      <a:endParaRPr lang="en-US" sz="1800" dirty="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dirty="0">
                          <a:effectLst/>
                        </a:rPr>
                        <a:t>86%</a:t>
                      </a:r>
                      <a:endParaRPr lang="en-US" sz="1800" dirty="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a:effectLst/>
                        </a:rPr>
                        <a:t>1463</a:t>
                      </a:r>
                      <a:endParaRPr lang="en-US" sz="180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dirty="0">
                          <a:effectLst/>
                        </a:rPr>
                        <a:t>76%</a:t>
                      </a:r>
                      <a:endParaRPr lang="en-US" sz="1800" dirty="0">
                        <a:effectLst/>
                        <a:latin typeface="Cambria" charset="0"/>
                        <a:ea typeface="ＭＳ 明朝" charset="-128"/>
                        <a:cs typeface="Times New Roman" charset="0"/>
                      </a:endParaRPr>
                    </a:p>
                  </a:txBody>
                  <a:tcPr marL="68580" marR="68580" marT="0" marB="0" anchor="ctr">
                    <a:solidFill>
                      <a:srgbClr val="FFFF00"/>
                    </a:solidFill>
                  </a:tcPr>
                </a:tc>
                <a:tc>
                  <a:txBody>
                    <a:bodyPr/>
                    <a:lstStyle/>
                    <a:p>
                      <a:pPr marL="0" marR="0" algn="ctr">
                        <a:spcBef>
                          <a:spcPts val="0"/>
                        </a:spcBef>
                        <a:spcAft>
                          <a:spcPts val="0"/>
                        </a:spcAft>
                      </a:pPr>
                      <a:r>
                        <a:rPr lang="en-US" sz="1800">
                          <a:effectLst/>
                        </a:rPr>
                        <a:t>74%</a:t>
                      </a:r>
                      <a:endParaRPr lang="en-US" sz="180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a:effectLst/>
                        </a:rPr>
                        <a:t>79%</a:t>
                      </a:r>
                      <a:endParaRPr lang="en-US" sz="1800">
                        <a:effectLst/>
                        <a:latin typeface="Cambria" charset="0"/>
                        <a:ea typeface="ＭＳ 明朝" charset="-128"/>
                        <a:cs typeface="Times New Roman" charset="0"/>
                      </a:endParaRPr>
                    </a:p>
                  </a:txBody>
                  <a:tcPr marL="68580" marR="68580" marT="0" marB="0" anchor="ctr"/>
                </a:tc>
                <a:extLst>
                  <a:ext uri="{0D108BD9-81ED-4DB2-BD59-A6C34878D82A}">
                    <a16:rowId xmlns:a16="http://schemas.microsoft.com/office/drawing/2014/main" val="10004"/>
                  </a:ext>
                </a:extLst>
              </a:tr>
              <a:tr h="676894">
                <a:tc vMerge="1">
                  <a:txBody>
                    <a:bodyPr/>
                    <a:lstStyle/>
                    <a:p>
                      <a:endParaRPr lang="en-US"/>
                    </a:p>
                  </a:txBody>
                  <a:tcPr/>
                </a:tc>
                <a:tc>
                  <a:txBody>
                    <a:bodyPr/>
                    <a:lstStyle/>
                    <a:p>
                      <a:pPr marL="0" marR="0" algn="ctr">
                        <a:spcBef>
                          <a:spcPts val="0"/>
                        </a:spcBef>
                        <a:spcAft>
                          <a:spcPts val="0"/>
                        </a:spcAft>
                      </a:pPr>
                      <a:r>
                        <a:rPr lang="en-US" sz="1800">
                          <a:effectLst/>
                        </a:rPr>
                        <a:t>Personal phone </a:t>
                      </a:r>
                      <a:endParaRPr lang="en-US" sz="180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dirty="0">
                          <a:effectLst/>
                        </a:rPr>
                        <a:t>2196</a:t>
                      </a:r>
                      <a:endParaRPr lang="en-US" sz="1800" dirty="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dirty="0">
                          <a:effectLst/>
                        </a:rPr>
                        <a:t>89%</a:t>
                      </a:r>
                      <a:endParaRPr lang="en-US" sz="1800" dirty="0">
                        <a:effectLst/>
                        <a:latin typeface="Cambria" charset="0"/>
                        <a:ea typeface="ＭＳ 明朝" charset="-128"/>
                        <a:cs typeface="Times New Roman" charset="0"/>
                      </a:endParaRPr>
                    </a:p>
                  </a:txBody>
                  <a:tcPr marL="68580" marR="68580" marT="0" marB="0" anchor="ctr">
                    <a:solidFill>
                      <a:srgbClr val="FFFF00"/>
                    </a:solidFill>
                  </a:tcPr>
                </a:tc>
                <a:tc>
                  <a:txBody>
                    <a:bodyPr/>
                    <a:lstStyle/>
                    <a:p>
                      <a:pPr marL="0" marR="0" algn="ctr">
                        <a:spcBef>
                          <a:spcPts val="0"/>
                        </a:spcBef>
                        <a:spcAft>
                          <a:spcPts val="0"/>
                        </a:spcAft>
                      </a:pPr>
                      <a:r>
                        <a:rPr lang="en-US" sz="1800">
                          <a:effectLst/>
                        </a:rPr>
                        <a:t>87%</a:t>
                      </a:r>
                      <a:endParaRPr lang="en-US" sz="180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dirty="0">
                          <a:effectLst/>
                        </a:rPr>
                        <a:t>90%</a:t>
                      </a:r>
                      <a:endParaRPr lang="en-US" sz="1800" dirty="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a:effectLst/>
                        </a:rPr>
                        <a:t>4902</a:t>
                      </a:r>
                      <a:endParaRPr lang="en-US" sz="180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dirty="0">
                          <a:effectLst/>
                        </a:rPr>
                        <a:t>75%</a:t>
                      </a:r>
                      <a:endParaRPr lang="en-US" sz="1800" dirty="0">
                        <a:effectLst/>
                        <a:latin typeface="Cambria" charset="0"/>
                        <a:ea typeface="ＭＳ 明朝" charset="-128"/>
                        <a:cs typeface="Times New Roman" charset="0"/>
                      </a:endParaRPr>
                    </a:p>
                  </a:txBody>
                  <a:tcPr marL="68580" marR="68580" marT="0" marB="0" anchor="ctr">
                    <a:solidFill>
                      <a:srgbClr val="FFFF00"/>
                    </a:solidFill>
                  </a:tcPr>
                </a:tc>
                <a:tc>
                  <a:txBody>
                    <a:bodyPr/>
                    <a:lstStyle/>
                    <a:p>
                      <a:pPr marL="0" marR="0" algn="ctr">
                        <a:spcBef>
                          <a:spcPts val="0"/>
                        </a:spcBef>
                        <a:spcAft>
                          <a:spcPts val="0"/>
                        </a:spcAft>
                      </a:pPr>
                      <a:r>
                        <a:rPr lang="en-US" sz="1800" dirty="0">
                          <a:effectLst/>
                        </a:rPr>
                        <a:t>73%</a:t>
                      </a:r>
                      <a:endParaRPr lang="en-US" sz="1800" dirty="0">
                        <a:effectLst/>
                        <a:latin typeface="Cambria" charset="0"/>
                        <a:ea typeface="ＭＳ 明朝" charset="-128"/>
                        <a:cs typeface="Times New Roman" charset="0"/>
                      </a:endParaRPr>
                    </a:p>
                  </a:txBody>
                  <a:tcPr marL="68580" marR="68580" marT="0" marB="0" anchor="ctr"/>
                </a:tc>
                <a:tc>
                  <a:txBody>
                    <a:bodyPr/>
                    <a:lstStyle/>
                    <a:p>
                      <a:pPr marL="0" marR="0" algn="ctr">
                        <a:spcBef>
                          <a:spcPts val="0"/>
                        </a:spcBef>
                        <a:spcAft>
                          <a:spcPts val="0"/>
                        </a:spcAft>
                      </a:pPr>
                      <a:r>
                        <a:rPr lang="en-US" sz="1800" dirty="0">
                          <a:effectLst/>
                        </a:rPr>
                        <a:t>76%</a:t>
                      </a:r>
                      <a:endParaRPr lang="en-US" sz="1800" dirty="0">
                        <a:effectLst/>
                        <a:latin typeface="Cambria" charset="0"/>
                        <a:ea typeface="ＭＳ 明朝" charset="-128"/>
                        <a:cs typeface="Times New Roman" charset="0"/>
                      </a:endParaRPr>
                    </a:p>
                  </a:txBody>
                  <a:tcPr marL="68580" marR="68580" marT="0" marB="0" anchor="ctr"/>
                </a:tc>
                <a:extLst>
                  <a:ext uri="{0D108BD9-81ED-4DB2-BD59-A6C34878D82A}">
                    <a16:rowId xmlns:a16="http://schemas.microsoft.com/office/drawing/2014/main" val="10005"/>
                  </a:ext>
                </a:extLst>
              </a:tr>
            </a:tbl>
          </a:graphicData>
        </a:graphic>
      </p:graphicFrame>
      <p:sp>
        <p:nvSpPr>
          <p:cNvPr id="3" name="TextBox 2"/>
          <p:cNvSpPr txBox="1"/>
          <p:nvPr/>
        </p:nvSpPr>
        <p:spPr>
          <a:xfrm>
            <a:off x="838200" y="4572000"/>
            <a:ext cx="7924800" cy="707886"/>
          </a:xfrm>
          <a:prstGeom prst="rect">
            <a:avLst/>
          </a:prstGeom>
          <a:noFill/>
        </p:spPr>
        <p:txBody>
          <a:bodyPr wrap="square" rtlCol="0">
            <a:spAutoFit/>
          </a:bodyPr>
          <a:lstStyle/>
          <a:p>
            <a:pPr>
              <a:buNone/>
            </a:pPr>
            <a:r>
              <a:rPr lang="en-US" sz="2000" dirty="0" smtClean="0"/>
              <a:t>*“Active listening” is defined as the number of women that listened </a:t>
            </a:r>
            <a:r>
              <a:rPr lang="en-US" sz="2000" dirty="0"/>
              <a:t>to 50% of number of messages for at least 50% of the length of each message</a:t>
            </a:r>
          </a:p>
        </p:txBody>
      </p:sp>
    </p:spTree>
    <p:extLst>
      <p:ext uri="{BB962C8B-B14F-4D97-AF65-F5344CB8AC3E}">
        <p14:creationId xmlns:p14="http://schemas.microsoft.com/office/powerpoint/2010/main" val="20181814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 y="161365"/>
            <a:ext cx="8763000" cy="552093"/>
          </a:xfrm>
        </p:spPr>
        <p:txBody>
          <a:bodyPr>
            <a:normAutofit fontScale="90000"/>
          </a:bodyPr>
          <a:lstStyle/>
          <a:p>
            <a:r>
              <a:rPr lang="en-US" sz="2200" b="1" i="0" dirty="0" smtClean="0">
                <a:solidFill>
                  <a:srgbClr val="FF6600"/>
                </a:solidFill>
                <a:latin typeface="Century Gothic" charset="0"/>
                <a:ea typeface="Century Gothic" charset="0"/>
                <a:cs typeface="Century Gothic" charset="0"/>
              </a:rPr>
              <a:t>Key finding 2: </a:t>
            </a:r>
            <a:r>
              <a:rPr lang="en-US" sz="2200" i="0" dirty="0" smtClean="0">
                <a:solidFill>
                  <a:srgbClr val="FF6600"/>
                </a:solidFill>
                <a:latin typeface="Century Gothic" charset="0"/>
                <a:ea typeface="Century Gothic" charset="0"/>
                <a:cs typeface="Century Gothic" charset="0"/>
              </a:rPr>
              <a:t> Wide variability in the % of messages successfully pushed out over time and across geographic areas</a:t>
            </a:r>
            <a:endParaRPr lang="en-US" sz="2200" i="0" dirty="0">
              <a:solidFill>
                <a:srgbClr val="FF6600"/>
              </a:solidFill>
              <a:latin typeface="Century Gothic" charset="0"/>
              <a:ea typeface="Century Gothic" charset="0"/>
              <a:cs typeface="Century Gothic" charset="0"/>
            </a:endParaRPr>
          </a:p>
        </p:txBody>
      </p:sp>
      <p:sp>
        <p:nvSpPr>
          <p:cNvPr id="5" name="TextBox 4"/>
          <p:cNvSpPr txBox="1"/>
          <p:nvPr/>
        </p:nvSpPr>
        <p:spPr>
          <a:xfrm>
            <a:off x="533400" y="938815"/>
            <a:ext cx="8458200" cy="646331"/>
          </a:xfrm>
          <a:prstGeom prst="rect">
            <a:avLst/>
          </a:prstGeom>
          <a:noFill/>
        </p:spPr>
        <p:txBody>
          <a:bodyPr wrap="square" rtlCol="0">
            <a:spAutoFit/>
          </a:bodyPr>
          <a:lstStyle/>
          <a:p>
            <a:pPr>
              <a:buNone/>
            </a:pPr>
            <a:r>
              <a:rPr lang="en-US" sz="1800" dirty="0"/>
              <a:t>The percentage of messages successfully pushed out to </a:t>
            </a:r>
            <a:r>
              <a:rPr lang="en-US" sz="1800" b="1" dirty="0"/>
              <a:t>pregnant women </a:t>
            </a:r>
            <a:r>
              <a:rPr lang="en-US" sz="1800" dirty="0"/>
              <a:t>from October 2011 to September 2014</a:t>
            </a: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28600" y="1801538"/>
            <a:ext cx="8534400" cy="4675461"/>
          </a:xfrm>
          <a:prstGeom prst="rect">
            <a:avLst/>
          </a:prstGeom>
          <a:noFill/>
          <a:ln>
            <a:noFill/>
          </a:ln>
        </p:spPr>
      </p:pic>
      <p:cxnSp>
        <p:nvCxnSpPr>
          <p:cNvPr id="7" name="Straight Connector 6"/>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54812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 y="161365"/>
            <a:ext cx="8763000" cy="552093"/>
          </a:xfrm>
        </p:spPr>
        <p:txBody>
          <a:bodyPr>
            <a:normAutofit fontScale="90000"/>
          </a:bodyPr>
          <a:lstStyle/>
          <a:p>
            <a:r>
              <a:rPr lang="en-US" sz="2200" b="1" i="0" dirty="0" smtClean="0">
                <a:solidFill>
                  <a:srgbClr val="FF6600"/>
                </a:solidFill>
                <a:latin typeface="Century Gothic" charset="0"/>
                <a:ea typeface="Century Gothic" charset="0"/>
                <a:cs typeface="Century Gothic" charset="0"/>
              </a:rPr>
              <a:t>Key finding 5: </a:t>
            </a:r>
            <a:r>
              <a:rPr lang="en-US" sz="2200" i="0" dirty="0" smtClean="0">
                <a:solidFill>
                  <a:srgbClr val="FF6600"/>
                </a:solidFill>
                <a:latin typeface="Century Gothic" charset="0"/>
                <a:ea typeface="Century Gothic" charset="0"/>
                <a:cs typeface="Century Gothic" charset="0"/>
              </a:rPr>
              <a:t> Wide variability in the % of messages successfully pushed out over time and across geographic areas</a:t>
            </a:r>
            <a:endParaRPr lang="en-US" sz="2200" i="0" dirty="0">
              <a:solidFill>
                <a:srgbClr val="FF6600"/>
              </a:solidFill>
              <a:latin typeface="Century Gothic" charset="0"/>
              <a:ea typeface="Century Gothic" charset="0"/>
              <a:cs typeface="Century Gothic" charset="0"/>
            </a:endParaRPr>
          </a:p>
        </p:txBody>
      </p:sp>
      <p:sp>
        <p:nvSpPr>
          <p:cNvPr id="5" name="TextBox 4"/>
          <p:cNvSpPr txBox="1"/>
          <p:nvPr/>
        </p:nvSpPr>
        <p:spPr>
          <a:xfrm>
            <a:off x="533400" y="938815"/>
            <a:ext cx="8458200" cy="646331"/>
          </a:xfrm>
          <a:prstGeom prst="rect">
            <a:avLst/>
          </a:prstGeom>
          <a:noFill/>
        </p:spPr>
        <p:txBody>
          <a:bodyPr wrap="square" rtlCol="0">
            <a:spAutoFit/>
          </a:bodyPr>
          <a:lstStyle/>
          <a:p>
            <a:pPr>
              <a:buNone/>
            </a:pPr>
            <a:r>
              <a:rPr lang="en-US" sz="1800" dirty="0"/>
              <a:t>The percentage of messages successfully pushed out to </a:t>
            </a:r>
            <a:r>
              <a:rPr lang="en-US" sz="1800" b="1" dirty="0"/>
              <a:t>postpartum women</a:t>
            </a:r>
            <a:r>
              <a:rPr lang="en-US" sz="1800" dirty="0"/>
              <a:t> from October 2011 to September 2014 </a:t>
            </a: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533399" y="1585146"/>
            <a:ext cx="8247529" cy="4739454"/>
          </a:xfrm>
          <a:prstGeom prst="rect">
            <a:avLst/>
          </a:prstGeom>
          <a:noFill/>
          <a:ln>
            <a:noFill/>
          </a:ln>
        </p:spPr>
      </p:pic>
      <p:cxnSp>
        <p:nvCxnSpPr>
          <p:cNvPr id="6" name="Straight Connector 5"/>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97709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 y="152399"/>
            <a:ext cx="8915400" cy="533400"/>
          </a:xfrm>
        </p:spPr>
        <p:txBody>
          <a:bodyPr>
            <a:normAutofit fontScale="90000"/>
          </a:bodyPr>
          <a:lstStyle/>
          <a:p>
            <a:pPr>
              <a:buNone/>
            </a:pPr>
            <a:r>
              <a:rPr lang="en-US" sz="2200" b="1" i="0" dirty="0" smtClean="0">
                <a:solidFill>
                  <a:srgbClr val="FF6600"/>
                </a:solidFill>
                <a:latin typeface="Century Gothic" charset="0"/>
                <a:ea typeface="Century Gothic" charset="0"/>
                <a:cs typeface="Century Gothic" charset="0"/>
              </a:rPr>
              <a:t>Key finding 6: </a:t>
            </a:r>
            <a:r>
              <a:rPr lang="en-US" sz="2100" i="0" dirty="0" smtClean="0">
                <a:solidFill>
                  <a:srgbClr val="FF6600"/>
                </a:solidFill>
                <a:latin typeface="Century Gothic" charset="0"/>
                <a:ea typeface="Century Gothic" charset="0"/>
                <a:cs typeface="Century Gothic" charset="0"/>
              </a:rPr>
              <a:t>Patient level data is feasible to upload; variations in uploads were observed across </a:t>
            </a:r>
            <a:r>
              <a:rPr lang="en-US" sz="2100" i="0" dirty="0">
                <a:solidFill>
                  <a:srgbClr val="FF6600"/>
                </a:solidFill>
                <a:latin typeface="Century Gothic" charset="0"/>
                <a:ea typeface="Century Gothic" charset="0"/>
                <a:cs typeface="Century Gothic" charset="0"/>
              </a:rPr>
              <a:t>geographic areas </a:t>
            </a:r>
            <a:r>
              <a:rPr lang="en-US" sz="2100" i="0" dirty="0" smtClean="0">
                <a:solidFill>
                  <a:srgbClr val="FF6600"/>
                </a:solidFill>
                <a:latin typeface="Century Gothic" charset="0"/>
                <a:ea typeface="Century Gothic" charset="0"/>
                <a:cs typeface="Century Gothic" charset="0"/>
              </a:rPr>
              <a:t>over time</a:t>
            </a:r>
            <a:endParaRPr lang="en-US" sz="2100" i="0" dirty="0">
              <a:solidFill>
                <a:srgbClr val="FF6600"/>
              </a:solidFill>
              <a:latin typeface="Century Gothic" charset="0"/>
              <a:ea typeface="Century Gothic" charset="0"/>
              <a:cs typeface="Century Gothic" charset="0"/>
            </a:endParaRPr>
          </a:p>
        </p:txBody>
      </p:sp>
      <p:graphicFrame>
        <p:nvGraphicFramePr>
          <p:cNvPr id="5" name="Chart 4"/>
          <p:cNvGraphicFramePr/>
          <p:nvPr>
            <p:extLst/>
          </p:nvPr>
        </p:nvGraphicFramePr>
        <p:xfrm>
          <a:off x="228600" y="1429895"/>
          <a:ext cx="8534400" cy="4876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28600" y="873181"/>
            <a:ext cx="8534400" cy="646331"/>
          </a:xfrm>
          <a:prstGeom prst="rect">
            <a:avLst/>
          </a:prstGeom>
          <a:noFill/>
        </p:spPr>
        <p:txBody>
          <a:bodyPr wrap="square" rtlCol="0">
            <a:spAutoFit/>
          </a:bodyPr>
          <a:lstStyle/>
          <a:p>
            <a:pPr>
              <a:buNone/>
            </a:pPr>
            <a:r>
              <a:rPr lang="en-US" sz="1800" b="1" dirty="0"/>
              <a:t>Total data uploads on service utilization by district </a:t>
            </a:r>
            <a:r>
              <a:rPr lang="en-US" sz="1800" b="1" dirty="0" smtClean="0"/>
              <a:t>for </a:t>
            </a:r>
            <a:r>
              <a:rPr lang="en-US" sz="1800" b="1" dirty="0">
                <a:solidFill>
                  <a:schemeClr val="accent1"/>
                </a:solidFill>
              </a:rPr>
              <a:t>69</a:t>
            </a:r>
            <a:r>
              <a:rPr lang="en-US" sz="1800" b="1" dirty="0"/>
              <a:t> Community-based Health Planning and Services </a:t>
            </a:r>
            <a:r>
              <a:rPr lang="en-US" sz="1800" b="1" dirty="0" smtClean="0"/>
              <a:t>(CHPS) facilities </a:t>
            </a:r>
            <a:r>
              <a:rPr lang="en-US" sz="1800" b="1" dirty="0"/>
              <a:t>and </a:t>
            </a:r>
            <a:r>
              <a:rPr lang="en-US" sz="1800" b="1" dirty="0">
                <a:solidFill>
                  <a:schemeClr val="accent1"/>
                </a:solidFill>
              </a:rPr>
              <a:t>23</a:t>
            </a:r>
            <a:r>
              <a:rPr lang="en-US" sz="1800" b="1" dirty="0"/>
              <a:t>  Health Centers/ Hospitals  </a:t>
            </a:r>
          </a:p>
        </p:txBody>
      </p:sp>
    </p:spTree>
    <p:extLst>
      <p:ext uri="{BB962C8B-B14F-4D97-AF65-F5344CB8AC3E}">
        <p14:creationId xmlns:p14="http://schemas.microsoft.com/office/powerpoint/2010/main" val="161736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Century Gothic" charset="0"/>
                <a:ea typeface="Century Gothic" charset="0"/>
                <a:cs typeface="Century Gothic" charset="0"/>
              </a:rPr>
              <a:t>Part </a:t>
            </a:r>
            <a:r>
              <a:rPr lang="en-US" sz="3200" b="1" dirty="0" smtClean="0">
                <a:latin typeface="Century Gothic" charset="0"/>
                <a:ea typeface="Century Gothic" charset="0"/>
                <a:cs typeface="Century Gothic" charset="0"/>
              </a:rPr>
              <a:t>1. </a:t>
            </a:r>
            <a:r>
              <a:rPr lang="en-US" sz="3200" b="1" dirty="0">
                <a:latin typeface="Century Gothic" charset="0"/>
                <a:ea typeface="Century Gothic" charset="0"/>
                <a:cs typeface="Century Gothic" charset="0"/>
              </a:rPr>
              <a:t>Introduction to MOTECH </a:t>
            </a:r>
            <a:endParaRPr lang="en-US" sz="320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569657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 y="182880"/>
            <a:ext cx="8915400" cy="533400"/>
          </a:xfrm>
        </p:spPr>
        <p:txBody>
          <a:bodyPr>
            <a:normAutofit fontScale="90000"/>
          </a:bodyPr>
          <a:lstStyle/>
          <a:p>
            <a:r>
              <a:rPr lang="en-US" sz="2100" b="1" i="0" dirty="0" smtClean="0">
                <a:solidFill>
                  <a:srgbClr val="FF6600"/>
                </a:solidFill>
                <a:latin typeface="Century Gothic" charset="0"/>
                <a:ea typeface="Century Gothic" charset="0"/>
                <a:cs typeface="Century Gothic" charset="0"/>
              </a:rPr>
              <a:t>Key finding 7: </a:t>
            </a:r>
            <a:r>
              <a:rPr lang="en-US" sz="2100" i="0" dirty="0" smtClean="0">
                <a:solidFill>
                  <a:srgbClr val="FF6600"/>
                </a:solidFill>
                <a:latin typeface="Century Gothic" charset="0"/>
                <a:ea typeface="Century Gothic" charset="0"/>
                <a:cs typeface="Century Gothic" charset="0"/>
              </a:rPr>
              <a:t>The majority of uploads occur in </a:t>
            </a:r>
            <a:r>
              <a:rPr lang="en-US" sz="2100" i="0" dirty="0">
                <a:solidFill>
                  <a:srgbClr val="FF6600"/>
                </a:solidFill>
                <a:latin typeface="Century Gothic" charset="0"/>
                <a:ea typeface="Century Gothic" charset="0"/>
                <a:cs typeface="Century Gothic" charset="0"/>
              </a:rPr>
              <a:t>Community-based </a:t>
            </a:r>
            <a:r>
              <a:rPr lang="en-US" sz="2100" i="0" dirty="0" smtClean="0">
                <a:solidFill>
                  <a:srgbClr val="FF6600"/>
                </a:solidFill>
                <a:latin typeface="Century Gothic" charset="0"/>
                <a:ea typeface="Century Gothic" charset="0"/>
                <a:cs typeface="Century Gothic" charset="0"/>
              </a:rPr>
              <a:t>Health Planning </a:t>
            </a:r>
            <a:r>
              <a:rPr lang="en-US" sz="2100" i="0" dirty="0">
                <a:solidFill>
                  <a:srgbClr val="FF6600"/>
                </a:solidFill>
                <a:latin typeface="Century Gothic" charset="0"/>
                <a:ea typeface="Century Gothic" charset="0"/>
                <a:cs typeface="Century Gothic" charset="0"/>
              </a:rPr>
              <a:t>and </a:t>
            </a:r>
            <a:r>
              <a:rPr lang="en-US" sz="2100" i="0" dirty="0" smtClean="0">
                <a:solidFill>
                  <a:srgbClr val="FF6600"/>
                </a:solidFill>
                <a:latin typeface="Century Gothic" charset="0"/>
                <a:ea typeface="Century Gothic" charset="0"/>
                <a:cs typeface="Century Gothic" charset="0"/>
              </a:rPr>
              <a:t>Services  (CHPS) facilities where patient volume is less </a:t>
            </a:r>
            <a:endParaRPr lang="en-US" sz="2100" i="0" dirty="0">
              <a:solidFill>
                <a:srgbClr val="FF6600"/>
              </a:solidFill>
              <a:latin typeface="Century Gothic" charset="0"/>
              <a:ea typeface="Century Gothic" charset="0"/>
              <a:cs typeface="Century Gothic" charset="0"/>
            </a:endParaRPr>
          </a:p>
        </p:txBody>
      </p:sp>
      <p:sp>
        <p:nvSpPr>
          <p:cNvPr id="6" name="TextBox 5"/>
          <p:cNvSpPr txBox="1"/>
          <p:nvPr/>
        </p:nvSpPr>
        <p:spPr>
          <a:xfrm>
            <a:off x="228600" y="873181"/>
            <a:ext cx="8534400" cy="369332"/>
          </a:xfrm>
          <a:prstGeom prst="rect">
            <a:avLst/>
          </a:prstGeom>
          <a:noFill/>
        </p:spPr>
        <p:txBody>
          <a:bodyPr wrap="square" rtlCol="0">
            <a:spAutoFit/>
          </a:bodyPr>
          <a:lstStyle/>
          <a:p>
            <a:pPr>
              <a:buNone/>
            </a:pPr>
            <a:r>
              <a:rPr lang="en-US" sz="1800" b="1" dirty="0"/>
              <a:t>Proportion of data uploads by facility type and district</a:t>
            </a:r>
            <a:r>
              <a:rPr lang="en-US" sz="1800" dirty="0"/>
              <a:t> </a:t>
            </a: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243840" y="1399414"/>
            <a:ext cx="8519160" cy="4925186"/>
          </a:xfrm>
          <a:prstGeom prst="rect">
            <a:avLst/>
          </a:prstGeom>
          <a:noFill/>
          <a:ln>
            <a:noFill/>
          </a:ln>
        </p:spPr>
      </p:pic>
    </p:spTree>
    <p:extLst>
      <p:ext uri="{BB962C8B-B14F-4D97-AF65-F5344CB8AC3E}">
        <p14:creationId xmlns:p14="http://schemas.microsoft.com/office/powerpoint/2010/main" val="21200388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763000" cy="552093"/>
          </a:xfrm>
        </p:spPr>
        <p:txBody>
          <a:bodyPr>
            <a:normAutofit fontScale="90000"/>
          </a:bodyPr>
          <a:lstStyle/>
          <a:p>
            <a:r>
              <a:rPr lang="en-US" sz="2200" b="1" i="0" dirty="0" smtClean="0">
                <a:solidFill>
                  <a:srgbClr val="FF6600"/>
                </a:solidFill>
                <a:latin typeface="Century Gothic" charset="0"/>
                <a:ea typeface="Century Gothic" charset="0"/>
                <a:cs typeface="Century Gothic" charset="0"/>
              </a:rPr>
              <a:t>Key finding 8: </a:t>
            </a:r>
            <a:r>
              <a:rPr lang="en-US" sz="2200" i="0" dirty="0" smtClean="0">
                <a:solidFill>
                  <a:srgbClr val="FF6600"/>
                </a:solidFill>
                <a:latin typeface="Century Gothic" charset="0"/>
                <a:ea typeface="Century Gothic" charset="0"/>
                <a:cs typeface="Century Gothic" charset="0"/>
              </a:rPr>
              <a:t>Provider responsiveness increases in facilities which receive summary reports aggregating data</a:t>
            </a:r>
            <a:endParaRPr lang="en-US" sz="2200" i="0" dirty="0">
              <a:solidFill>
                <a:srgbClr val="FF6600"/>
              </a:solidFill>
              <a:latin typeface="Century Gothic" charset="0"/>
              <a:ea typeface="Century Gothic" charset="0"/>
              <a:cs typeface="Century Gothic" charset="0"/>
            </a:endParaRPr>
          </a:p>
        </p:txBody>
      </p:sp>
      <p:graphicFrame>
        <p:nvGraphicFramePr>
          <p:cNvPr id="4" name="Chart 3"/>
          <p:cNvGraphicFramePr/>
          <p:nvPr>
            <p:extLst/>
          </p:nvPr>
        </p:nvGraphicFramePr>
        <p:xfrm>
          <a:off x="76200" y="1819468"/>
          <a:ext cx="8915400" cy="5029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533400" y="938815"/>
            <a:ext cx="8458200" cy="646331"/>
          </a:xfrm>
          <a:prstGeom prst="rect">
            <a:avLst/>
          </a:prstGeom>
          <a:noFill/>
        </p:spPr>
        <p:txBody>
          <a:bodyPr wrap="square" rtlCol="0">
            <a:spAutoFit/>
          </a:bodyPr>
          <a:lstStyle/>
          <a:p>
            <a:pPr>
              <a:buNone/>
            </a:pPr>
            <a:r>
              <a:rPr lang="en-US" sz="1800" dirty="0" smtClean="0"/>
              <a:t>Average </a:t>
            </a:r>
            <a:r>
              <a:rPr lang="en-US" sz="1800" dirty="0"/>
              <a:t>data uploads for automated (n=16) vs. non-automated facilities (n=17) from July/Sept 2011-2014 in </a:t>
            </a:r>
            <a:r>
              <a:rPr lang="en-US" sz="1800" dirty="0" err="1"/>
              <a:t>Awutu</a:t>
            </a:r>
            <a:r>
              <a:rPr lang="en-US" sz="1800" dirty="0"/>
              <a:t> Senya East &amp; West </a:t>
            </a:r>
          </a:p>
        </p:txBody>
      </p:sp>
    </p:spTree>
    <p:extLst>
      <p:ext uri="{BB962C8B-B14F-4D97-AF65-F5344CB8AC3E}">
        <p14:creationId xmlns:p14="http://schemas.microsoft.com/office/powerpoint/2010/main" val="19270929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19100" y="0"/>
            <a:ext cx="8534400" cy="755543"/>
          </a:xfrm>
        </p:spPr>
        <p:txBody>
          <a:bodyPr>
            <a:noAutofit/>
          </a:bodyPr>
          <a:lstStyle/>
          <a:p>
            <a:r>
              <a:rPr lang="en-US" sz="2200" b="1" i="0" dirty="0" smtClean="0">
                <a:solidFill>
                  <a:srgbClr val="FF6600"/>
                </a:solidFill>
                <a:latin typeface="Century Gothic" charset="0"/>
                <a:ea typeface="Century Gothic" charset="0"/>
                <a:cs typeface="Century Gothic" charset="0"/>
              </a:rPr>
              <a:t>Key finding 5: </a:t>
            </a:r>
            <a:r>
              <a:rPr lang="en-US" sz="2200" i="0" dirty="0" smtClean="0">
                <a:solidFill>
                  <a:srgbClr val="FF6600"/>
                </a:solidFill>
                <a:latin typeface="Century Gothic" charset="0"/>
                <a:ea typeface="Century Gothic" charset="0"/>
                <a:cs typeface="Century Gothic" charset="0"/>
              </a:rPr>
              <a:t> by 6 </a:t>
            </a:r>
            <a:r>
              <a:rPr lang="en-US" sz="2200" i="0" dirty="0">
                <a:solidFill>
                  <a:srgbClr val="FF6600"/>
                </a:solidFill>
                <a:latin typeface="Century Gothic" charset="0"/>
                <a:ea typeface="Century Gothic" charset="0"/>
                <a:cs typeface="Century Gothic" charset="0"/>
              </a:rPr>
              <a:t>to 12 months postpartum only </a:t>
            </a:r>
            <a:r>
              <a:rPr lang="en-US" sz="2200" dirty="0">
                <a:solidFill>
                  <a:srgbClr val="FF6600"/>
                </a:solidFill>
                <a:latin typeface="Century Gothic" charset="0"/>
                <a:ea typeface="Century Gothic" charset="0"/>
                <a:cs typeface="Century Gothic" charset="0"/>
              </a:rPr>
              <a:t>5</a:t>
            </a:r>
            <a:r>
              <a:rPr lang="en-US" sz="2200" i="0" dirty="0" smtClean="0">
                <a:solidFill>
                  <a:srgbClr val="FF6600"/>
                </a:solidFill>
                <a:latin typeface="Century Gothic" charset="0"/>
                <a:ea typeface="Century Gothic" charset="0"/>
                <a:cs typeface="Century Gothic" charset="0"/>
              </a:rPr>
              <a:t>% of users received and ‘actively’ listened to messages</a:t>
            </a:r>
            <a:endParaRPr lang="en-US" sz="2200" i="0" dirty="0">
              <a:solidFill>
                <a:srgbClr val="FF6600"/>
              </a:solidFill>
              <a:latin typeface="Century Gothic" charset="0"/>
              <a:ea typeface="Century Gothic" charset="0"/>
              <a:cs typeface="Century Gothic" charset="0"/>
            </a:endParaRPr>
          </a:p>
        </p:txBody>
      </p:sp>
      <p:graphicFrame>
        <p:nvGraphicFramePr>
          <p:cNvPr id="6" name="Chart 5"/>
          <p:cNvGraphicFramePr>
            <a:graphicFrameLocks/>
          </p:cNvGraphicFramePr>
          <p:nvPr>
            <p:extLst/>
          </p:nvPr>
        </p:nvGraphicFramePr>
        <p:xfrm>
          <a:off x="228600" y="685800"/>
          <a:ext cx="8915400" cy="5867400"/>
        </p:xfrm>
        <a:graphic>
          <a:graphicData uri="http://schemas.openxmlformats.org/drawingml/2006/chart">
            <c:chart xmlns:c="http://schemas.openxmlformats.org/drawingml/2006/chart" xmlns:r="http://schemas.openxmlformats.org/officeDocument/2006/relationships" r:id="rId3"/>
          </a:graphicData>
        </a:graphic>
      </p:graphicFrame>
      <p:cxnSp>
        <p:nvCxnSpPr>
          <p:cNvPr id="4" name="Straight Connector 3"/>
          <p:cNvCxnSpPr/>
          <p:nvPr/>
        </p:nvCxnSpPr>
        <p:spPr>
          <a:xfrm flipV="1">
            <a:off x="228600" y="755543"/>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7656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5563887" y="66182"/>
            <a:ext cx="3353128" cy="4005326"/>
          </a:xfrm>
          <a:prstGeom prst="rect">
            <a:avLst/>
          </a:prstGeom>
        </p:spPr>
      </p:pic>
      <p:sp>
        <p:nvSpPr>
          <p:cNvPr id="2" name="Title 1"/>
          <p:cNvSpPr>
            <a:spLocks noGrp="1"/>
          </p:cNvSpPr>
          <p:nvPr>
            <p:ph type="title"/>
          </p:nvPr>
        </p:nvSpPr>
        <p:spPr>
          <a:xfrm>
            <a:off x="258028" y="85738"/>
            <a:ext cx="3297382" cy="739055"/>
          </a:xfrm>
        </p:spPr>
        <p:txBody>
          <a:bodyPr>
            <a:noAutofit/>
          </a:bodyPr>
          <a:lstStyle/>
          <a:p>
            <a:pPr marL="3140075" indent="-3140075"/>
            <a:r>
              <a:rPr lang="en-US" sz="2800" dirty="0"/>
              <a:t>MOTECH</a:t>
            </a:r>
            <a:endParaRPr lang="en-US" sz="2000" dirty="0">
              <a:solidFill>
                <a:srgbClr val="FF9933"/>
              </a:solidFill>
            </a:endParaRPr>
          </a:p>
        </p:txBody>
      </p:sp>
      <p:cxnSp>
        <p:nvCxnSpPr>
          <p:cNvPr id="69" name="Straight Connector 68"/>
          <p:cNvCxnSpPr/>
          <p:nvPr/>
        </p:nvCxnSpPr>
        <p:spPr>
          <a:xfrm>
            <a:off x="180390" y="882715"/>
            <a:ext cx="4937760" cy="0"/>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6" name="Title 1"/>
          <p:cNvSpPr txBox="1">
            <a:spLocks/>
          </p:cNvSpPr>
          <p:nvPr/>
        </p:nvSpPr>
        <p:spPr>
          <a:xfrm>
            <a:off x="180390" y="1260676"/>
            <a:ext cx="5318776" cy="2490888"/>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pPr marL="285750" indent="-285750">
              <a:buFont typeface="Wingdings" panose="05000000000000000000" pitchFamily="2" charset="2"/>
              <a:buChar char="§"/>
            </a:pPr>
            <a:r>
              <a:rPr lang="en-US" sz="1800" dirty="0">
                <a:solidFill>
                  <a:schemeClr val="tx1">
                    <a:lumMod val="65000"/>
                    <a:lumOff val="35000"/>
                  </a:schemeClr>
                </a:solidFill>
              </a:rPr>
              <a:t>Partnership between Ghana Health Service and </a:t>
            </a:r>
            <a:r>
              <a:rPr lang="en-US" sz="1800" dirty="0" err="1">
                <a:solidFill>
                  <a:schemeClr val="tx1">
                    <a:lumMod val="65000"/>
                    <a:lumOff val="35000"/>
                  </a:schemeClr>
                </a:solidFill>
              </a:rPr>
              <a:t>Grameen</a:t>
            </a:r>
            <a:r>
              <a:rPr lang="en-US" sz="1800" dirty="0">
                <a:solidFill>
                  <a:schemeClr val="tx1">
                    <a:lumMod val="65000"/>
                    <a:lumOff val="35000"/>
                  </a:schemeClr>
                </a:solidFill>
              </a:rPr>
              <a:t> Foundation  </a:t>
            </a:r>
          </a:p>
          <a:p>
            <a:pPr marL="285750" indent="-285750">
              <a:buFont typeface="Wingdings" panose="05000000000000000000" pitchFamily="2" charset="2"/>
              <a:buChar char="§"/>
            </a:pPr>
            <a:endParaRPr lang="en-US" sz="1800" dirty="0">
              <a:solidFill>
                <a:schemeClr val="tx1">
                  <a:lumMod val="65000"/>
                  <a:lumOff val="35000"/>
                </a:schemeClr>
              </a:solidFill>
            </a:endParaRPr>
          </a:p>
          <a:p>
            <a:pPr marL="285750" indent="-285750">
              <a:buFont typeface="Wingdings" panose="05000000000000000000" pitchFamily="2" charset="2"/>
              <a:buChar char="§"/>
            </a:pPr>
            <a:r>
              <a:rPr lang="en-US" sz="1800" dirty="0">
                <a:solidFill>
                  <a:schemeClr val="tx1">
                    <a:lumMod val="65000"/>
                    <a:lumOff val="35000"/>
                  </a:schemeClr>
                </a:solidFill>
              </a:rPr>
              <a:t>Piloted in Upper East Region and in </a:t>
            </a:r>
            <a:r>
              <a:rPr lang="en-US" sz="1800" dirty="0" err="1">
                <a:solidFill>
                  <a:schemeClr val="tx1">
                    <a:lumMod val="65000"/>
                    <a:lumOff val="35000"/>
                  </a:schemeClr>
                </a:solidFill>
              </a:rPr>
              <a:t>Awutu</a:t>
            </a:r>
            <a:r>
              <a:rPr lang="en-US" sz="1800" dirty="0">
                <a:solidFill>
                  <a:schemeClr val="tx1">
                    <a:lumMod val="65000"/>
                    <a:lumOff val="35000"/>
                  </a:schemeClr>
                </a:solidFill>
              </a:rPr>
              <a:t> Senya districts in Central Region in </a:t>
            </a:r>
            <a:r>
              <a:rPr lang="en-US" sz="1800" dirty="0" smtClean="0">
                <a:solidFill>
                  <a:schemeClr val="tx1">
                    <a:lumMod val="65000"/>
                    <a:lumOff val="35000"/>
                  </a:schemeClr>
                </a:solidFill>
              </a:rPr>
              <a:t>2010-2011</a:t>
            </a:r>
            <a:endParaRPr lang="en-US" sz="1800" dirty="0">
              <a:solidFill>
                <a:schemeClr val="tx1">
                  <a:lumMod val="65000"/>
                  <a:lumOff val="35000"/>
                </a:schemeClr>
              </a:solidFill>
            </a:endParaRPr>
          </a:p>
          <a:p>
            <a:pPr marL="285750" indent="-285750">
              <a:buFont typeface="Wingdings" panose="05000000000000000000" pitchFamily="2" charset="2"/>
              <a:buChar char="§"/>
            </a:pPr>
            <a:endParaRPr lang="en-US" sz="1800" dirty="0">
              <a:solidFill>
                <a:schemeClr val="tx1">
                  <a:lumMod val="65000"/>
                  <a:lumOff val="35000"/>
                </a:schemeClr>
              </a:solidFill>
            </a:endParaRPr>
          </a:p>
          <a:p>
            <a:pPr marL="285750" indent="-285750">
              <a:buFont typeface="Wingdings" panose="05000000000000000000" pitchFamily="2" charset="2"/>
              <a:buChar char="§"/>
            </a:pPr>
            <a:r>
              <a:rPr lang="en-US" sz="1800" dirty="0">
                <a:solidFill>
                  <a:schemeClr val="tx1">
                    <a:lumMod val="65000"/>
                    <a:lumOff val="35000"/>
                  </a:schemeClr>
                </a:solidFill>
              </a:rPr>
              <a:t>Replicated in 4 districts in 3 regions in </a:t>
            </a:r>
            <a:r>
              <a:rPr lang="en-US" sz="1800" dirty="0" smtClean="0">
                <a:solidFill>
                  <a:schemeClr val="tx1">
                    <a:lumMod val="65000"/>
                    <a:lumOff val="35000"/>
                  </a:schemeClr>
                </a:solidFill>
              </a:rPr>
              <a:t>2013 </a:t>
            </a:r>
          </a:p>
        </p:txBody>
      </p:sp>
      <p:sp>
        <p:nvSpPr>
          <p:cNvPr id="5" name="Rectangle 4"/>
          <p:cNvSpPr/>
          <p:nvPr/>
        </p:nvSpPr>
        <p:spPr>
          <a:xfrm>
            <a:off x="224290" y="4242844"/>
            <a:ext cx="8674862" cy="2308324"/>
          </a:xfrm>
          <a:prstGeom prst="rect">
            <a:avLst/>
          </a:prstGeom>
        </p:spPr>
        <p:txBody>
          <a:bodyPr wrap="square">
            <a:spAutoFit/>
          </a:bodyPr>
          <a:lstStyle/>
          <a:p>
            <a:r>
              <a:rPr lang="en-US" b="1" dirty="0">
                <a:solidFill>
                  <a:srgbClr val="FF6600"/>
                </a:solidFill>
                <a:latin typeface="Century Gothic" panose="020B0502020202020204" pitchFamily="34" charset="0"/>
              </a:rPr>
              <a:t>Program goal: </a:t>
            </a:r>
            <a:r>
              <a:rPr lang="en-US" dirty="0">
                <a:solidFill>
                  <a:schemeClr val="tx1">
                    <a:lumMod val="75000"/>
                    <a:lumOff val="25000"/>
                  </a:schemeClr>
                </a:solidFill>
                <a:latin typeface="Century Gothic" panose="020B0502020202020204" pitchFamily="34" charset="0"/>
              </a:rPr>
              <a:t>improve maternal, newborn &amp; child health (MNCH) through two inter-related programs</a:t>
            </a:r>
          </a:p>
          <a:p>
            <a:endParaRPr lang="en-US" dirty="0">
              <a:solidFill>
                <a:schemeClr val="tx1">
                  <a:lumMod val="75000"/>
                  <a:lumOff val="25000"/>
                </a:schemeClr>
              </a:solidFill>
              <a:latin typeface="Century Gothic" panose="020B0502020202020204" pitchFamily="34" charset="0"/>
            </a:endParaRPr>
          </a:p>
          <a:p>
            <a:pPr marL="569913" indent="-342900">
              <a:buFont typeface="+mj-lt"/>
              <a:buAutoNum type="arabicParenR"/>
            </a:pPr>
            <a:r>
              <a:rPr lang="en-US" b="1" dirty="0">
                <a:solidFill>
                  <a:srgbClr val="FF6600"/>
                </a:solidFill>
                <a:latin typeface="Century Gothic" panose="020B0502020202020204" pitchFamily="34" charset="0"/>
              </a:rPr>
              <a:t>Mobile Midwife: </a:t>
            </a:r>
            <a:r>
              <a:rPr lang="en-US" dirty="0">
                <a:solidFill>
                  <a:schemeClr val="tx1">
                    <a:lumMod val="75000"/>
                    <a:lumOff val="25000"/>
                  </a:schemeClr>
                </a:solidFill>
                <a:latin typeface="Century Gothic" panose="020B0502020202020204" pitchFamily="34" charset="0"/>
                <a:cs typeface="Century Gothic"/>
              </a:rPr>
              <a:t>free </a:t>
            </a:r>
            <a:r>
              <a:rPr lang="en-US" dirty="0">
                <a:solidFill>
                  <a:schemeClr val="tx1">
                    <a:lumMod val="75000"/>
                    <a:lumOff val="25000"/>
                  </a:schemeClr>
                </a:solidFill>
                <a:latin typeface="Century Gothic" panose="020B0502020202020204" pitchFamily="34" charset="0"/>
              </a:rPr>
              <a:t>messaging service that delivered educational and actionable information for rural women </a:t>
            </a:r>
          </a:p>
          <a:p>
            <a:pPr marL="569913" indent="-342900"/>
            <a:endParaRPr lang="en-US" dirty="0">
              <a:solidFill>
                <a:schemeClr val="tx1">
                  <a:lumMod val="75000"/>
                  <a:lumOff val="25000"/>
                </a:schemeClr>
              </a:solidFill>
              <a:latin typeface="Century Gothic" panose="020B0502020202020204" pitchFamily="34" charset="0"/>
            </a:endParaRPr>
          </a:p>
          <a:p>
            <a:pPr marL="569913" indent="-342900">
              <a:buFont typeface="+mj-lt"/>
              <a:buAutoNum type="arabicParenR" startAt="2"/>
            </a:pPr>
            <a:r>
              <a:rPr lang="en-US" b="1" dirty="0">
                <a:solidFill>
                  <a:srgbClr val="FF6600"/>
                </a:solidFill>
                <a:latin typeface="Century Gothic" panose="020B0502020202020204" pitchFamily="34" charset="0"/>
              </a:rPr>
              <a:t>Client Data Application: </a:t>
            </a:r>
            <a:r>
              <a:rPr lang="en-US" dirty="0">
                <a:solidFill>
                  <a:schemeClr val="tx1">
                    <a:lumMod val="75000"/>
                    <a:lumOff val="25000"/>
                  </a:schemeClr>
                </a:solidFill>
                <a:latin typeface="Century Gothic" panose="020B0502020202020204" pitchFamily="34" charset="0"/>
                <a:cs typeface="Tw Cen MT"/>
              </a:rPr>
              <a:t>mobile-phone based clinical data collection, tracking and reporting tool for frontline health workers</a:t>
            </a:r>
            <a:endParaRPr lang="en-US" dirty="0">
              <a:solidFill>
                <a:schemeClr val="tx1">
                  <a:lumMod val="75000"/>
                  <a:lumOff val="25000"/>
                </a:schemeClr>
              </a:solidFill>
              <a:latin typeface="Century Gothic" panose="020B0502020202020204" pitchFamily="34" charset="0"/>
            </a:endParaRPr>
          </a:p>
        </p:txBody>
      </p:sp>
    </p:spTree>
    <p:extLst>
      <p:ext uri="{BB962C8B-B14F-4D97-AF65-F5344CB8AC3E}">
        <p14:creationId xmlns:p14="http://schemas.microsoft.com/office/powerpoint/2010/main" val="23544875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389" y="104213"/>
            <a:ext cx="7824923" cy="739055"/>
          </a:xfrm>
        </p:spPr>
        <p:txBody>
          <a:bodyPr>
            <a:noAutofit/>
          </a:bodyPr>
          <a:lstStyle/>
          <a:p>
            <a:pPr marL="3140075" indent="-3140075"/>
            <a:r>
              <a:rPr lang="en-US" dirty="0"/>
              <a:t>How Mobile Midwife </a:t>
            </a:r>
            <a:r>
              <a:rPr lang="en-US" dirty="0" smtClean="0"/>
              <a:t>Worked </a:t>
            </a:r>
            <a:endParaRPr lang="en-US" sz="2000" dirty="0">
              <a:solidFill>
                <a:srgbClr val="FF9933"/>
              </a:solidFill>
            </a:endParaRPr>
          </a:p>
        </p:txBody>
      </p:sp>
      <p:cxnSp>
        <p:nvCxnSpPr>
          <p:cNvPr id="69" name="Straight Connector 68"/>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8" name="Content Placeholder 2"/>
          <p:cNvSpPr txBox="1">
            <a:spLocks/>
          </p:cNvSpPr>
          <p:nvPr/>
        </p:nvSpPr>
        <p:spPr>
          <a:xfrm>
            <a:off x="239890" y="1153653"/>
            <a:ext cx="4066623" cy="5040022"/>
          </a:xfrm>
          <a:prstGeom prst="rect">
            <a:avLst/>
          </a:prstGeom>
        </p:spPr>
        <p:txBody>
          <a:bodyPr vert="horz" lIns="91440" tIns="45720" rIns="91440" bIns="45720" rtlCol="0">
            <a:noAutofit/>
          </a:bodyPr>
          <a:lstStyle>
            <a:lvl1pPr marL="171450" indent="-171450" algn="l" defTabSz="685800" rtl="0" eaLnBrk="1" latinLnBrk="0" hangingPunct="1">
              <a:lnSpc>
                <a:spcPct val="110000"/>
              </a:lnSpc>
              <a:spcBef>
                <a:spcPts val="750"/>
              </a:spcBef>
              <a:spcAft>
                <a:spcPts val="600"/>
              </a:spcAft>
              <a:buFont typeface="Wingdings" panose="05000000000000000000" pitchFamily="2" charset="2"/>
              <a:buChar char="§"/>
              <a:defRPr sz="2000" kern="1200">
                <a:solidFill>
                  <a:schemeClr val="tx1"/>
                </a:solidFill>
                <a:latin typeface="Century Gothic" panose="020B0502020202020204" pitchFamily="34" charset="0"/>
                <a:ea typeface="+mn-ea"/>
                <a:cs typeface="+mn-cs"/>
              </a:defRPr>
            </a:lvl1pPr>
            <a:lvl2pPr marL="514350" indent="-171450" algn="l" defTabSz="685800" rtl="0" eaLnBrk="1" latinLnBrk="0" hangingPunct="1">
              <a:lnSpc>
                <a:spcPct val="110000"/>
              </a:lnSpc>
              <a:spcBef>
                <a:spcPts val="375"/>
              </a:spcBef>
              <a:spcAft>
                <a:spcPts val="300"/>
              </a:spcAft>
              <a:buFont typeface="Wingdings" panose="05000000000000000000" pitchFamily="2" charset="2"/>
              <a:buChar char="§"/>
              <a:defRPr sz="1800" kern="1200">
                <a:solidFill>
                  <a:schemeClr val="tx1"/>
                </a:solidFill>
                <a:latin typeface="Century Gothic" panose="020B0502020202020204" pitchFamily="34" charset="0"/>
                <a:ea typeface="+mn-ea"/>
                <a:cs typeface="+mn-cs"/>
              </a:defRPr>
            </a:lvl2pPr>
            <a:lvl3pPr marL="857250" indent="-171450" algn="l" defTabSz="685800" rtl="0" eaLnBrk="1" latinLnBrk="0" hangingPunct="1">
              <a:lnSpc>
                <a:spcPct val="110000"/>
              </a:lnSpc>
              <a:spcBef>
                <a:spcPts val="375"/>
              </a:spcBef>
              <a:spcAft>
                <a:spcPts val="300"/>
              </a:spcAft>
              <a:buFont typeface="Wingdings" panose="05000000000000000000" pitchFamily="2" charset="2"/>
              <a:buChar char="§"/>
              <a:defRPr sz="1500" kern="1200">
                <a:solidFill>
                  <a:schemeClr val="tx1"/>
                </a:solidFill>
                <a:latin typeface="Century Gothic" panose="020B0502020202020204" pitchFamily="34" charset="0"/>
                <a:ea typeface="+mn-ea"/>
                <a:cs typeface="+mn-cs"/>
              </a:defRPr>
            </a:lvl3pPr>
            <a:lvl4pPr marL="12001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4pPr>
            <a:lvl5pPr marL="15430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30188" lvl="1" indent="-225425">
              <a:spcBef>
                <a:spcPts val="0"/>
              </a:spcBef>
              <a:spcAft>
                <a:spcPts val="800"/>
              </a:spcAft>
            </a:pPr>
            <a:r>
              <a:rPr lang="en-US" dirty="0"/>
              <a:t>Target pregnant women, mothers of infants, other household members</a:t>
            </a:r>
          </a:p>
          <a:p>
            <a:pPr marL="230188" lvl="1" indent="-225425">
              <a:spcBef>
                <a:spcPts val="0"/>
              </a:spcBef>
              <a:spcAft>
                <a:spcPts val="800"/>
              </a:spcAft>
            </a:pPr>
            <a:r>
              <a:rPr lang="en-US" dirty="0"/>
              <a:t>Culturally adapted stage-based MNCH educational information timed to women’s gestational age or age of their infant</a:t>
            </a:r>
          </a:p>
          <a:p>
            <a:pPr marL="230188" lvl="1" indent="-225425">
              <a:spcBef>
                <a:spcPts val="0"/>
              </a:spcBef>
              <a:spcAft>
                <a:spcPts val="800"/>
              </a:spcAft>
            </a:pPr>
            <a:r>
              <a:rPr lang="en-US" dirty="0"/>
              <a:t>Alerts on when to seek routine antenatal, delivery, postnatal and infant </a:t>
            </a:r>
            <a:r>
              <a:rPr lang="en-US" dirty="0" smtClean="0"/>
              <a:t>care (&lt;12 </a:t>
            </a:r>
            <a:r>
              <a:rPr lang="en-US" dirty="0" err="1" smtClean="0"/>
              <a:t>mo</a:t>
            </a:r>
            <a:r>
              <a:rPr lang="en-US" dirty="0" smtClean="0"/>
              <a:t>)</a:t>
            </a:r>
            <a:endParaRPr lang="en-US" dirty="0"/>
          </a:p>
          <a:p>
            <a:pPr marL="230188" lvl="1" indent="-225425">
              <a:spcBef>
                <a:spcPts val="0"/>
              </a:spcBef>
              <a:spcAft>
                <a:spcPts val="800"/>
              </a:spcAft>
            </a:pPr>
            <a:r>
              <a:rPr lang="en-US" dirty="0"/>
              <a:t>Reminders on missed clinic visits</a:t>
            </a:r>
          </a:p>
          <a:p>
            <a:pPr marL="230188" lvl="1" indent="-225425">
              <a:spcBef>
                <a:spcPts val="0"/>
              </a:spcBef>
              <a:spcAft>
                <a:spcPts val="800"/>
              </a:spcAft>
            </a:pPr>
            <a:r>
              <a:rPr lang="en-US" dirty="0"/>
              <a:t>Weekly voice (in local language) or SMS messages at a day and time of their choosing </a:t>
            </a:r>
          </a:p>
          <a:p>
            <a:pPr marL="230188" lvl="1" indent="-225425">
              <a:spcBef>
                <a:spcPts val="0"/>
              </a:spcBef>
              <a:spcAft>
                <a:spcPts val="800"/>
              </a:spcAft>
            </a:pPr>
            <a:r>
              <a:rPr lang="en-US" dirty="0" smtClean="0"/>
              <a:t>Retrievable </a:t>
            </a:r>
            <a:r>
              <a:rPr lang="en-US" dirty="0"/>
              <a:t>messages </a:t>
            </a:r>
          </a:p>
          <a:p>
            <a:pPr marL="571500" lvl="1" indent="-457200">
              <a:spcBef>
                <a:spcPts val="0"/>
              </a:spcBef>
              <a:spcAft>
                <a:spcPts val="1200"/>
              </a:spcAft>
              <a:buFont typeface="Wingdings" panose="05000000000000000000" pitchFamily="2" charset="2"/>
              <a:buNone/>
            </a:pPr>
            <a:endParaRPr lang="en-US" dirty="0"/>
          </a:p>
          <a:p>
            <a:pPr marL="571500" lvl="1" indent="-457200">
              <a:spcBef>
                <a:spcPts val="0"/>
              </a:spcBef>
              <a:spcAft>
                <a:spcPts val="1200"/>
              </a:spcAft>
              <a:buFont typeface="Wingdings" panose="05000000000000000000" pitchFamily="2" charset="2"/>
              <a:buChar char="Ø"/>
            </a:pPr>
            <a:endParaRPr lang="en-US" dirty="0"/>
          </a:p>
        </p:txBody>
      </p:sp>
      <p:grpSp>
        <p:nvGrpSpPr>
          <p:cNvPr id="12" name="Group 11"/>
          <p:cNvGrpSpPr/>
          <p:nvPr/>
        </p:nvGrpSpPr>
        <p:grpSpPr>
          <a:xfrm>
            <a:off x="4662844" y="1350063"/>
            <a:ext cx="4241011" cy="4891882"/>
            <a:chOff x="4609112" y="1608913"/>
            <a:chExt cx="4241011" cy="4891882"/>
          </a:xfrm>
        </p:grpSpPr>
        <p:pic>
          <p:nvPicPr>
            <p:cNvPr id="13" name="Picture 13" descr="C:\Documents and Settings\josborn\Local Settings\Temp\DSC00622.JPG"/>
            <p:cNvPicPr>
              <a:picLocks noChangeAspect="1"/>
            </p:cNvPicPr>
            <p:nvPr/>
          </p:nvPicPr>
          <p:blipFill rotWithShape="1">
            <a:blip r:embed="rId2" cstate="email"/>
            <a:srcRect l="5330" r="16296"/>
            <a:stretch/>
          </p:blipFill>
          <p:spPr bwMode="auto">
            <a:xfrm>
              <a:off x="4665007" y="1608913"/>
              <a:ext cx="2973437" cy="4513779"/>
            </a:xfrm>
            <a:prstGeom prst="rect">
              <a:avLst/>
            </a:prstGeom>
            <a:ln>
              <a:noFill/>
            </a:ln>
            <a:effectLst>
              <a:outerShdw blurRad="292100" dist="139700" dir="2700000" algn="tl" rotWithShape="0">
                <a:srgbClr val="333333">
                  <a:alpha val="65000"/>
                </a:srgbClr>
              </a:outerShdw>
            </a:effectLst>
          </p:spPr>
        </p:pic>
        <p:sp>
          <p:nvSpPr>
            <p:cNvPr id="14" name="Rounded Rectangular Callout 42"/>
            <p:cNvSpPr/>
            <p:nvPr/>
          </p:nvSpPr>
          <p:spPr>
            <a:xfrm>
              <a:off x="7102046" y="1728685"/>
              <a:ext cx="1520519" cy="812877"/>
            </a:xfrm>
            <a:prstGeom prst="wedgeRoundRectCallout">
              <a:avLst>
                <a:gd name="adj1" fmla="val -60148"/>
                <a:gd name="adj2" fmla="val 49196"/>
                <a:gd name="adj3" fmla="val 16667"/>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dirty="0">
                <a:solidFill>
                  <a:schemeClr val="tx1"/>
                </a:solidFill>
              </a:endParaRPr>
            </a:p>
          </p:txBody>
        </p:sp>
        <p:sp>
          <p:nvSpPr>
            <p:cNvPr id="15" name="TextBox 9"/>
            <p:cNvSpPr txBox="1">
              <a:spLocks noChangeArrowheads="1"/>
            </p:cNvSpPr>
            <p:nvPr/>
          </p:nvSpPr>
          <p:spPr bwMode="auto">
            <a:xfrm>
              <a:off x="7078221" y="1682550"/>
              <a:ext cx="1487102" cy="738664"/>
            </a:xfrm>
            <a:prstGeom prst="rect">
              <a:avLst/>
            </a:prstGeom>
            <a:noFill/>
            <a:ln w="9525">
              <a:noFill/>
              <a:miter lim="800000"/>
              <a:headEnd/>
              <a:tailEnd/>
            </a:ln>
          </p:spPr>
          <p:txBody>
            <a:bodyPr wrap="square">
              <a:spAutoFit/>
            </a:bodyPr>
            <a:lstStyle/>
            <a:p>
              <a:pPr algn="ctr"/>
              <a:r>
                <a:rPr lang="en-US" sz="1400" dirty="0">
                  <a:latin typeface="Tw Cen MT" pitchFamily="34" charset="0"/>
                </a:rPr>
                <a:t>Why do I need injections for me &amp; my baby?</a:t>
              </a:r>
              <a:endParaRPr lang="en-US" sz="1400" dirty="0"/>
            </a:p>
          </p:txBody>
        </p:sp>
        <p:sp>
          <p:nvSpPr>
            <p:cNvPr id="16" name="Rounded Rectangular Callout 40"/>
            <p:cNvSpPr/>
            <p:nvPr/>
          </p:nvSpPr>
          <p:spPr>
            <a:xfrm>
              <a:off x="7022908" y="2810041"/>
              <a:ext cx="1725533" cy="607982"/>
            </a:xfrm>
            <a:prstGeom prst="wedgeRoundRectCallout">
              <a:avLst>
                <a:gd name="adj1" fmla="val -71607"/>
                <a:gd name="adj2" fmla="val 9854"/>
                <a:gd name="adj3" fmla="val 16667"/>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dirty="0">
                <a:solidFill>
                  <a:schemeClr val="tx1"/>
                </a:solidFill>
              </a:endParaRPr>
            </a:p>
          </p:txBody>
        </p:sp>
        <p:sp>
          <p:nvSpPr>
            <p:cNvPr id="17" name="TextBox 16"/>
            <p:cNvSpPr txBox="1">
              <a:spLocks noChangeArrowheads="1"/>
            </p:cNvSpPr>
            <p:nvPr/>
          </p:nvSpPr>
          <p:spPr bwMode="auto">
            <a:xfrm>
              <a:off x="6904736" y="2786001"/>
              <a:ext cx="1945387" cy="523220"/>
            </a:xfrm>
            <a:prstGeom prst="rect">
              <a:avLst/>
            </a:prstGeom>
            <a:noFill/>
            <a:ln w="9525">
              <a:noFill/>
              <a:miter lim="800000"/>
              <a:headEnd/>
              <a:tailEnd/>
            </a:ln>
          </p:spPr>
          <p:txBody>
            <a:bodyPr wrap="square">
              <a:spAutoFit/>
            </a:bodyPr>
            <a:lstStyle/>
            <a:p>
              <a:pPr algn="ctr"/>
              <a:r>
                <a:rPr lang="en-US" sz="1400" dirty="0">
                  <a:latin typeface="Tw Cen MT" pitchFamily="34" charset="0"/>
                </a:rPr>
                <a:t>Why do I need to take malaria drugs?</a:t>
              </a:r>
            </a:p>
          </p:txBody>
        </p:sp>
        <p:sp>
          <p:nvSpPr>
            <p:cNvPr id="18" name="Rounded Rectangular Callout 38"/>
            <p:cNvSpPr/>
            <p:nvPr/>
          </p:nvSpPr>
          <p:spPr>
            <a:xfrm>
              <a:off x="4678520" y="5638177"/>
              <a:ext cx="1841846" cy="862618"/>
            </a:xfrm>
            <a:prstGeom prst="wedgeRoundRectCallout">
              <a:avLst>
                <a:gd name="adj1" fmla="val 22817"/>
                <a:gd name="adj2" fmla="val -80046"/>
                <a:gd name="adj3" fmla="val 16667"/>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dirty="0">
                <a:solidFill>
                  <a:schemeClr val="tx1"/>
                </a:solidFill>
              </a:endParaRPr>
            </a:p>
          </p:txBody>
        </p:sp>
        <p:sp>
          <p:nvSpPr>
            <p:cNvPr id="19" name="TextBox 12"/>
            <p:cNvSpPr txBox="1">
              <a:spLocks noChangeArrowheads="1"/>
            </p:cNvSpPr>
            <p:nvPr/>
          </p:nvSpPr>
          <p:spPr bwMode="auto">
            <a:xfrm>
              <a:off x="4609112" y="5621464"/>
              <a:ext cx="1974234" cy="738664"/>
            </a:xfrm>
            <a:prstGeom prst="rect">
              <a:avLst/>
            </a:prstGeom>
            <a:noFill/>
            <a:ln w="9525">
              <a:noFill/>
              <a:miter lim="800000"/>
              <a:headEnd/>
              <a:tailEnd/>
            </a:ln>
          </p:spPr>
          <p:txBody>
            <a:bodyPr wrap="square">
              <a:spAutoFit/>
            </a:bodyPr>
            <a:lstStyle/>
            <a:p>
              <a:pPr algn="ctr"/>
              <a:r>
                <a:rPr lang="en-US" sz="1400" dirty="0">
                  <a:latin typeface="Tw Cen MT" pitchFamily="34" charset="0"/>
                </a:rPr>
                <a:t>Why should </a:t>
              </a:r>
            </a:p>
            <a:p>
              <a:pPr algn="ctr"/>
              <a:r>
                <a:rPr lang="en-US" sz="1400" dirty="0">
                  <a:latin typeface="Tw Cen MT" pitchFamily="34" charset="0"/>
                </a:rPr>
                <a:t>I attend clinic at first </a:t>
              </a:r>
            </a:p>
            <a:p>
              <a:pPr algn="ctr"/>
              <a:r>
                <a:rPr lang="en-US" sz="1400" dirty="0">
                  <a:latin typeface="Tw Cen MT" pitchFamily="34" charset="0"/>
                </a:rPr>
                <a:t>signs of pregnancy?</a:t>
              </a:r>
            </a:p>
          </p:txBody>
        </p:sp>
        <p:sp>
          <p:nvSpPr>
            <p:cNvPr id="20" name="Rounded Rectangular Callout 34"/>
            <p:cNvSpPr/>
            <p:nvPr/>
          </p:nvSpPr>
          <p:spPr>
            <a:xfrm>
              <a:off x="6887304" y="5375054"/>
              <a:ext cx="1634836" cy="875062"/>
            </a:xfrm>
            <a:prstGeom prst="wedgeRoundRectCallout">
              <a:avLst>
                <a:gd name="adj1" fmla="val -59470"/>
                <a:gd name="adj2" fmla="val -87291"/>
                <a:gd name="adj3" fmla="val 16667"/>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dirty="0">
                <a:solidFill>
                  <a:schemeClr val="tx1"/>
                </a:solidFill>
              </a:endParaRPr>
            </a:p>
          </p:txBody>
        </p:sp>
        <p:sp>
          <p:nvSpPr>
            <p:cNvPr id="21" name="TextBox 10"/>
            <p:cNvSpPr txBox="1">
              <a:spLocks noChangeArrowheads="1"/>
            </p:cNvSpPr>
            <p:nvPr/>
          </p:nvSpPr>
          <p:spPr bwMode="auto">
            <a:xfrm>
              <a:off x="6881249" y="5410948"/>
              <a:ext cx="1651207" cy="738664"/>
            </a:xfrm>
            <a:prstGeom prst="rect">
              <a:avLst/>
            </a:prstGeom>
            <a:noFill/>
            <a:ln w="9525">
              <a:noFill/>
              <a:miter lim="800000"/>
              <a:headEnd/>
              <a:tailEnd/>
            </a:ln>
          </p:spPr>
          <p:txBody>
            <a:bodyPr wrap="square">
              <a:spAutoFit/>
            </a:bodyPr>
            <a:lstStyle/>
            <a:p>
              <a:pPr algn="ctr"/>
              <a:r>
                <a:rPr lang="en-US" sz="1400" dirty="0">
                  <a:latin typeface="Tw Cen MT" pitchFamily="34" charset="0"/>
                </a:rPr>
                <a:t>Why should I practice exclusive breastfeeding?</a:t>
              </a:r>
            </a:p>
          </p:txBody>
        </p:sp>
        <p:sp>
          <p:nvSpPr>
            <p:cNvPr id="22" name="Rounded Rectangular Callout 32"/>
            <p:cNvSpPr/>
            <p:nvPr/>
          </p:nvSpPr>
          <p:spPr>
            <a:xfrm>
              <a:off x="6778016" y="3985309"/>
              <a:ext cx="1897154" cy="894464"/>
            </a:xfrm>
            <a:prstGeom prst="wedgeRoundRectCallout">
              <a:avLst>
                <a:gd name="adj1" fmla="val -63461"/>
                <a:gd name="adj2" fmla="val -53532"/>
                <a:gd name="adj3" fmla="val 16667"/>
              </a:avLst>
            </a:prstGeom>
            <a:solidFill>
              <a:schemeClr val="accent4">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dirty="0">
                <a:solidFill>
                  <a:schemeClr val="tx1"/>
                </a:solidFill>
              </a:endParaRPr>
            </a:p>
          </p:txBody>
        </p:sp>
        <p:sp>
          <p:nvSpPr>
            <p:cNvPr id="23" name="TextBox 9"/>
            <p:cNvSpPr txBox="1">
              <a:spLocks noChangeArrowheads="1"/>
            </p:cNvSpPr>
            <p:nvPr/>
          </p:nvSpPr>
          <p:spPr bwMode="auto">
            <a:xfrm>
              <a:off x="6703507" y="4015068"/>
              <a:ext cx="2085374" cy="745755"/>
            </a:xfrm>
            <a:prstGeom prst="rect">
              <a:avLst/>
            </a:prstGeom>
            <a:noFill/>
            <a:ln w="9525">
              <a:noFill/>
              <a:miter lim="800000"/>
              <a:headEnd/>
              <a:tailEnd/>
            </a:ln>
          </p:spPr>
          <p:txBody>
            <a:bodyPr wrap="square">
              <a:spAutoFit/>
            </a:bodyPr>
            <a:lstStyle/>
            <a:p>
              <a:pPr algn="ctr"/>
              <a:r>
                <a:rPr lang="en-US" sz="1400" dirty="0">
                  <a:latin typeface="Tw Cen MT" pitchFamily="34" charset="0"/>
                </a:rPr>
                <a:t>What do I do about body swelling during pregnancy?</a:t>
              </a:r>
            </a:p>
          </p:txBody>
        </p:sp>
      </p:grpSp>
    </p:spTree>
    <p:extLst>
      <p:ext uri="{BB962C8B-B14F-4D97-AF65-F5344CB8AC3E}">
        <p14:creationId xmlns:p14="http://schemas.microsoft.com/office/powerpoint/2010/main" val="26161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63788" y="2631901"/>
            <a:ext cx="4566479" cy="2841405"/>
          </a:xfrm>
        </p:spPr>
        <p:txBody>
          <a:bodyPr>
            <a:normAutofit/>
          </a:bodyPr>
          <a:lstStyle/>
          <a:p>
            <a:pPr marL="0" indent="0">
              <a:buNone/>
            </a:pPr>
            <a:r>
              <a:rPr lang="en-US" sz="1600" b="1" dirty="0" smtClean="0"/>
              <a:t>Women </a:t>
            </a:r>
            <a:r>
              <a:rPr lang="en-US" sz="1600" b="1" dirty="0"/>
              <a:t>and children move between </a:t>
            </a:r>
            <a:r>
              <a:rPr lang="en-US" sz="1600" b="1" dirty="0" smtClean="0"/>
              <a:t>public and </a:t>
            </a:r>
            <a:r>
              <a:rPr lang="en-US" sz="1600" b="1" dirty="0"/>
              <a:t>private health facilities for MNCH care </a:t>
            </a:r>
          </a:p>
          <a:p>
            <a:pPr marL="0" indent="0">
              <a:buNone/>
            </a:pPr>
            <a:endParaRPr lang="en-US" sz="1600" b="1" dirty="0"/>
          </a:p>
          <a:p>
            <a:pPr marL="0" indent="0">
              <a:buNone/>
            </a:pPr>
            <a:r>
              <a:rPr lang="en-US" sz="1600" b="1" dirty="0"/>
              <a:t>Client data application (CDA) </a:t>
            </a:r>
            <a:r>
              <a:rPr lang="en-US" sz="1600" b="1" dirty="0" smtClean="0"/>
              <a:t>initially engaged community health nurses at CHPS facilities, but evolved over time to </a:t>
            </a:r>
            <a:r>
              <a:rPr lang="en-US" sz="1600" b="1" dirty="0"/>
              <a:t>engage all </a:t>
            </a:r>
            <a:r>
              <a:rPr lang="en-US" sz="1600" b="1" dirty="0" smtClean="0"/>
              <a:t>public </a:t>
            </a:r>
            <a:r>
              <a:rPr lang="en-US" sz="1600" b="1" dirty="0"/>
              <a:t>health facilities, and later private health facilities in the districts </a:t>
            </a:r>
          </a:p>
          <a:p>
            <a:pPr marL="0" indent="0">
              <a:buNone/>
            </a:pPr>
            <a:endParaRPr lang="en-US" sz="1600" b="1" dirty="0"/>
          </a:p>
        </p:txBody>
      </p:sp>
      <p:sp>
        <p:nvSpPr>
          <p:cNvPr id="8" name="Title 1"/>
          <p:cNvSpPr txBox="1">
            <a:spLocks/>
          </p:cNvSpPr>
          <p:nvPr/>
        </p:nvSpPr>
        <p:spPr>
          <a:xfrm>
            <a:off x="240579" y="234243"/>
            <a:ext cx="5159557" cy="44697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200" dirty="0"/>
              <a:t>Client Data Application: </a:t>
            </a:r>
          </a:p>
        </p:txBody>
      </p:sp>
      <p:cxnSp>
        <p:nvCxnSpPr>
          <p:cNvPr id="9" name="Straight Connector 8"/>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3639926" y="78564"/>
            <a:ext cx="5224205" cy="739055"/>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b="1" kern="1200">
                <a:solidFill>
                  <a:srgbClr val="FF6600"/>
                </a:solidFill>
                <a:latin typeface="Century Gothic" panose="020B0502020202020204" pitchFamily="34" charset="0"/>
                <a:ea typeface="+mj-ea"/>
                <a:cs typeface="+mj-cs"/>
              </a:defRPr>
            </a:lvl1pPr>
          </a:lstStyle>
          <a:p>
            <a:r>
              <a:rPr lang="en-US" sz="2000" dirty="0">
                <a:solidFill>
                  <a:srgbClr val="FF9933"/>
                </a:solidFill>
              </a:rPr>
              <a:t>What Health Facilities were Engaged?</a:t>
            </a:r>
          </a:p>
        </p:txBody>
      </p:sp>
      <p:sp>
        <p:nvSpPr>
          <p:cNvPr id="4" name="Rectangle 3"/>
          <p:cNvSpPr/>
          <p:nvPr/>
        </p:nvSpPr>
        <p:spPr>
          <a:xfrm>
            <a:off x="665147" y="5114927"/>
            <a:ext cx="3136029" cy="1435909"/>
          </a:xfrm>
          <a:prstGeom prst="rect">
            <a:avLst/>
          </a:prstGeom>
          <a:solidFill>
            <a:schemeClr val="accent2">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35491" y="3490966"/>
            <a:ext cx="2740998" cy="1005020"/>
          </a:xfrm>
          <a:prstGeom prst="rect">
            <a:avLst/>
          </a:prstGeom>
          <a:solidFill>
            <a:schemeClr val="accent6">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180302" y="1947326"/>
            <a:ext cx="2013658" cy="946392"/>
          </a:xfrm>
          <a:prstGeom prst="rect">
            <a:avLst/>
          </a:prstGeom>
          <a:solidFill>
            <a:schemeClr val="accent4">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1249077" y="1951802"/>
            <a:ext cx="1893367" cy="954107"/>
          </a:xfrm>
          <a:prstGeom prst="rect">
            <a:avLst/>
          </a:prstGeom>
          <a:noFill/>
        </p:spPr>
        <p:txBody>
          <a:bodyPr wrap="square" rtlCol="0">
            <a:spAutoFit/>
          </a:bodyPr>
          <a:lstStyle/>
          <a:p>
            <a:pPr algn="ctr"/>
            <a:r>
              <a:rPr lang="en-US" sz="1400" dirty="0">
                <a:latin typeface="Century Gothic" panose="020B0502020202020204" pitchFamily="34" charset="0"/>
              </a:rPr>
              <a:t>Comprehensive MNCH, </a:t>
            </a:r>
            <a:r>
              <a:rPr lang="en-US" sz="1400" dirty="0" err="1">
                <a:latin typeface="Century Gothic" panose="020B0502020202020204" pitchFamily="34" charset="0"/>
              </a:rPr>
              <a:t>c-section</a:t>
            </a:r>
            <a:r>
              <a:rPr lang="en-US" sz="1400" dirty="0">
                <a:latin typeface="Century Gothic" panose="020B0502020202020204" pitchFamily="34" charset="0"/>
              </a:rPr>
              <a:t>, and severe disease management </a:t>
            </a:r>
          </a:p>
        </p:txBody>
      </p:sp>
      <p:sp>
        <p:nvSpPr>
          <p:cNvPr id="14" name="TextBox 13"/>
          <p:cNvSpPr txBox="1"/>
          <p:nvPr/>
        </p:nvSpPr>
        <p:spPr>
          <a:xfrm>
            <a:off x="781303" y="3516121"/>
            <a:ext cx="2816847" cy="954107"/>
          </a:xfrm>
          <a:prstGeom prst="rect">
            <a:avLst/>
          </a:prstGeom>
          <a:noFill/>
        </p:spPr>
        <p:txBody>
          <a:bodyPr wrap="square" rtlCol="0">
            <a:spAutoFit/>
          </a:bodyPr>
          <a:lstStyle/>
          <a:p>
            <a:pPr algn="ctr"/>
            <a:r>
              <a:rPr lang="en-US" sz="1400" dirty="0">
                <a:latin typeface="Century Gothic" panose="020B0502020202020204" pitchFamily="34" charset="0"/>
              </a:rPr>
              <a:t>Comprehensive ANC, uncomplicated delivery, PNC, immunizations, disease management, family planning </a:t>
            </a:r>
          </a:p>
        </p:txBody>
      </p:sp>
      <p:sp>
        <p:nvSpPr>
          <p:cNvPr id="15" name="TextBox 14"/>
          <p:cNvSpPr txBox="1"/>
          <p:nvPr/>
        </p:nvSpPr>
        <p:spPr>
          <a:xfrm>
            <a:off x="609402" y="5165842"/>
            <a:ext cx="3191774" cy="1384995"/>
          </a:xfrm>
          <a:prstGeom prst="rect">
            <a:avLst/>
          </a:prstGeom>
          <a:noFill/>
        </p:spPr>
        <p:txBody>
          <a:bodyPr wrap="square" rtlCol="0">
            <a:spAutoFit/>
          </a:bodyPr>
          <a:lstStyle/>
          <a:p>
            <a:pPr algn="ctr"/>
            <a:r>
              <a:rPr lang="en-US" sz="1400" dirty="0">
                <a:latin typeface="Century Gothic" panose="020B0502020202020204" pitchFamily="34" charset="0"/>
              </a:rPr>
              <a:t>ANC, PNC, family planning counseling &amp; basic services, immunizations, uncomplicated malaria, nutrition counseling &amp; supplements, basic curative &amp; first-aid</a:t>
            </a:r>
          </a:p>
        </p:txBody>
      </p:sp>
      <p:sp>
        <p:nvSpPr>
          <p:cNvPr id="16" name="TextBox 15"/>
          <p:cNvSpPr txBox="1"/>
          <p:nvPr/>
        </p:nvSpPr>
        <p:spPr>
          <a:xfrm>
            <a:off x="1161719" y="1631026"/>
            <a:ext cx="2492225" cy="338554"/>
          </a:xfrm>
          <a:prstGeom prst="rect">
            <a:avLst/>
          </a:prstGeom>
          <a:noFill/>
        </p:spPr>
        <p:txBody>
          <a:bodyPr wrap="square" rtlCol="0">
            <a:spAutoFit/>
          </a:bodyPr>
          <a:lstStyle/>
          <a:p>
            <a:pPr algn="ctr"/>
            <a:r>
              <a:rPr lang="en-US" sz="1600" b="1" dirty="0">
                <a:solidFill>
                  <a:schemeClr val="accent4">
                    <a:lumMod val="75000"/>
                  </a:schemeClr>
                </a:solidFill>
                <a:latin typeface="Century Gothic" panose="020B0502020202020204" pitchFamily="34" charset="0"/>
              </a:rPr>
              <a:t>HOSPITALS  </a:t>
            </a:r>
          </a:p>
        </p:txBody>
      </p:sp>
      <p:sp>
        <p:nvSpPr>
          <p:cNvPr id="17" name="TextBox 16"/>
          <p:cNvSpPr txBox="1"/>
          <p:nvPr/>
        </p:nvSpPr>
        <p:spPr>
          <a:xfrm>
            <a:off x="1277449" y="3116181"/>
            <a:ext cx="2492225" cy="338554"/>
          </a:xfrm>
          <a:prstGeom prst="rect">
            <a:avLst/>
          </a:prstGeom>
          <a:noFill/>
        </p:spPr>
        <p:txBody>
          <a:bodyPr wrap="square" rtlCol="0">
            <a:spAutoFit/>
          </a:bodyPr>
          <a:lstStyle/>
          <a:p>
            <a:pPr algn="ctr"/>
            <a:r>
              <a:rPr lang="en-US" sz="1600" b="1" dirty="0">
                <a:solidFill>
                  <a:schemeClr val="accent6">
                    <a:lumMod val="75000"/>
                  </a:schemeClr>
                </a:solidFill>
                <a:latin typeface="Century Gothic" panose="020B0502020202020204" pitchFamily="34" charset="0"/>
              </a:rPr>
              <a:t>HEALTH CENTERS</a:t>
            </a:r>
          </a:p>
        </p:txBody>
      </p:sp>
      <p:sp>
        <p:nvSpPr>
          <p:cNvPr id="18" name="TextBox 17"/>
          <p:cNvSpPr txBox="1"/>
          <p:nvPr/>
        </p:nvSpPr>
        <p:spPr>
          <a:xfrm>
            <a:off x="843982" y="4769968"/>
            <a:ext cx="3142810" cy="338554"/>
          </a:xfrm>
          <a:prstGeom prst="rect">
            <a:avLst/>
          </a:prstGeom>
          <a:noFill/>
        </p:spPr>
        <p:txBody>
          <a:bodyPr wrap="square" rtlCol="0">
            <a:spAutoFit/>
          </a:bodyPr>
          <a:lstStyle/>
          <a:p>
            <a:pPr algn="ctr"/>
            <a:r>
              <a:rPr lang="en-US" sz="1600" b="1" dirty="0">
                <a:solidFill>
                  <a:schemeClr val="accent2"/>
                </a:solidFill>
                <a:latin typeface="Century Gothic" panose="020B0502020202020204" pitchFamily="34" charset="0"/>
              </a:rPr>
              <a:t>COMMUNITY CLINICS (CHPS)</a:t>
            </a:r>
          </a:p>
        </p:txBody>
      </p:sp>
      <p:sp>
        <p:nvSpPr>
          <p:cNvPr id="19" name="TextBox 18"/>
          <p:cNvSpPr txBox="1"/>
          <p:nvPr/>
        </p:nvSpPr>
        <p:spPr>
          <a:xfrm>
            <a:off x="66005" y="1062465"/>
            <a:ext cx="4966627"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Century Gothic" panose="020B0502020202020204" pitchFamily="34" charset="0"/>
              </a:rPr>
              <a:t>MNCH SERVICES AT PUBLIC HEALTH FACILITIES</a:t>
            </a:r>
          </a:p>
        </p:txBody>
      </p:sp>
      <p:pic>
        <p:nvPicPr>
          <p:cNvPr id="20" name="Picture 19"/>
          <p:cNvPicPr>
            <a:picLocks noChangeAspect="1"/>
          </p:cNvPicPr>
          <p:nvPr/>
        </p:nvPicPr>
        <p:blipFill>
          <a:blip r:embed="rId2"/>
          <a:stretch>
            <a:fillRect/>
          </a:stretch>
        </p:blipFill>
        <p:spPr>
          <a:xfrm>
            <a:off x="884963" y="3052738"/>
            <a:ext cx="451405" cy="451405"/>
          </a:xfrm>
          <a:prstGeom prst="rect">
            <a:avLst/>
          </a:prstGeom>
        </p:spPr>
      </p:pic>
      <p:pic>
        <p:nvPicPr>
          <p:cNvPr id="6" name="Picture 5"/>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l="19226" t="18139" r="15289" b="18281"/>
          <a:stretch/>
        </p:blipFill>
        <p:spPr>
          <a:xfrm>
            <a:off x="1359554" y="1487369"/>
            <a:ext cx="412819" cy="400807"/>
          </a:xfrm>
          <a:prstGeom prst="rect">
            <a:avLst/>
          </a:prstGeom>
        </p:spPr>
      </p:pic>
      <p:pic>
        <p:nvPicPr>
          <p:cNvPr id="23" name="Picture 22"/>
          <p:cNvPicPr>
            <a:picLocks noChangeAspect="1"/>
          </p:cNvPicPr>
          <p:nvPr/>
        </p:nvPicPr>
        <p:blipFill>
          <a:blip r:embed="rId2"/>
          <a:stretch>
            <a:fillRect/>
          </a:stretch>
        </p:blipFill>
        <p:spPr>
          <a:xfrm>
            <a:off x="1246855" y="3048009"/>
            <a:ext cx="451405" cy="451405"/>
          </a:xfrm>
          <a:prstGeom prst="rect">
            <a:avLst/>
          </a:prstGeom>
        </p:spPr>
      </p:pic>
      <p:pic>
        <p:nvPicPr>
          <p:cNvPr id="24" name="Picture 23"/>
          <p:cNvPicPr>
            <a:picLocks noChangeAspect="1"/>
          </p:cNvPicPr>
          <p:nvPr/>
        </p:nvPicPr>
        <p:blipFill>
          <a:blip r:embed="rId2"/>
          <a:stretch>
            <a:fillRect/>
          </a:stretch>
        </p:blipFill>
        <p:spPr>
          <a:xfrm>
            <a:off x="545612" y="4686697"/>
            <a:ext cx="451405" cy="451405"/>
          </a:xfrm>
          <a:prstGeom prst="rect">
            <a:avLst/>
          </a:prstGeom>
        </p:spPr>
      </p:pic>
    </p:spTree>
    <p:extLst>
      <p:ext uri="{BB962C8B-B14F-4D97-AF65-F5344CB8AC3E}">
        <p14:creationId xmlns:p14="http://schemas.microsoft.com/office/powerpoint/2010/main" val="661053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390" y="104213"/>
            <a:ext cx="8500436" cy="739055"/>
          </a:xfrm>
        </p:spPr>
        <p:txBody>
          <a:bodyPr>
            <a:noAutofit/>
          </a:bodyPr>
          <a:lstStyle/>
          <a:p>
            <a:pPr marL="3140075" indent="-3140075"/>
            <a:r>
              <a:rPr lang="en-US" dirty="0" smtClean="0"/>
              <a:t>How Client Data Application Worked</a:t>
            </a:r>
            <a:endParaRPr lang="en-US" sz="2000" dirty="0">
              <a:solidFill>
                <a:srgbClr val="FF9933"/>
              </a:solidFill>
            </a:endParaRPr>
          </a:p>
        </p:txBody>
      </p:sp>
      <p:cxnSp>
        <p:nvCxnSpPr>
          <p:cNvPr id="69" name="Straight Connector 68"/>
          <p:cNvCxnSpPr/>
          <p:nvPr/>
        </p:nvCxnSpPr>
        <p:spPr>
          <a:xfrm flipV="1">
            <a:off x="240579" y="808201"/>
            <a:ext cx="8663276" cy="18474"/>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2" name="Content Placeholder 2"/>
          <p:cNvSpPr txBox="1">
            <a:spLocks/>
          </p:cNvSpPr>
          <p:nvPr/>
        </p:nvSpPr>
        <p:spPr>
          <a:xfrm>
            <a:off x="3118674" y="5123830"/>
            <a:ext cx="5789648" cy="1514845"/>
          </a:xfrm>
          <a:prstGeom prst="rect">
            <a:avLst/>
          </a:prstGeom>
        </p:spPr>
        <p:txBody>
          <a:bodyPr vert="horz" lIns="91440" tIns="45720" rIns="91440" bIns="45720" rtlCol="0">
            <a:noAutofit/>
          </a:bodyPr>
          <a:lstStyle>
            <a:lvl1pPr marL="171450" indent="-171450" algn="l" defTabSz="685800" rtl="0" eaLnBrk="1" latinLnBrk="0" hangingPunct="1">
              <a:lnSpc>
                <a:spcPct val="110000"/>
              </a:lnSpc>
              <a:spcBef>
                <a:spcPts val="750"/>
              </a:spcBef>
              <a:spcAft>
                <a:spcPts val="600"/>
              </a:spcAft>
              <a:buFont typeface="Wingdings" panose="05000000000000000000" pitchFamily="2" charset="2"/>
              <a:buChar char="§"/>
              <a:defRPr sz="2000" kern="1200">
                <a:solidFill>
                  <a:schemeClr val="tx1"/>
                </a:solidFill>
                <a:latin typeface="Century Gothic" panose="020B0502020202020204" pitchFamily="34" charset="0"/>
                <a:ea typeface="+mn-ea"/>
                <a:cs typeface="+mn-cs"/>
              </a:defRPr>
            </a:lvl1pPr>
            <a:lvl2pPr marL="514350" indent="-171450" algn="l" defTabSz="685800" rtl="0" eaLnBrk="1" latinLnBrk="0" hangingPunct="1">
              <a:lnSpc>
                <a:spcPct val="110000"/>
              </a:lnSpc>
              <a:spcBef>
                <a:spcPts val="375"/>
              </a:spcBef>
              <a:spcAft>
                <a:spcPts val="300"/>
              </a:spcAft>
              <a:buFont typeface="Wingdings" panose="05000000000000000000" pitchFamily="2" charset="2"/>
              <a:buChar char="§"/>
              <a:defRPr sz="1800" kern="1200">
                <a:solidFill>
                  <a:schemeClr val="tx1"/>
                </a:solidFill>
                <a:latin typeface="Century Gothic" panose="020B0502020202020204" pitchFamily="34" charset="0"/>
                <a:ea typeface="+mn-ea"/>
                <a:cs typeface="+mn-cs"/>
              </a:defRPr>
            </a:lvl2pPr>
            <a:lvl3pPr marL="857250" indent="-171450" algn="l" defTabSz="685800" rtl="0" eaLnBrk="1" latinLnBrk="0" hangingPunct="1">
              <a:lnSpc>
                <a:spcPct val="110000"/>
              </a:lnSpc>
              <a:spcBef>
                <a:spcPts val="375"/>
              </a:spcBef>
              <a:spcAft>
                <a:spcPts val="300"/>
              </a:spcAft>
              <a:buFont typeface="Wingdings" panose="05000000000000000000" pitchFamily="2" charset="2"/>
              <a:buChar char="§"/>
              <a:defRPr sz="1500" kern="1200">
                <a:solidFill>
                  <a:schemeClr val="tx1"/>
                </a:solidFill>
                <a:latin typeface="Century Gothic" panose="020B0502020202020204" pitchFamily="34" charset="0"/>
                <a:ea typeface="+mn-ea"/>
                <a:cs typeface="+mn-cs"/>
              </a:defRPr>
            </a:lvl3pPr>
            <a:lvl4pPr marL="12001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4pPr>
            <a:lvl5pPr marL="1543050" indent="-171450" algn="l" defTabSz="685800" rtl="0" eaLnBrk="1" latinLnBrk="0" hangingPunct="1">
              <a:lnSpc>
                <a:spcPct val="110000"/>
              </a:lnSpc>
              <a:spcBef>
                <a:spcPts val="375"/>
              </a:spcBef>
              <a:buFont typeface="Wingdings" panose="05000000000000000000" pitchFamily="2" charset="2"/>
              <a:buChar char="§"/>
              <a:defRPr sz="1350" kern="1200">
                <a:solidFill>
                  <a:schemeClr val="tx1"/>
                </a:solidFill>
                <a:latin typeface="Century Gothic" panose="020B0502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800"/>
              </a:spcAft>
              <a:buFont typeface="Wingdings" panose="05000000000000000000" pitchFamily="2" charset="2"/>
              <a:buNone/>
              <a:defRPr/>
            </a:pPr>
            <a:r>
              <a:rPr lang="en-US" sz="1600" b="1" dirty="0">
                <a:solidFill>
                  <a:srgbClr val="FF6600"/>
                </a:solidFill>
              </a:rPr>
              <a:t>Data Collection &amp; Reporting</a:t>
            </a:r>
          </a:p>
          <a:p>
            <a:pPr marL="230188" indent="-230188">
              <a:spcBef>
                <a:spcPts val="0"/>
              </a:spcBef>
              <a:spcAft>
                <a:spcPts val="800"/>
              </a:spcAft>
              <a:defRPr/>
            </a:pPr>
            <a:r>
              <a:rPr lang="en-US" sz="1400" dirty="0" smtClean="0"/>
              <a:t>Routine data </a:t>
            </a:r>
            <a:r>
              <a:rPr lang="en-US" sz="1400" dirty="0"/>
              <a:t>quality checks to ensure data accuracy &amp; completeness</a:t>
            </a:r>
          </a:p>
          <a:p>
            <a:pPr marL="230188" indent="-230188">
              <a:spcBef>
                <a:spcPts val="0"/>
              </a:spcBef>
              <a:spcAft>
                <a:spcPts val="800"/>
              </a:spcAft>
              <a:defRPr/>
            </a:pPr>
            <a:r>
              <a:rPr lang="en-US" sz="1400" dirty="0"/>
              <a:t>Automated generation of monthly reports for facilities with high degree of data quality uploads</a:t>
            </a:r>
          </a:p>
        </p:txBody>
      </p:sp>
      <p:pic>
        <p:nvPicPr>
          <p:cNvPr id="93" name="Picture 2" descr="C:\Documents and Settings\awalji\My Documents\My Pictures\Picasa Exports\Brownbag Pictures\DSC01183.JPG">
            <a:hlinkClick r:id="rId2"/>
          </p:cNvPr>
          <p:cNvPicPr>
            <a:picLocks noChangeAspect="1" noChangeArrowheads="1"/>
          </p:cNvPicPr>
          <p:nvPr/>
        </p:nvPicPr>
        <p:blipFill rotWithShape="1">
          <a:blip r:embed="rId3" cstate="print">
            <a:lum bright="10000"/>
            <a:extLst>
              <a:ext uri="{28A0092B-C50C-407E-A947-70E740481C1C}">
                <a14:useLocalDpi xmlns:a14="http://schemas.microsoft.com/office/drawing/2010/main" val="0"/>
              </a:ext>
            </a:extLst>
          </a:blip>
          <a:srcRect l="17765" t="-587" r="7163" b="5244"/>
          <a:stretch/>
        </p:blipFill>
        <p:spPr bwMode="auto">
          <a:xfrm>
            <a:off x="307858" y="1212779"/>
            <a:ext cx="2471676" cy="249283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4" name="Rectangle 93"/>
          <p:cNvSpPr/>
          <p:nvPr/>
        </p:nvSpPr>
        <p:spPr>
          <a:xfrm>
            <a:off x="3134200" y="3883960"/>
            <a:ext cx="5905056" cy="1190070"/>
          </a:xfrm>
          <a:prstGeom prst="rect">
            <a:avLst/>
          </a:prstGeom>
        </p:spPr>
        <p:txBody>
          <a:bodyPr wrap="square">
            <a:spAutoFit/>
          </a:bodyPr>
          <a:lstStyle/>
          <a:p>
            <a:pPr>
              <a:spcAft>
                <a:spcPts val="800"/>
              </a:spcAft>
              <a:defRPr/>
            </a:pPr>
            <a:r>
              <a:rPr lang="en-US" sz="1600" b="1" dirty="0">
                <a:solidFill>
                  <a:srgbClr val="FF6600"/>
                </a:solidFill>
                <a:latin typeface="Century Gothic" panose="020B0502020202020204" pitchFamily="34" charset="0"/>
              </a:rPr>
              <a:t>Tracking Clients </a:t>
            </a:r>
          </a:p>
          <a:p>
            <a:pPr marL="230188" indent="-230188">
              <a:spcBef>
                <a:spcPts val="0"/>
              </a:spcBef>
              <a:spcAft>
                <a:spcPts val="800"/>
              </a:spcAft>
              <a:buFont typeface="Wingdings" panose="05000000000000000000" pitchFamily="2" charset="2"/>
              <a:buChar char="§"/>
              <a:defRPr/>
            </a:pPr>
            <a:r>
              <a:rPr lang="en-US" sz="1400" dirty="0">
                <a:latin typeface="Century Gothic" panose="020B0502020202020204" pitchFamily="34" charset="0"/>
              </a:rPr>
              <a:t>Weekly SMS </a:t>
            </a:r>
            <a:r>
              <a:rPr lang="en-US" sz="1400" dirty="0" smtClean="0">
                <a:latin typeface="Century Gothic" panose="020B0502020202020204" pitchFamily="34" charset="0"/>
              </a:rPr>
              <a:t>lists </a:t>
            </a:r>
            <a:r>
              <a:rPr lang="en-US" sz="1400" dirty="0">
                <a:latin typeface="Century Gothic" panose="020B0502020202020204" pitchFamily="34" charset="0"/>
              </a:rPr>
              <a:t>sent to nurses on pregnant women and mothers/infants who are due for routine care or missed visits</a:t>
            </a:r>
          </a:p>
          <a:p>
            <a:pPr marL="230188" indent="-230188">
              <a:spcBef>
                <a:spcPts val="0"/>
              </a:spcBef>
              <a:spcAft>
                <a:spcPts val="800"/>
              </a:spcAft>
              <a:buFont typeface="Wingdings" panose="05000000000000000000" pitchFamily="2" charset="2"/>
              <a:buChar char="§"/>
              <a:defRPr/>
            </a:pPr>
            <a:r>
              <a:rPr lang="en-US" sz="1400" dirty="0" smtClean="0">
                <a:latin typeface="Century Gothic" panose="020B0502020202020204" pitchFamily="34" charset="0"/>
              </a:rPr>
              <a:t>Ability to query system to retrieve lists </a:t>
            </a:r>
            <a:endParaRPr lang="en-US" sz="1400" dirty="0">
              <a:latin typeface="Century Gothic" panose="020B0502020202020204" pitchFamily="34" charset="0"/>
            </a:endParaRPr>
          </a:p>
        </p:txBody>
      </p:sp>
      <p:pic>
        <p:nvPicPr>
          <p:cNvPr id="12" name="Picture 11"/>
          <p:cNvPicPr>
            <a:picLocks noChangeAspect="1"/>
          </p:cNvPicPr>
          <p:nvPr/>
        </p:nvPicPr>
        <p:blipFill rotWithShape="1">
          <a:blip r:embed="rId4"/>
          <a:srcRect b="3408"/>
          <a:stretch/>
        </p:blipFill>
        <p:spPr>
          <a:xfrm>
            <a:off x="371194" y="4086280"/>
            <a:ext cx="2408843" cy="2342889"/>
          </a:xfrm>
          <a:prstGeom prst="rect">
            <a:avLst/>
          </a:prstGeom>
          <a:ln>
            <a:noFill/>
          </a:ln>
          <a:effectLst>
            <a:outerShdw blurRad="292100" dist="139700" dir="2700000" algn="tl" rotWithShape="0">
              <a:srgbClr val="333333">
                <a:alpha val="65000"/>
              </a:srgbClr>
            </a:outerShdw>
          </a:effectLst>
        </p:spPr>
      </p:pic>
      <p:sp>
        <p:nvSpPr>
          <p:cNvPr id="13" name="Rectangle 12"/>
          <p:cNvSpPr/>
          <p:nvPr/>
        </p:nvSpPr>
        <p:spPr>
          <a:xfrm>
            <a:off x="3063821" y="998546"/>
            <a:ext cx="5918149" cy="1190070"/>
          </a:xfrm>
          <a:prstGeom prst="rect">
            <a:avLst/>
          </a:prstGeom>
        </p:spPr>
        <p:txBody>
          <a:bodyPr wrap="square">
            <a:spAutoFit/>
          </a:bodyPr>
          <a:lstStyle/>
          <a:p>
            <a:pPr>
              <a:spcAft>
                <a:spcPts val="800"/>
              </a:spcAft>
              <a:defRPr/>
            </a:pPr>
            <a:r>
              <a:rPr lang="en-US" sz="1600" b="1" dirty="0" smtClean="0">
                <a:solidFill>
                  <a:srgbClr val="FF6600"/>
                </a:solidFill>
                <a:latin typeface="Century Gothic" panose="020B0502020202020204" pitchFamily="34" charset="0"/>
              </a:rPr>
              <a:t>Registering Clients </a:t>
            </a:r>
          </a:p>
          <a:p>
            <a:pPr marL="230188" indent="-230188">
              <a:spcBef>
                <a:spcPts val="0"/>
              </a:spcBef>
              <a:spcAft>
                <a:spcPts val="800"/>
              </a:spcAft>
              <a:buFont typeface="Wingdings" panose="05000000000000000000" pitchFamily="2" charset="2"/>
              <a:buChar char="§"/>
              <a:defRPr/>
            </a:pPr>
            <a:r>
              <a:rPr lang="en-US" sz="1400" dirty="0" smtClean="0">
                <a:latin typeface="Century Gothic" panose="020B0502020202020204" pitchFamily="34" charset="0"/>
              </a:rPr>
              <a:t>Clients registered into Mobile Midwife during home visits, outreach activities or clinic visits </a:t>
            </a:r>
          </a:p>
          <a:p>
            <a:pPr marL="230188" indent="-230188">
              <a:spcBef>
                <a:spcPts val="0"/>
              </a:spcBef>
              <a:spcAft>
                <a:spcPts val="800"/>
              </a:spcAft>
              <a:buFont typeface="Wingdings" panose="05000000000000000000" pitchFamily="2" charset="2"/>
              <a:buChar char="§"/>
              <a:defRPr/>
            </a:pPr>
            <a:r>
              <a:rPr lang="en-US" sz="1400" dirty="0" smtClean="0">
                <a:latin typeface="Century Gothic" panose="020B0502020202020204" pitchFamily="34" charset="0"/>
              </a:rPr>
              <a:t>Assign MOTECH IDs </a:t>
            </a:r>
          </a:p>
        </p:txBody>
      </p:sp>
      <p:sp>
        <p:nvSpPr>
          <p:cNvPr id="14" name="Rectangle 13"/>
          <p:cNvSpPr/>
          <p:nvPr/>
        </p:nvSpPr>
        <p:spPr>
          <a:xfrm>
            <a:off x="3094921" y="2263940"/>
            <a:ext cx="5918149" cy="1610697"/>
          </a:xfrm>
          <a:prstGeom prst="rect">
            <a:avLst/>
          </a:prstGeom>
        </p:spPr>
        <p:txBody>
          <a:bodyPr wrap="square">
            <a:spAutoFit/>
          </a:bodyPr>
          <a:lstStyle/>
          <a:p>
            <a:pPr>
              <a:spcAft>
                <a:spcPts val="800"/>
              </a:spcAft>
              <a:defRPr/>
            </a:pPr>
            <a:r>
              <a:rPr lang="en-US" sz="1600" b="1" dirty="0" smtClean="0">
                <a:solidFill>
                  <a:srgbClr val="FF6600"/>
                </a:solidFill>
                <a:latin typeface="Century Gothic" panose="020B0502020202020204" pitchFamily="34" charset="0"/>
              </a:rPr>
              <a:t>Recording Clinical </a:t>
            </a:r>
            <a:r>
              <a:rPr lang="en-US" sz="1600" b="1" dirty="0">
                <a:solidFill>
                  <a:srgbClr val="FF6600"/>
                </a:solidFill>
                <a:latin typeface="Century Gothic" panose="020B0502020202020204" pitchFamily="34" charset="0"/>
              </a:rPr>
              <a:t>D</a:t>
            </a:r>
            <a:r>
              <a:rPr lang="en-US" sz="1600" b="1" dirty="0" smtClean="0">
                <a:solidFill>
                  <a:srgbClr val="FF6600"/>
                </a:solidFill>
                <a:latin typeface="Century Gothic" panose="020B0502020202020204" pitchFamily="34" charset="0"/>
              </a:rPr>
              <a:t>ata </a:t>
            </a:r>
          </a:p>
          <a:p>
            <a:pPr marL="285750" indent="-285750">
              <a:spcBef>
                <a:spcPts val="0"/>
              </a:spcBef>
              <a:spcAft>
                <a:spcPts val="800"/>
              </a:spcAft>
              <a:buFont typeface="Wingdings" charset="2"/>
              <a:buChar char="§"/>
              <a:defRPr/>
            </a:pPr>
            <a:r>
              <a:rPr lang="en-US" sz="1400" dirty="0" smtClean="0">
                <a:latin typeface="Century Gothic"/>
                <a:cs typeface="Century Gothic"/>
              </a:rPr>
              <a:t>Health workers provide care in the community or at clinics </a:t>
            </a:r>
          </a:p>
          <a:p>
            <a:pPr marL="285750" indent="-285750">
              <a:spcBef>
                <a:spcPts val="0"/>
              </a:spcBef>
              <a:spcAft>
                <a:spcPts val="800"/>
              </a:spcAft>
              <a:buFont typeface="Wingdings" charset="2"/>
              <a:buChar char="§"/>
              <a:defRPr/>
            </a:pPr>
            <a:r>
              <a:rPr lang="en-US" sz="1400" dirty="0" smtClean="0">
                <a:latin typeface="Century Gothic"/>
                <a:cs typeface="Century Gothic"/>
              </a:rPr>
              <a:t>Record </a:t>
            </a:r>
            <a:r>
              <a:rPr lang="en-US" sz="1400" dirty="0">
                <a:latin typeface="Century Gothic"/>
                <a:cs typeface="Century Gothic"/>
              </a:rPr>
              <a:t>care in simplified paper registers</a:t>
            </a:r>
          </a:p>
          <a:p>
            <a:pPr marL="285750" indent="-285750">
              <a:spcBef>
                <a:spcPts val="0"/>
              </a:spcBef>
              <a:spcAft>
                <a:spcPts val="800"/>
              </a:spcAft>
              <a:buFont typeface="Wingdings" charset="2"/>
              <a:buChar char="§"/>
              <a:defRPr/>
            </a:pPr>
            <a:r>
              <a:rPr lang="en-US" sz="1400" dirty="0">
                <a:latin typeface="Century Gothic"/>
                <a:cs typeface="Century Gothic"/>
              </a:rPr>
              <a:t>Transfer patient data using mobile phones </a:t>
            </a:r>
          </a:p>
          <a:p>
            <a:pPr marL="285750" indent="-285750">
              <a:spcBef>
                <a:spcPts val="0"/>
              </a:spcBef>
              <a:spcAft>
                <a:spcPts val="800"/>
              </a:spcAft>
              <a:buFont typeface="Wingdings" charset="2"/>
              <a:buChar char="§"/>
              <a:defRPr/>
            </a:pPr>
            <a:r>
              <a:rPr lang="en-US" sz="1400" dirty="0">
                <a:latin typeface="Century Gothic"/>
                <a:cs typeface="Century Gothic"/>
              </a:rPr>
              <a:t>Upload data to central </a:t>
            </a:r>
            <a:r>
              <a:rPr lang="en-US" sz="1400" dirty="0" smtClean="0">
                <a:latin typeface="Century Gothic"/>
                <a:cs typeface="Century Gothic"/>
              </a:rPr>
              <a:t>database</a:t>
            </a:r>
            <a:endParaRPr lang="en-US" sz="1400" dirty="0">
              <a:latin typeface="Century Gothic"/>
              <a:cs typeface="Century Gothic"/>
            </a:endParaRPr>
          </a:p>
        </p:txBody>
      </p:sp>
    </p:spTree>
    <p:extLst>
      <p:ext uri="{BB962C8B-B14F-4D97-AF65-F5344CB8AC3E}">
        <p14:creationId xmlns:p14="http://schemas.microsoft.com/office/powerpoint/2010/main" val="3621958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4"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2"/>
          <a:srcRect l="51481" t="72927" r="2685" b="21057"/>
          <a:stretch/>
        </p:blipFill>
        <p:spPr>
          <a:xfrm>
            <a:off x="4617712" y="4908472"/>
            <a:ext cx="4383555" cy="267210"/>
          </a:xfrm>
          <a:prstGeom prst="rect">
            <a:avLst/>
          </a:prstGeom>
        </p:spPr>
      </p:pic>
      <p:sp>
        <p:nvSpPr>
          <p:cNvPr id="2" name="Title 1"/>
          <p:cNvSpPr>
            <a:spLocks noGrp="1"/>
          </p:cNvSpPr>
          <p:nvPr>
            <p:ph type="title"/>
          </p:nvPr>
        </p:nvSpPr>
        <p:spPr>
          <a:xfrm>
            <a:off x="318099" y="126727"/>
            <a:ext cx="7886700" cy="739055"/>
          </a:xfrm>
        </p:spPr>
        <p:txBody>
          <a:bodyPr/>
          <a:lstStyle/>
          <a:p>
            <a:r>
              <a:rPr lang="en-US" dirty="0"/>
              <a:t>MOTECH Coverage: </a:t>
            </a:r>
            <a:r>
              <a:rPr lang="en-US" dirty="0" smtClean="0">
                <a:solidFill>
                  <a:srgbClr val="FF9933"/>
                </a:solidFill>
              </a:rPr>
              <a:t>2010 </a:t>
            </a:r>
            <a:r>
              <a:rPr lang="en-US" dirty="0">
                <a:solidFill>
                  <a:srgbClr val="FF9933"/>
                </a:solidFill>
              </a:rPr>
              <a:t>to 2015</a:t>
            </a:r>
          </a:p>
        </p:txBody>
      </p:sp>
      <p:pic>
        <p:nvPicPr>
          <p:cNvPr id="6" name="Picture 5"/>
          <p:cNvPicPr>
            <a:picLocks noChangeAspect="1"/>
          </p:cNvPicPr>
          <p:nvPr/>
        </p:nvPicPr>
        <p:blipFill rotWithShape="1">
          <a:blip r:embed="rId2"/>
          <a:srcRect l="3546" t="34035" r="50735" b="59348"/>
          <a:stretch/>
        </p:blipFill>
        <p:spPr>
          <a:xfrm>
            <a:off x="4620711" y="3313580"/>
            <a:ext cx="4372541" cy="293913"/>
          </a:xfrm>
          <a:prstGeom prst="rect">
            <a:avLst/>
          </a:prstGeom>
        </p:spPr>
      </p:pic>
      <p:pic>
        <p:nvPicPr>
          <p:cNvPr id="7" name="Picture 6"/>
          <p:cNvPicPr>
            <a:picLocks noChangeAspect="1"/>
          </p:cNvPicPr>
          <p:nvPr/>
        </p:nvPicPr>
        <p:blipFill rotWithShape="1">
          <a:blip r:embed="rId2"/>
          <a:srcRect l="3967" t="20131" r="50479" b="68463"/>
          <a:stretch/>
        </p:blipFill>
        <p:spPr>
          <a:xfrm>
            <a:off x="253672" y="1419470"/>
            <a:ext cx="6710115" cy="780325"/>
          </a:xfrm>
          <a:prstGeom prst="rect">
            <a:avLst/>
          </a:prstGeom>
        </p:spPr>
      </p:pic>
      <p:cxnSp>
        <p:nvCxnSpPr>
          <p:cNvPr id="8" name="Straight Connector 7"/>
          <p:cNvCxnSpPr/>
          <p:nvPr/>
        </p:nvCxnSpPr>
        <p:spPr>
          <a:xfrm flipV="1">
            <a:off x="240579" y="887506"/>
            <a:ext cx="6086330" cy="4639"/>
          </a:xfrm>
          <a:prstGeom prst="line">
            <a:avLst/>
          </a:prstGeom>
          <a:ln w="19050">
            <a:solidFill>
              <a:srgbClr val="FF66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rotWithShape="1">
          <a:blip r:embed="rId2"/>
          <a:srcRect l="51247" t="44906" r="3034" b="30049"/>
          <a:stretch/>
        </p:blipFill>
        <p:spPr>
          <a:xfrm>
            <a:off x="4620711" y="3701761"/>
            <a:ext cx="4372541" cy="1112443"/>
          </a:xfrm>
          <a:prstGeom prst="rect">
            <a:avLst/>
          </a:prstGeom>
        </p:spPr>
      </p:pic>
      <p:pic>
        <p:nvPicPr>
          <p:cNvPr id="16" name="Picture 15"/>
          <p:cNvPicPr>
            <a:picLocks noChangeAspect="1"/>
          </p:cNvPicPr>
          <p:nvPr/>
        </p:nvPicPr>
        <p:blipFill rotWithShape="1">
          <a:blip r:embed="rId2"/>
          <a:srcRect l="3574" t="43319" r="50131" b="20135"/>
          <a:stretch/>
        </p:blipFill>
        <p:spPr>
          <a:xfrm>
            <a:off x="99736" y="3702585"/>
            <a:ext cx="4389120" cy="1609179"/>
          </a:xfrm>
          <a:prstGeom prst="rect">
            <a:avLst/>
          </a:prstGeom>
        </p:spPr>
      </p:pic>
      <p:pic>
        <p:nvPicPr>
          <p:cNvPr id="17" name="Picture 16"/>
          <p:cNvPicPr>
            <a:picLocks noChangeAspect="1"/>
          </p:cNvPicPr>
          <p:nvPr/>
        </p:nvPicPr>
        <p:blipFill rotWithShape="1">
          <a:blip r:embed="rId2"/>
          <a:srcRect l="3574" t="81404" r="50131" b="11203"/>
          <a:stretch/>
        </p:blipFill>
        <p:spPr>
          <a:xfrm>
            <a:off x="99735" y="3280316"/>
            <a:ext cx="4386171" cy="325324"/>
          </a:xfrm>
          <a:prstGeom prst="rect">
            <a:avLst/>
          </a:prstGeom>
        </p:spPr>
      </p:pic>
      <p:pic>
        <p:nvPicPr>
          <p:cNvPr id="18" name="Picture 17"/>
          <p:cNvPicPr>
            <a:picLocks noChangeAspect="1"/>
          </p:cNvPicPr>
          <p:nvPr/>
        </p:nvPicPr>
        <p:blipFill>
          <a:blip r:embed="rId3"/>
          <a:stretch>
            <a:fillRect/>
          </a:stretch>
        </p:blipFill>
        <p:spPr>
          <a:xfrm>
            <a:off x="994871" y="2778305"/>
            <a:ext cx="2595900" cy="286000"/>
          </a:xfrm>
          <a:prstGeom prst="rect">
            <a:avLst/>
          </a:prstGeom>
        </p:spPr>
      </p:pic>
      <p:pic>
        <p:nvPicPr>
          <p:cNvPr id="19" name="Picture 18"/>
          <p:cNvPicPr>
            <a:picLocks noChangeAspect="1"/>
          </p:cNvPicPr>
          <p:nvPr/>
        </p:nvPicPr>
        <p:blipFill>
          <a:blip r:embed="rId4"/>
          <a:stretch>
            <a:fillRect/>
          </a:stretch>
        </p:blipFill>
        <p:spPr>
          <a:xfrm>
            <a:off x="4827454" y="2803617"/>
            <a:ext cx="3855675" cy="314600"/>
          </a:xfrm>
          <a:prstGeom prst="rect">
            <a:avLst/>
          </a:prstGeom>
        </p:spPr>
      </p:pic>
    </p:spTree>
    <p:extLst>
      <p:ext uri="{BB962C8B-B14F-4D97-AF65-F5344CB8AC3E}">
        <p14:creationId xmlns:p14="http://schemas.microsoft.com/office/powerpoint/2010/main" val="9155620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29312" y="805073"/>
            <a:ext cx="602706" cy="827861"/>
            <a:chOff x="4295739" y="3375756"/>
            <a:chExt cx="602706" cy="827861"/>
          </a:xfrm>
        </p:grpSpPr>
        <p:sp>
          <p:nvSpPr>
            <p:cNvPr id="6" name="TextBox 5"/>
            <p:cNvSpPr txBox="1"/>
            <p:nvPr/>
          </p:nvSpPr>
          <p:spPr>
            <a:xfrm>
              <a:off x="4296998" y="3972785"/>
              <a:ext cx="601447" cy="230832"/>
            </a:xfrm>
            <a:prstGeom prst="rect">
              <a:avLst/>
            </a:prstGeom>
            <a:noFill/>
          </p:spPr>
          <p:txBody>
            <a:bodyPr wrap="none" rtlCol="0">
              <a:spAutoFit/>
            </a:bodyPr>
            <a:lstStyle/>
            <a:p>
              <a:r>
                <a:rPr lang="en-US" sz="900" b="1" dirty="0" smtClean="0">
                  <a:solidFill>
                    <a:schemeClr val="accent1"/>
                  </a:solidFill>
                  <a:latin typeface="Arial" panose="020B0604020202020204" pitchFamily="34" charset="0"/>
                  <a:cs typeface="Arial" panose="020B0604020202020204" pitchFamily="34" charset="0"/>
                </a:rPr>
                <a:t>CLIENT</a:t>
              </a:r>
              <a:endParaRPr lang="en-US" sz="900" b="1" dirty="0">
                <a:solidFill>
                  <a:schemeClr val="accent1"/>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rotWithShape="1">
            <a:blip r:embed="rId3" cstate="print"/>
            <a:srcRect l="12753" r="74150" b="53393"/>
            <a:stretch/>
          </p:blipFill>
          <p:spPr>
            <a:xfrm>
              <a:off x="4598528" y="3375756"/>
              <a:ext cx="231824" cy="579443"/>
            </a:xfrm>
            <a:prstGeom prst="rect">
              <a:avLst/>
            </a:prstGeom>
          </p:spPr>
        </p:pic>
        <p:pic>
          <p:nvPicPr>
            <p:cNvPr id="8" name="Picture 7"/>
            <p:cNvPicPr>
              <a:picLocks noChangeAspect="1"/>
            </p:cNvPicPr>
            <p:nvPr/>
          </p:nvPicPr>
          <p:blipFill rotWithShape="1">
            <a:blip r:embed="rId3" cstate="print"/>
            <a:srcRect r="86890" b="50847"/>
            <a:stretch/>
          </p:blipFill>
          <p:spPr>
            <a:xfrm>
              <a:off x="4295739" y="3375757"/>
              <a:ext cx="229539" cy="604474"/>
            </a:xfrm>
            <a:prstGeom prst="rect">
              <a:avLst/>
            </a:prstGeom>
          </p:spPr>
        </p:pic>
      </p:grpSp>
      <p:grpSp>
        <p:nvGrpSpPr>
          <p:cNvPr id="9" name="Group 8"/>
          <p:cNvGrpSpPr/>
          <p:nvPr/>
        </p:nvGrpSpPr>
        <p:grpSpPr>
          <a:xfrm>
            <a:off x="1146067" y="935954"/>
            <a:ext cx="588623" cy="836206"/>
            <a:chOff x="4304934" y="2950851"/>
            <a:chExt cx="588623" cy="836206"/>
          </a:xfrm>
        </p:grpSpPr>
        <p:pic>
          <p:nvPicPr>
            <p:cNvPr id="10" name="Picture 9"/>
            <p:cNvPicPr>
              <a:picLocks noChangeAspect="1"/>
            </p:cNvPicPr>
            <p:nvPr/>
          </p:nvPicPr>
          <p:blipFill rotWithShape="1">
            <a:blip r:embed="rId4" cstate="print"/>
            <a:srcRect l="59147" t="4964" r="31279" b="69529"/>
            <a:stretch/>
          </p:blipFill>
          <p:spPr>
            <a:xfrm>
              <a:off x="4486441" y="2950851"/>
              <a:ext cx="203865" cy="567275"/>
            </a:xfrm>
            <a:prstGeom prst="rect">
              <a:avLst/>
            </a:prstGeom>
          </p:spPr>
        </p:pic>
        <p:sp>
          <p:nvSpPr>
            <p:cNvPr id="11" name="TextBox 10"/>
            <p:cNvSpPr txBox="1"/>
            <p:nvPr/>
          </p:nvSpPr>
          <p:spPr>
            <a:xfrm>
              <a:off x="4304934" y="3556225"/>
              <a:ext cx="588623" cy="230832"/>
            </a:xfrm>
            <a:prstGeom prst="rect">
              <a:avLst/>
            </a:prstGeom>
            <a:noFill/>
          </p:spPr>
          <p:txBody>
            <a:bodyPr wrap="none" rtlCol="0">
              <a:spAutoFit/>
            </a:bodyPr>
            <a:lstStyle/>
            <a:p>
              <a:r>
                <a:rPr lang="en-US" sz="900" b="1" dirty="0" smtClean="0">
                  <a:solidFill>
                    <a:schemeClr val="accent1"/>
                  </a:solidFill>
                  <a:latin typeface="Arial" panose="020B0604020202020204" pitchFamily="34" charset="0"/>
                  <a:cs typeface="Arial" panose="020B0604020202020204" pitchFamily="34" charset="0"/>
                </a:rPr>
                <a:t>NURSE</a:t>
              </a:r>
              <a:endParaRPr lang="en-US" sz="900" b="1" dirty="0">
                <a:solidFill>
                  <a:schemeClr val="accent1"/>
                </a:solidFill>
                <a:latin typeface="Arial" panose="020B0604020202020204" pitchFamily="34" charset="0"/>
                <a:cs typeface="Arial" panose="020B0604020202020204" pitchFamily="34" charset="0"/>
              </a:endParaRPr>
            </a:p>
          </p:txBody>
        </p:sp>
      </p:grpSp>
      <p:grpSp>
        <p:nvGrpSpPr>
          <p:cNvPr id="12" name="Group 11"/>
          <p:cNvGrpSpPr/>
          <p:nvPr/>
        </p:nvGrpSpPr>
        <p:grpSpPr>
          <a:xfrm>
            <a:off x="7811056" y="935954"/>
            <a:ext cx="1075854" cy="816881"/>
            <a:chOff x="4024356" y="2847156"/>
            <a:chExt cx="1075854" cy="816881"/>
          </a:xfrm>
        </p:grpSpPr>
        <p:sp>
          <p:nvSpPr>
            <p:cNvPr id="13" name="TextBox 12"/>
            <p:cNvSpPr txBox="1"/>
            <p:nvPr/>
          </p:nvSpPr>
          <p:spPr>
            <a:xfrm>
              <a:off x="4024356" y="3417816"/>
              <a:ext cx="1075854" cy="246221"/>
            </a:xfrm>
            <a:prstGeom prst="rect">
              <a:avLst/>
            </a:prstGeom>
            <a:noFill/>
          </p:spPr>
          <p:txBody>
            <a:bodyPr wrap="square" rtlCol="0">
              <a:spAutoFit/>
            </a:bodyPr>
            <a:lstStyle/>
            <a:p>
              <a:pPr algn="ctr"/>
              <a:r>
                <a:rPr lang="en-US" sz="1000" b="1" dirty="0" smtClean="0">
                  <a:solidFill>
                    <a:schemeClr val="accent1"/>
                  </a:solidFill>
                  <a:latin typeface="Arial" panose="020B0604020202020204" pitchFamily="34" charset="0"/>
                  <a:cs typeface="Arial" panose="020B0604020202020204" pitchFamily="34" charset="0"/>
                </a:rPr>
                <a:t>DHMT</a:t>
              </a:r>
              <a:endParaRPr lang="en-US" sz="1000" b="1" dirty="0">
                <a:solidFill>
                  <a:schemeClr val="accent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5" cstate="print"/>
            <a:stretch>
              <a:fillRect/>
            </a:stretch>
          </p:blipFill>
          <p:spPr>
            <a:xfrm>
              <a:off x="4413641" y="2847156"/>
              <a:ext cx="311079" cy="536658"/>
            </a:xfrm>
            <a:prstGeom prst="rect">
              <a:avLst/>
            </a:prstGeom>
          </p:spPr>
        </p:pic>
      </p:grpSp>
      <p:sp>
        <p:nvSpPr>
          <p:cNvPr id="17" name="Left-Right-Up Arrow 16"/>
          <p:cNvSpPr/>
          <p:nvPr/>
        </p:nvSpPr>
        <p:spPr>
          <a:xfrm flipV="1">
            <a:off x="1918159" y="1219004"/>
            <a:ext cx="1298381" cy="310445"/>
          </a:xfrm>
          <a:prstGeom prst="leftRigh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0" name="Group 19"/>
          <p:cNvGrpSpPr/>
          <p:nvPr/>
        </p:nvGrpSpPr>
        <p:grpSpPr>
          <a:xfrm>
            <a:off x="2185457" y="1828839"/>
            <a:ext cx="730956" cy="961788"/>
            <a:chOff x="415111" y="1961678"/>
            <a:chExt cx="730956" cy="961788"/>
          </a:xfrm>
        </p:grpSpPr>
        <p:pic>
          <p:nvPicPr>
            <p:cNvPr id="18" name="Picture 17" descr="cellphon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5111" y="1961678"/>
              <a:ext cx="730956" cy="730956"/>
            </a:xfrm>
            <a:prstGeom prst="rect">
              <a:avLst/>
            </a:prstGeom>
          </p:spPr>
        </p:pic>
        <p:sp>
          <p:nvSpPr>
            <p:cNvPr id="19" name="TextBox 18"/>
            <p:cNvSpPr txBox="1"/>
            <p:nvPr/>
          </p:nvSpPr>
          <p:spPr>
            <a:xfrm>
              <a:off x="581512" y="2692634"/>
              <a:ext cx="430433" cy="230832"/>
            </a:xfrm>
            <a:prstGeom prst="rect">
              <a:avLst/>
            </a:prstGeom>
            <a:noFill/>
          </p:spPr>
          <p:txBody>
            <a:bodyPr wrap="none" rtlCol="0">
              <a:spAutoFit/>
            </a:bodyPr>
            <a:lstStyle/>
            <a:p>
              <a:r>
                <a:rPr lang="en-US" sz="900" b="1" dirty="0" smtClean="0">
                  <a:solidFill>
                    <a:schemeClr val="accent1"/>
                  </a:solidFill>
                  <a:latin typeface="Arial" panose="020B0604020202020204" pitchFamily="34" charset="0"/>
                  <a:cs typeface="Arial" panose="020B0604020202020204" pitchFamily="34" charset="0"/>
                </a:rPr>
                <a:t>CDA</a:t>
              </a:r>
              <a:endParaRPr lang="en-US" sz="900" b="1" dirty="0">
                <a:solidFill>
                  <a:schemeClr val="accent1"/>
                </a:solidFill>
                <a:latin typeface="Arial" panose="020B0604020202020204" pitchFamily="34" charset="0"/>
                <a:cs typeface="Arial" panose="020B0604020202020204" pitchFamily="34" charset="0"/>
              </a:endParaRPr>
            </a:p>
          </p:txBody>
        </p:sp>
      </p:grpSp>
      <p:pic>
        <p:nvPicPr>
          <p:cNvPr id="22" name="Picture 21" descr="motech.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0592" y="3829756"/>
            <a:ext cx="3779520" cy="841248"/>
          </a:xfrm>
          <a:prstGeom prst="rect">
            <a:avLst/>
          </a:prstGeom>
        </p:spPr>
      </p:pic>
      <p:sp>
        <p:nvSpPr>
          <p:cNvPr id="24" name="TextBox 23"/>
          <p:cNvSpPr txBox="1"/>
          <p:nvPr/>
        </p:nvSpPr>
        <p:spPr>
          <a:xfrm>
            <a:off x="1601795" y="4857084"/>
            <a:ext cx="2428870" cy="369332"/>
          </a:xfrm>
          <a:prstGeom prst="rect">
            <a:avLst/>
          </a:prstGeom>
          <a:noFill/>
        </p:spPr>
        <p:txBody>
          <a:bodyPr wrap="none" rtlCol="0">
            <a:spAutoFit/>
          </a:bodyPr>
          <a:lstStyle/>
          <a:p>
            <a:pPr marL="171450" indent="-171450">
              <a:buFontTx/>
              <a:buChar char="-"/>
            </a:pPr>
            <a:r>
              <a:rPr lang="en-US" sz="900" b="1" dirty="0" smtClean="0">
                <a:solidFill>
                  <a:schemeClr val="accent1"/>
                </a:solidFill>
                <a:latin typeface="Arial" panose="020B0604020202020204" pitchFamily="34" charset="0"/>
                <a:cs typeface="Arial" panose="020B0604020202020204" pitchFamily="34" charset="0"/>
              </a:rPr>
              <a:t>Pregnancy Messaging Campaign</a:t>
            </a:r>
          </a:p>
          <a:p>
            <a:pPr marL="171450" indent="-171450">
              <a:buFontTx/>
              <a:buChar char="-"/>
            </a:pPr>
            <a:r>
              <a:rPr lang="en-US" sz="900" b="1" dirty="0" smtClean="0">
                <a:solidFill>
                  <a:schemeClr val="accent1"/>
                </a:solidFill>
                <a:latin typeface="Arial" panose="020B0604020202020204" pitchFamily="34" charset="0"/>
                <a:cs typeface="Arial" panose="020B0604020202020204" pitchFamily="34" charset="0"/>
              </a:rPr>
              <a:t>First Year of life Messaging Campaign</a:t>
            </a:r>
            <a:endParaRPr lang="en-US" sz="900" b="1" dirty="0">
              <a:solidFill>
                <a:schemeClr val="accent1"/>
              </a:solidFill>
              <a:latin typeface="Arial" panose="020B0604020202020204" pitchFamily="34" charset="0"/>
              <a:cs typeface="Arial" panose="020B0604020202020204" pitchFamily="34" charset="0"/>
            </a:endParaRPr>
          </a:p>
        </p:txBody>
      </p:sp>
      <p:sp>
        <p:nvSpPr>
          <p:cNvPr id="25" name="Up-Down Arrow 24"/>
          <p:cNvSpPr/>
          <p:nvPr/>
        </p:nvSpPr>
        <p:spPr>
          <a:xfrm>
            <a:off x="2487507" y="3125611"/>
            <a:ext cx="166401" cy="522111"/>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Down Arrow 26"/>
          <p:cNvSpPr/>
          <p:nvPr/>
        </p:nvSpPr>
        <p:spPr>
          <a:xfrm>
            <a:off x="2487507" y="5348111"/>
            <a:ext cx="166401" cy="55033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8" name="Picture 27" descr="openmr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46879" y="6180666"/>
            <a:ext cx="1414057" cy="347133"/>
          </a:xfrm>
          <a:prstGeom prst="rect">
            <a:avLst/>
          </a:prstGeom>
        </p:spPr>
      </p:pic>
      <p:sp>
        <p:nvSpPr>
          <p:cNvPr id="29" name="TextBox 28"/>
          <p:cNvSpPr txBox="1"/>
          <p:nvPr/>
        </p:nvSpPr>
        <p:spPr>
          <a:xfrm>
            <a:off x="2092151" y="6535043"/>
            <a:ext cx="1448158" cy="230832"/>
          </a:xfrm>
          <a:prstGeom prst="rect">
            <a:avLst/>
          </a:prstGeom>
          <a:noFill/>
        </p:spPr>
        <p:txBody>
          <a:bodyPr wrap="none" rtlCol="0">
            <a:spAutoFit/>
          </a:bodyPr>
          <a:lstStyle/>
          <a:p>
            <a:r>
              <a:rPr lang="en-US" sz="900" b="1" dirty="0" smtClean="0">
                <a:solidFill>
                  <a:schemeClr val="accent1"/>
                </a:solidFill>
                <a:latin typeface="Arial" panose="020B0604020202020204" pitchFamily="34" charset="0"/>
                <a:cs typeface="Arial" panose="020B0604020202020204" pitchFamily="34" charset="0"/>
              </a:rPr>
              <a:t>Patient Health Records</a:t>
            </a:r>
            <a:endParaRPr lang="en-US" sz="900" b="1" dirty="0">
              <a:solidFill>
                <a:schemeClr val="accent1"/>
              </a:solidFill>
              <a:latin typeface="Arial" panose="020B0604020202020204" pitchFamily="34" charset="0"/>
              <a:cs typeface="Arial" panose="020B0604020202020204" pitchFamily="34" charset="0"/>
            </a:endParaRPr>
          </a:p>
        </p:txBody>
      </p:sp>
      <p:sp>
        <p:nvSpPr>
          <p:cNvPr id="30" name="Bent-Up Arrow 29"/>
          <p:cNvSpPr/>
          <p:nvPr/>
        </p:nvSpPr>
        <p:spPr>
          <a:xfrm>
            <a:off x="3635030" y="2031999"/>
            <a:ext cx="4876389" cy="4503044"/>
          </a:xfrm>
          <a:prstGeom prst="bentUpArrow">
            <a:avLst>
              <a:gd name="adj1" fmla="val 0"/>
              <a:gd name="adj2" fmla="val 4085"/>
              <a:gd name="adj3" fmla="val 791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6986461" y="6180666"/>
            <a:ext cx="1095147" cy="230832"/>
          </a:xfrm>
          <a:prstGeom prst="rect">
            <a:avLst/>
          </a:prstGeom>
          <a:noFill/>
        </p:spPr>
        <p:txBody>
          <a:bodyPr wrap="none" rtlCol="0">
            <a:spAutoFit/>
          </a:bodyPr>
          <a:lstStyle/>
          <a:p>
            <a:r>
              <a:rPr lang="en-US" sz="900" b="1" dirty="0" smtClean="0">
                <a:solidFill>
                  <a:schemeClr val="accent1"/>
                </a:solidFill>
                <a:latin typeface="Arial" panose="020B0604020202020204" pitchFamily="34" charset="0"/>
                <a:cs typeface="Arial" panose="020B0604020202020204" pitchFamily="34" charset="0"/>
              </a:rPr>
              <a:t>Monthly Reports</a:t>
            </a:r>
            <a:endParaRPr lang="en-US" sz="900" b="1" dirty="0">
              <a:solidFill>
                <a:schemeClr val="accent1"/>
              </a:solidFill>
              <a:latin typeface="Arial" panose="020B0604020202020204" pitchFamily="34" charset="0"/>
              <a:cs typeface="Arial" panose="020B0604020202020204" pitchFamily="34" charset="0"/>
            </a:endParaRPr>
          </a:p>
        </p:txBody>
      </p:sp>
      <p:sp>
        <p:nvSpPr>
          <p:cNvPr id="32" name="Curved Up Arrow 31"/>
          <p:cNvSpPr/>
          <p:nvPr/>
        </p:nvSpPr>
        <p:spPr>
          <a:xfrm rot="16200000">
            <a:off x="3484140" y="2419754"/>
            <a:ext cx="3219945" cy="818441"/>
          </a:xfrm>
          <a:prstGeom prst="curvedUpArrow">
            <a:avLst>
              <a:gd name="adj1" fmla="val 0"/>
              <a:gd name="adj2" fmla="val 15975"/>
              <a:gd name="adj3" fmla="val 2710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3" name="TextBox 32"/>
          <p:cNvSpPr txBox="1"/>
          <p:nvPr/>
        </p:nvSpPr>
        <p:spPr>
          <a:xfrm>
            <a:off x="4032101" y="2559795"/>
            <a:ext cx="1322034" cy="369332"/>
          </a:xfrm>
          <a:prstGeom prst="rect">
            <a:avLst/>
          </a:prstGeom>
          <a:noFill/>
        </p:spPr>
        <p:txBody>
          <a:bodyPr wrap="none" rtlCol="0">
            <a:spAutoFit/>
          </a:bodyPr>
          <a:lstStyle/>
          <a:p>
            <a:r>
              <a:rPr lang="en-US" sz="900" b="1" dirty="0" smtClean="0">
                <a:solidFill>
                  <a:schemeClr val="accent1"/>
                </a:solidFill>
                <a:latin typeface="Arial" panose="020B0604020202020204" pitchFamily="34" charset="0"/>
                <a:cs typeface="Arial" panose="020B0604020202020204" pitchFamily="34" charset="0"/>
              </a:rPr>
              <a:t>- Health messages</a:t>
            </a:r>
          </a:p>
          <a:p>
            <a:r>
              <a:rPr lang="en-US" sz="900" b="1" dirty="0" smtClean="0">
                <a:solidFill>
                  <a:schemeClr val="accent1"/>
                </a:solidFill>
                <a:latin typeface="Arial" panose="020B0604020202020204" pitchFamily="34" charset="0"/>
                <a:cs typeface="Arial" panose="020B0604020202020204" pitchFamily="34" charset="0"/>
              </a:rPr>
              <a:t>- Alerts &amp; Reminders</a:t>
            </a:r>
            <a:endParaRPr lang="en-US" sz="900" b="1" dirty="0">
              <a:solidFill>
                <a:schemeClr val="accent1"/>
              </a:solidFill>
              <a:latin typeface="Arial" panose="020B0604020202020204" pitchFamily="34" charset="0"/>
              <a:cs typeface="Arial" panose="020B0604020202020204" pitchFamily="34" charset="0"/>
            </a:endParaRPr>
          </a:p>
        </p:txBody>
      </p:sp>
      <p:sp>
        <p:nvSpPr>
          <p:cNvPr id="34" name="TextBox 33"/>
          <p:cNvSpPr txBox="1"/>
          <p:nvPr/>
        </p:nvSpPr>
        <p:spPr>
          <a:xfrm>
            <a:off x="187896" y="166521"/>
            <a:ext cx="5210337" cy="523220"/>
          </a:xfrm>
          <a:prstGeom prst="rect">
            <a:avLst/>
          </a:prstGeom>
          <a:noFill/>
        </p:spPr>
        <p:txBody>
          <a:bodyPr wrap="none" rtlCol="0">
            <a:spAutoFit/>
          </a:bodyPr>
          <a:lstStyle/>
          <a:p>
            <a:r>
              <a:rPr lang="en-US" sz="2800" b="1" dirty="0" smtClean="0">
                <a:solidFill>
                  <a:srgbClr val="FF6600"/>
                </a:solidFill>
              </a:rPr>
              <a:t>MOTECH: Mobile Midwife Service</a:t>
            </a:r>
            <a:endParaRPr lang="en-US" sz="2800" b="1" dirty="0">
              <a:solidFill>
                <a:srgbClr val="FF6600"/>
              </a:solidFill>
            </a:endParaRPr>
          </a:p>
        </p:txBody>
      </p:sp>
      <p:sp>
        <p:nvSpPr>
          <p:cNvPr id="38" name="TextBox 37"/>
          <p:cNvSpPr txBox="1"/>
          <p:nvPr/>
        </p:nvSpPr>
        <p:spPr>
          <a:xfrm>
            <a:off x="743077" y="3191555"/>
            <a:ext cx="1646417" cy="369332"/>
          </a:xfrm>
          <a:prstGeom prst="rect">
            <a:avLst/>
          </a:prstGeom>
          <a:noFill/>
        </p:spPr>
        <p:txBody>
          <a:bodyPr wrap="none" rtlCol="0">
            <a:spAutoFit/>
          </a:bodyPr>
          <a:lstStyle/>
          <a:p>
            <a:r>
              <a:rPr lang="en-US" sz="900" b="1" dirty="0" smtClean="0">
                <a:solidFill>
                  <a:schemeClr val="accent1"/>
                </a:solidFill>
                <a:latin typeface="Arial" panose="020B0604020202020204" pitchFamily="34" charset="0"/>
                <a:cs typeface="Arial" panose="020B0604020202020204" pitchFamily="34" charset="0"/>
              </a:rPr>
              <a:t>Follow up list of upcoming</a:t>
            </a:r>
          </a:p>
          <a:p>
            <a:r>
              <a:rPr lang="en-US" sz="900" b="1" dirty="0">
                <a:solidFill>
                  <a:schemeClr val="accent1"/>
                </a:solidFill>
                <a:latin typeface="Arial" panose="020B0604020202020204" pitchFamily="34" charset="0"/>
                <a:cs typeface="Arial" panose="020B0604020202020204" pitchFamily="34" charset="0"/>
              </a:rPr>
              <a:t>a</a:t>
            </a:r>
            <a:r>
              <a:rPr lang="en-US" sz="900" b="1" dirty="0" smtClean="0">
                <a:solidFill>
                  <a:schemeClr val="accent1"/>
                </a:solidFill>
                <a:latin typeface="Arial" panose="020B0604020202020204" pitchFamily="34" charset="0"/>
                <a:cs typeface="Arial" panose="020B0604020202020204" pitchFamily="34" charset="0"/>
              </a:rPr>
              <a:t>nd missed care</a:t>
            </a:r>
            <a:endParaRPr lang="en-US" sz="900" b="1"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35153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12154</TotalTime>
  <Words>2992</Words>
  <Application>Microsoft Office PowerPoint</Application>
  <PresentationFormat>On-screen Show (4:3)</PresentationFormat>
  <Paragraphs>356</Paragraphs>
  <Slides>32</Slides>
  <Notes>15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32</vt:i4>
      </vt:variant>
    </vt:vector>
  </HeadingPairs>
  <TitlesOfParts>
    <vt:vector size="46" baseType="lpstr">
      <vt:lpstr>ＭＳ 明朝</vt:lpstr>
      <vt:lpstr>ＭＳ Ｐゴシック</vt:lpstr>
      <vt:lpstr>Arial</vt:lpstr>
      <vt:lpstr>Calibri</vt:lpstr>
      <vt:lpstr>Calibri Light</vt:lpstr>
      <vt:lpstr>Cambria</vt:lpstr>
      <vt:lpstr>Century</vt:lpstr>
      <vt:lpstr>Century Gothic</vt:lpstr>
      <vt:lpstr>Ebrima</vt:lpstr>
      <vt:lpstr>Times</vt:lpstr>
      <vt:lpstr>Times New Roman</vt:lpstr>
      <vt:lpstr>Tw Cen MT</vt:lpstr>
      <vt:lpstr>Wingdings</vt:lpstr>
      <vt:lpstr>Office Theme</vt:lpstr>
      <vt:lpstr>Hindsight is 20/20:  What we can learn from the  Mobile Technology for Health (MOTECH) program in Ghana?</vt:lpstr>
      <vt:lpstr>Session Overview</vt:lpstr>
      <vt:lpstr>Part 1. Introduction to MOTECH </vt:lpstr>
      <vt:lpstr>MOTECH</vt:lpstr>
      <vt:lpstr>How Mobile Midwife Worked </vt:lpstr>
      <vt:lpstr>PowerPoint Presentation</vt:lpstr>
      <vt:lpstr>How Client Data Application Worked</vt:lpstr>
      <vt:lpstr>MOTECH Coverage: 2010 to 2015</vt:lpstr>
      <vt:lpstr>PowerPoint Presentation</vt:lpstr>
      <vt:lpstr>PowerPoint Presentation</vt:lpstr>
      <vt:lpstr>Part 2. Reflections on program evaluation</vt:lpstr>
      <vt:lpstr>Study  Overview</vt:lpstr>
      <vt:lpstr>Linking MOTECH activities with careseeking</vt:lpstr>
      <vt:lpstr>Key finding 1: Who are registered users?</vt:lpstr>
      <vt:lpstr>Overall Less than 2/3rd of expected MM messages were received by intended recipients</vt:lpstr>
      <vt:lpstr>Key finding 4: Among pregnant women, almost 90% chose to listen to messages received; however, postpartum rates of active listening declined significantly over time </vt:lpstr>
      <vt:lpstr>Key finding 5: rates of active listening were similar by thematic area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Supplementary slides</vt:lpstr>
      <vt:lpstr>Key finding 7: Among pregnant women, personal phone owners had slightly higher rates of  “active listening”</vt:lpstr>
      <vt:lpstr>Key finding 2:  Wide variability in the % of messages successfully pushed out over time and across geographic areas</vt:lpstr>
      <vt:lpstr>Key finding 5:  Wide variability in the % of messages successfully pushed out over time and across geographic areas</vt:lpstr>
      <vt:lpstr>Key finding 6: Patient level data is feasible to upload; variations in uploads were observed across geographic areas over time</vt:lpstr>
      <vt:lpstr>Key finding 7: The majority of uploads occur in Community-based Health Planning and Services  (CHPS) facilities where patient volume is less </vt:lpstr>
      <vt:lpstr>Key finding 8: Provider responsiveness increases in facilities which receive summary reports aggregating data</vt:lpstr>
      <vt:lpstr>Key finding 5:  by 6 to 12 months postpartum only 5% of users received and ‘actively’ listened to messages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 Technology for Community Health (MOTECH)</dc:title>
  <dc:creator>Anitha</dc:creator>
  <cp:lastModifiedBy>Goetsch, Brittany</cp:lastModifiedBy>
  <cp:revision>347</cp:revision>
  <dcterms:created xsi:type="dcterms:W3CDTF">2013-05-20T10:08:18Z</dcterms:created>
  <dcterms:modified xsi:type="dcterms:W3CDTF">2017-03-24T15:19:58Z</dcterms:modified>
</cp:coreProperties>
</file>