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75" r:id="rId2"/>
    <p:sldId id="258" r:id="rId3"/>
    <p:sldId id="271" r:id="rId4"/>
    <p:sldId id="270" r:id="rId5"/>
    <p:sldId id="260" r:id="rId6"/>
    <p:sldId id="272" r:id="rId7"/>
    <p:sldId id="273" r:id="rId8"/>
    <p:sldId id="27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107" d="100"/>
          <a:sy n="107" d="100"/>
        </p:scale>
        <p:origin x="-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140E33-1C9C-4B48-B835-DF1318952BBC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810B0E-3541-5842-826F-D5EB647E19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021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9401052-26CA-FA4D-B4DE-7A1A722D2E4C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E69488C-0F9A-1E45-B1F7-162959A2A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01052-26CA-FA4D-B4DE-7A1A722D2E4C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9488C-0F9A-1E45-B1F7-162959A2A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01052-26CA-FA4D-B4DE-7A1A722D2E4C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9488C-0F9A-1E45-B1F7-162959A2A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01052-26CA-FA4D-B4DE-7A1A722D2E4C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9488C-0F9A-1E45-B1F7-162959A2A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01052-26CA-FA4D-B4DE-7A1A722D2E4C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9488C-0F9A-1E45-B1F7-162959A2A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01052-26CA-FA4D-B4DE-7A1A722D2E4C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9488C-0F9A-1E45-B1F7-162959A2A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01052-26CA-FA4D-B4DE-7A1A722D2E4C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9488C-0F9A-1E45-B1F7-162959A2A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01052-26CA-FA4D-B4DE-7A1A722D2E4C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9488C-0F9A-1E45-B1F7-162959A2A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01052-26CA-FA4D-B4DE-7A1A722D2E4C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9488C-0F9A-1E45-B1F7-162959A2A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F9401052-26CA-FA4D-B4DE-7A1A722D2E4C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9488C-0F9A-1E45-B1F7-162959A2A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9401052-26CA-FA4D-B4DE-7A1A722D2E4C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E69488C-0F9A-1E45-B1F7-162959A2A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F9401052-26CA-FA4D-B4DE-7A1A722D2E4C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E69488C-0F9A-1E45-B1F7-162959A2A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 smtClean="0"/>
              <a:t>mHealth</a:t>
            </a:r>
            <a:r>
              <a:rPr lang="en-US" dirty="0" smtClean="0"/>
              <a:t> Evidence Workshop</a:t>
            </a:r>
            <a:br>
              <a:rPr lang="en-US" dirty="0" smtClean="0"/>
            </a:br>
            <a:r>
              <a:rPr lang="en-US" dirty="0" smtClean="0"/>
              <a:t>East Africa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828799"/>
            <a:ext cx="6934200" cy="457469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39 representative from Tanzania </a:t>
            </a:r>
            <a:r>
              <a:rPr lang="en-US" dirty="0"/>
              <a:t>(both mainland and Zanzibar), Kenya, Rwanda, Uganda, South Africa, United Arab Emirates, United Kingdom, Canada, United States of America and Mexico</a:t>
            </a:r>
            <a:r>
              <a:rPr lang="en-US" dirty="0" smtClean="0"/>
              <a:t>.</a:t>
            </a:r>
          </a:p>
          <a:p>
            <a:r>
              <a:rPr lang="en-US" dirty="0" smtClean="0"/>
              <a:t>Organizations included UNICEF, WHO, NORAD, Ministries of Health, </a:t>
            </a:r>
            <a:r>
              <a:rPr lang="en-US" dirty="0" err="1" smtClean="0"/>
              <a:t>Etisalat</a:t>
            </a:r>
            <a:r>
              <a:rPr lang="en-US" dirty="0" smtClean="0"/>
              <a:t>, Vodafone, D-Tree, and MAMA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49530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u="sng" dirty="0"/>
              <a:t>Sharing of experiences </a:t>
            </a:r>
            <a:r>
              <a:rPr lang="en-US" dirty="0"/>
              <a:t>around various aspects of </a:t>
            </a:r>
            <a:r>
              <a:rPr lang="en-US" dirty="0" err="1"/>
              <a:t>mHealth</a:t>
            </a:r>
            <a:r>
              <a:rPr lang="en-US" dirty="0"/>
              <a:t> evidence from regional partners based on ongoing projects.</a:t>
            </a:r>
            <a:endParaRPr lang="en-US" dirty="0" smtClean="0">
              <a:effectLst/>
            </a:endParaRPr>
          </a:p>
          <a:p>
            <a:pPr lvl="0"/>
            <a:r>
              <a:rPr lang="en-US" u="sng" dirty="0"/>
              <a:t>Understanding gaps </a:t>
            </a:r>
            <a:r>
              <a:rPr lang="en-US" dirty="0"/>
              <a:t>in </a:t>
            </a:r>
            <a:r>
              <a:rPr lang="en-US" dirty="0" err="1"/>
              <a:t>mHealth</a:t>
            </a:r>
            <a:r>
              <a:rPr lang="en-US" dirty="0"/>
              <a:t> evidence, its generation, dissemination and use by multiple stakeholders.</a:t>
            </a:r>
            <a:endParaRPr lang="en-US" dirty="0" smtClean="0">
              <a:effectLst/>
            </a:endParaRPr>
          </a:p>
          <a:p>
            <a:pPr lvl="0"/>
            <a:r>
              <a:rPr lang="en-US" dirty="0"/>
              <a:t>Understanding needs for evidence to </a:t>
            </a:r>
            <a:r>
              <a:rPr lang="en-US" u="sng" dirty="0"/>
              <a:t>demonstrate impact </a:t>
            </a:r>
            <a:r>
              <a:rPr lang="en-US" dirty="0"/>
              <a:t>of </a:t>
            </a:r>
            <a:r>
              <a:rPr lang="en-US" dirty="0" err="1"/>
              <a:t>mHealth</a:t>
            </a:r>
            <a:r>
              <a:rPr lang="en-US" dirty="0"/>
              <a:t> on health systems </a:t>
            </a:r>
            <a:endParaRPr lang="en-US" dirty="0" smtClean="0"/>
          </a:p>
          <a:p>
            <a:pPr lvl="0"/>
            <a:r>
              <a:rPr lang="en-US" dirty="0" smtClean="0"/>
              <a:t>Collaboratively </a:t>
            </a:r>
            <a:r>
              <a:rPr lang="en-US" dirty="0"/>
              <a:t>formulating </a:t>
            </a:r>
            <a:r>
              <a:rPr lang="en-US" u="sng" dirty="0"/>
              <a:t>actionable steps </a:t>
            </a:r>
            <a:r>
              <a:rPr lang="en-US" dirty="0"/>
              <a:t>around evidence discovery, use and dissemination.</a:t>
            </a:r>
            <a:endParaRPr lang="en-US" dirty="0" smtClean="0">
              <a:effectLst/>
            </a:endParaRPr>
          </a:p>
          <a:p>
            <a:pPr lvl="0"/>
            <a:r>
              <a:rPr lang="en-US" dirty="0"/>
              <a:t>Formulating </a:t>
            </a:r>
            <a:r>
              <a:rPr lang="en-US" u="sng" dirty="0"/>
              <a:t>tangible next steps </a:t>
            </a:r>
            <a:r>
              <a:rPr lang="en-US" dirty="0"/>
              <a:t>around how to move </a:t>
            </a:r>
            <a:r>
              <a:rPr lang="en-US" dirty="0" err="1"/>
              <a:t>mHealth</a:t>
            </a:r>
            <a:r>
              <a:rPr lang="en-US" dirty="0"/>
              <a:t> evidence agenda at project, country and regional levels.</a:t>
            </a:r>
            <a:endParaRPr lang="en-US" dirty="0"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Workshop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191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Live tweeting</a:t>
            </a:r>
          </a:p>
          <a:p>
            <a:r>
              <a:rPr lang="en-US" dirty="0" smtClean="0"/>
              <a:t>Live </a:t>
            </a:r>
            <a:r>
              <a:rPr lang="en-US" dirty="0" err="1" smtClean="0"/>
              <a:t>blogging</a:t>
            </a:r>
            <a:endParaRPr lang="en-US" dirty="0" smtClean="0"/>
          </a:p>
          <a:p>
            <a:r>
              <a:rPr lang="en-US" dirty="0" smtClean="0"/>
              <a:t>Real time video interviews</a:t>
            </a:r>
          </a:p>
          <a:p>
            <a:r>
              <a:rPr lang="en-US" dirty="0" smtClean="0"/>
              <a:t>Coverage on UNF, Global Conversation, and </a:t>
            </a:r>
            <a:r>
              <a:rPr lang="en-US" dirty="0" err="1" smtClean="0"/>
              <a:t>HIStalk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Promotion Summary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3821271"/>
            <a:ext cx="3657600" cy="27153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381" y="3821271"/>
            <a:ext cx="4092819" cy="296052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Difficulty deciding on appropriate evaluation approaches.</a:t>
            </a:r>
          </a:p>
          <a:p>
            <a:pPr lvl="0"/>
            <a:r>
              <a:rPr lang="en-US" dirty="0"/>
              <a:t>Bias in reporting, especially not reporting failures.</a:t>
            </a:r>
          </a:p>
          <a:p>
            <a:pPr lvl="0"/>
            <a:r>
              <a:rPr lang="en-US" dirty="0"/>
              <a:t>Lack of an integrated </a:t>
            </a:r>
            <a:r>
              <a:rPr lang="en-US" dirty="0" err="1"/>
              <a:t>mHealth</a:t>
            </a:r>
            <a:r>
              <a:rPr lang="en-US" dirty="0"/>
              <a:t> evidence strategy by countries and programs.</a:t>
            </a:r>
          </a:p>
          <a:p>
            <a:pPr lvl="0"/>
            <a:r>
              <a:rPr lang="en-US" dirty="0"/>
              <a:t>Lack of or unawareness of </a:t>
            </a:r>
            <a:r>
              <a:rPr lang="en-US" dirty="0" err="1"/>
              <a:t>mHealth</a:t>
            </a:r>
            <a:r>
              <a:rPr lang="en-US" dirty="0"/>
              <a:t> evaluation frameworks, protocols and indicators.</a:t>
            </a:r>
          </a:p>
          <a:p>
            <a:pPr lvl="0"/>
            <a:r>
              <a:rPr lang="en-US" dirty="0"/>
              <a:t>Difficulty accessing appropriate knowledge-bases </a:t>
            </a:r>
            <a:r>
              <a:rPr lang="en-US" dirty="0" err="1"/>
              <a:t>curated</a:t>
            </a:r>
            <a:r>
              <a:rPr lang="en-US" dirty="0"/>
              <a:t> for target audiences.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Identified Priority Evidence Gaps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38607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Develop well-defined </a:t>
            </a:r>
            <a:r>
              <a:rPr lang="en-US" dirty="0" err="1" smtClean="0"/>
              <a:t>mHealth</a:t>
            </a:r>
            <a:r>
              <a:rPr lang="en-US" dirty="0" smtClean="0"/>
              <a:t> evaluation strategies within ministries and large implementing programs. </a:t>
            </a:r>
          </a:p>
          <a:p>
            <a:pPr lvl="0"/>
            <a:r>
              <a:rPr lang="en-US" dirty="0" smtClean="0"/>
              <a:t>Create </a:t>
            </a:r>
            <a:r>
              <a:rPr lang="en-US" dirty="0" err="1" smtClean="0"/>
              <a:t>mHealth</a:t>
            </a:r>
            <a:r>
              <a:rPr lang="en-US" dirty="0" smtClean="0"/>
              <a:t> evidence communities of practice. </a:t>
            </a:r>
          </a:p>
          <a:p>
            <a:pPr lvl="0"/>
            <a:r>
              <a:rPr lang="en-US" dirty="0" smtClean="0"/>
              <a:t>Access to technical </a:t>
            </a:r>
            <a:r>
              <a:rPr lang="en-US" dirty="0"/>
              <a:t>assistance on </a:t>
            </a:r>
            <a:r>
              <a:rPr lang="en-US" dirty="0" smtClean="0"/>
              <a:t>evaluations, and appropriate </a:t>
            </a:r>
            <a:r>
              <a:rPr lang="en-US" dirty="0"/>
              <a:t>evaluation framework containing relevant key indicators for evaluation process. </a:t>
            </a:r>
          </a:p>
          <a:p>
            <a:pPr lvl="0"/>
            <a:r>
              <a:rPr lang="en-US" dirty="0" smtClean="0"/>
              <a:t>Encourage reporting </a:t>
            </a:r>
            <a:r>
              <a:rPr lang="en-US" dirty="0"/>
              <a:t>of failures without fear of adverse consequences. Fail-fares were suggested as one approach. </a:t>
            </a:r>
          </a:p>
          <a:p>
            <a:pPr lvl="0"/>
            <a:r>
              <a:rPr lang="en-US" dirty="0" err="1"/>
              <a:t>Curation</a:t>
            </a:r>
            <a:r>
              <a:rPr lang="en-US" dirty="0"/>
              <a:t> and Access to </a:t>
            </a:r>
            <a:r>
              <a:rPr lang="en-US" dirty="0" smtClean="0"/>
              <a:t>Knowledge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229600" cy="1143000"/>
          </a:xfrm>
        </p:spPr>
        <p:txBody>
          <a:bodyPr/>
          <a:lstStyle/>
          <a:p>
            <a:r>
              <a:rPr lang="en-US" dirty="0" smtClean="0"/>
              <a:t>Suggested Solutions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48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229600" cy="1143000"/>
          </a:xfrm>
        </p:spPr>
        <p:txBody>
          <a:bodyPr/>
          <a:lstStyle/>
          <a:p>
            <a:r>
              <a:rPr lang="en-US" dirty="0" smtClean="0"/>
              <a:t>Suggested Action Items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341986"/>
              </p:ext>
            </p:extLst>
          </p:nvPr>
        </p:nvGraphicFramePr>
        <p:xfrm>
          <a:off x="0" y="-1"/>
          <a:ext cx="9144000" cy="685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55437"/>
                <a:gridCol w="2703209"/>
                <a:gridCol w="2785354"/>
              </a:tblGrid>
              <a:tr h="3921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Action Item</a:t>
                      </a:r>
                      <a:endParaRPr lang="en-US" sz="18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Partners</a:t>
                      </a:r>
                      <a:endParaRPr lang="en-US" sz="18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Suggested lead(s)</a:t>
                      </a:r>
                      <a:endParaRPr lang="en-US" sz="18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46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Develop </a:t>
                      </a:r>
                      <a:r>
                        <a:rPr lang="en-US" sz="1800" dirty="0" err="1">
                          <a:effectLst/>
                        </a:rPr>
                        <a:t>mHealth</a:t>
                      </a:r>
                      <a:r>
                        <a:rPr lang="en-US" sz="1800" dirty="0">
                          <a:effectLst/>
                        </a:rPr>
                        <a:t> Evidence strategy</a:t>
                      </a:r>
                      <a:endParaRPr lang="en-US" sz="18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Key regional stakeholders including Govt, International and local partners, donors, Telcoms, and mHealth Alliance</a:t>
                      </a:r>
                      <a:endParaRPr lang="en-US" sz="18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Ministry of Health and Social Welfare</a:t>
                      </a:r>
                      <a:endParaRPr lang="en-US" sz="18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021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Develop and provide access to frameworks, models and tools to help with evaluations</a:t>
                      </a:r>
                      <a:endParaRPr lang="en-US" sz="18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mHealth Alliance, Evidence working group, other local partners with specific skills</a:t>
                      </a:r>
                      <a:endParaRPr lang="en-US" sz="18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mHealth Alliance</a:t>
                      </a:r>
                      <a:endParaRPr lang="en-US" sz="18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5941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Establish Community of Practice for building capacity among the users of Evaluation</a:t>
                      </a:r>
                      <a:endParaRPr lang="en-US" sz="18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Regional partners, donors and mHealth Alliance</a:t>
                      </a:r>
                      <a:endParaRPr lang="en-US" sz="18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Local partners, mHealth Alliance</a:t>
                      </a:r>
                      <a:endParaRPr lang="en-US" sz="18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996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Provide access to databases and knowledge bases.</a:t>
                      </a:r>
                      <a:endParaRPr lang="en-US" sz="18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Higher learning institutions, mHealth Alliance, Evidence Working group</a:t>
                      </a:r>
                      <a:endParaRPr lang="en-US" sz="18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err="1">
                          <a:effectLst/>
                        </a:rPr>
                        <a:t>mHealth</a:t>
                      </a:r>
                      <a:r>
                        <a:rPr lang="en-US" sz="1800" dirty="0">
                          <a:effectLst/>
                        </a:rPr>
                        <a:t> Alliance</a:t>
                      </a:r>
                      <a:endParaRPr lang="en-US" sz="18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819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r>
              <a:rPr lang="en-US" dirty="0" smtClean="0"/>
              <a:t>High Satisfaction</a:t>
            </a:r>
          </a:p>
          <a:p>
            <a:r>
              <a:rPr lang="en-US" dirty="0" smtClean="0"/>
              <a:t>Enjoyed group activities and priorities</a:t>
            </a:r>
          </a:p>
          <a:p>
            <a:r>
              <a:rPr lang="en-US" dirty="0" smtClean="0"/>
              <a:t>Use of more practical examples</a:t>
            </a:r>
          </a:p>
          <a:p>
            <a:r>
              <a:rPr lang="en-US" dirty="0" smtClean="0"/>
              <a:t>Access to resources</a:t>
            </a:r>
          </a:p>
          <a:p>
            <a:r>
              <a:rPr lang="en-US" dirty="0" smtClean="0"/>
              <a:t>Clear Action items and Next steps</a:t>
            </a:r>
          </a:p>
          <a:p>
            <a:r>
              <a:rPr lang="en-US" dirty="0" smtClean="0"/>
              <a:t>Average of 4 out of 5 of participant satisfaction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229600" cy="1143000"/>
          </a:xfrm>
        </p:spPr>
        <p:txBody>
          <a:bodyPr/>
          <a:lstStyle/>
          <a:p>
            <a:r>
              <a:rPr lang="en-US" dirty="0" smtClean="0"/>
              <a:t>Participant Feedback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60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877</TotalTime>
  <Words>414</Words>
  <Application>Microsoft Office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mHealth Evidence Workshop East Africa</vt:lpstr>
      <vt:lpstr>Summary</vt:lpstr>
      <vt:lpstr>Workshop Objectives</vt:lpstr>
      <vt:lpstr>Promotion Summary</vt:lpstr>
      <vt:lpstr>Identified Priority Evidence Gaps</vt:lpstr>
      <vt:lpstr>Suggested Solutions</vt:lpstr>
      <vt:lpstr>Suggested Action Items</vt:lpstr>
      <vt:lpstr>Participant Feedback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Mandy Sugrue</dc:creator>
  <cp:lastModifiedBy>Laura Raney (US - VA)</cp:lastModifiedBy>
  <cp:revision>54</cp:revision>
  <dcterms:created xsi:type="dcterms:W3CDTF">2013-01-28T16:34:19Z</dcterms:created>
  <dcterms:modified xsi:type="dcterms:W3CDTF">2013-02-12T13:28:58Z</dcterms:modified>
</cp:coreProperties>
</file>