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71" r:id="rId4"/>
    <p:sldId id="272" r:id="rId5"/>
    <p:sldId id="257" r:id="rId6"/>
    <p:sldId id="259" r:id="rId7"/>
    <p:sldId id="268" r:id="rId8"/>
    <p:sldId id="274" r:id="rId9"/>
    <p:sldId id="261" r:id="rId10"/>
    <p:sldId id="273" r:id="rId11"/>
    <p:sldId id="262" r:id="rId12"/>
    <p:sldId id="263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george" initials="k" lastIdx="2" clrIdx="0"/>
  <p:cmAuthor id="1" name="George, Kristen (GH/HIDN/MAL)" initials="GK(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185" autoAdjust="0"/>
  </p:normalViewPr>
  <p:slideViewPr>
    <p:cSldViewPr>
      <p:cViewPr varScale="1">
        <p:scale>
          <a:sx n="72" d="100"/>
          <a:sy n="72" d="100"/>
        </p:scale>
        <p:origin x="28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tfile01.corp.abtassoc.com\dc1-vol3\Common\IHA\IQC\IRS%20IQC\IRS%20TO6%20Project%20Folder\AIRS%20Working%20Groups\mHealth\Conferences%20and%20Presentations\Global%20mHealth%20Forum%202016\Zim%20Red%20Flags_2909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Red Flags Reported during 2015 AIRS Zimbabwe</a:t>
            </a:r>
            <a:r>
              <a:rPr lang="en-US" baseline="0"/>
              <a:t> Campaign</a:t>
            </a:r>
            <a:endParaRPr lang="en-US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# Red Flags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Sheet1!$A$2:$A$35</c:f>
              <c:strCache>
                <c:ptCount val="34"/>
                <c:pt idx="0">
                  <c:v>10/9/15</c:v>
                </c:pt>
                <c:pt idx="1">
                  <c:v>10/12/15</c:v>
                </c:pt>
                <c:pt idx="2">
                  <c:v>10/14/15</c:v>
                </c:pt>
                <c:pt idx="3">
                  <c:v>10/15/16</c:v>
                </c:pt>
                <c:pt idx="4">
                  <c:v>10/16/15</c:v>
                </c:pt>
                <c:pt idx="5">
                  <c:v>10/17/15</c:v>
                </c:pt>
                <c:pt idx="6">
                  <c:v>10/18/15</c:v>
                </c:pt>
                <c:pt idx="7">
                  <c:v>10/19/15</c:v>
                </c:pt>
                <c:pt idx="8">
                  <c:v>10/20/15</c:v>
                </c:pt>
                <c:pt idx="9">
                  <c:v>10/21/15</c:v>
                </c:pt>
                <c:pt idx="10">
                  <c:v>10/22/15</c:v>
                </c:pt>
                <c:pt idx="11">
                  <c:v>10/23/15</c:v>
                </c:pt>
                <c:pt idx="12">
                  <c:v>10/24/15</c:v>
                </c:pt>
                <c:pt idx="13">
                  <c:v>10/25/15</c:v>
                </c:pt>
                <c:pt idx="14">
                  <c:v>10/26/15</c:v>
                </c:pt>
                <c:pt idx="15">
                  <c:v>10/27/15</c:v>
                </c:pt>
                <c:pt idx="16">
                  <c:v>10/29/15</c:v>
                </c:pt>
                <c:pt idx="17">
                  <c:v>10/30/15</c:v>
                </c:pt>
                <c:pt idx="18">
                  <c:v>11/8/15</c:v>
                </c:pt>
                <c:pt idx="19">
                  <c:v>11/9/15</c:v>
                </c:pt>
                <c:pt idx="20">
                  <c:v>11/11/15</c:v>
                </c:pt>
                <c:pt idx="21">
                  <c:v>11/12/15</c:v>
                </c:pt>
                <c:pt idx="22">
                  <c:v>11/13/15</c:v>
                </c:pt>
                <c:pt idx="23">
                  <c:v>11/14/15</c:v>
                </c:pt>
                <c:pt idx="24">
                  <c:v>11/15/15</c:v>
                </c:pt>
                <c:pt idx="25">
                  <c:v>11/16/15</c:v>
                </c:pt>
                <c:pt idx="26">
                  <c:v>11/17/15</c:v>
                </c:pt>
                <c:pt idx="27">
                  <c:v>11/18/15</c:v>
                </c:pt>
                <c:pt idx="28">
                  <c:v>11/19/15</c:v>
                </c:pt>
                <c:pt idx="29">
                  <c:v>11/20/15</c:v>
                </c:pt>
                <c:pt idx="30">
                  <c:v>11/21/15</c:v>
                </c:pt>
                <c:pt idx="31">
                  <c:v>11/23/15</c:v>
                </c:pt>
                <c:pt idx="32">
                  <c:v>11/24/15</c:v>
                </c:pt>
                <c:pt idx="33">
                  <c:v>11/25/15</c:v>
                </c:pt>
              </c:strCache>
            </c:strRef>
          </c:cat>
          <c:val>
            <c:numRef>
              <c:f>Sheet1!$B$2:$B$35</c:f>
              <c:numCache>
                <c:formatCode>General</c:formatCode>
                <c:ptCount val="34"/>
                <c:pt idx="0">
                  <c:v>441</c:v>
                </c:pt>
                <c:pt idx="1">
                  <c:v>441</c:v>
                </c:pt>
                <c:pt idx="2">
                  <c:v>198</c:v>
                </c:pt>
                <c:pt idx="3">
                  <c:v>322</c:v>
                </c:pt>
                <c:pt idx="4">
                  <c:v>203</c:v>
                </c:pt>
                <c:pt idx="5">
                  <c:v>182</c:v>
                </c:pt>
                <c:pt idx="6">
                  <c:v>163</c:v>
                </c:pt>
                <c:pt idx="7">
                  <c:v>164</c:v>
                </c:pt>
                <c:pt idx="8">
                  <c:v>141</c:v>
                </c:pt>
                <c:pt idx="9">
                  <c:v>74</c:v>
                </c:pt>
                <c:pt idx="10">
                  <c:v>76</c:v>
                </c:pt>
                <c:pt idx="11">
                  <c:v>66</c:v>
                </c:pt>
                <c:pt idx="12">
                  <c:v>37</c:v>
                </c:pt>
                <c:pt idx="13">
                  <c:v>72</c:v>
                </c:pt>
                <c:pt idx="14">
                  <c:v>76</c:v>
                </c:pt>
                <c:pt idx="15">
                  <c:v>51</c:v>
                </c:pt>
                <c:pt idx="16">
                  <c:v>43</c:v>
                </c:pt>
                <c:pt idx="17">
                  <c:v>52</c:v>
                </c:pt>
                <c:pt idx="18">
                  <c:v>9</c:v>
                </c:pt>
                <c:pt idx="19">
                  <c:v>43</c:v>
                </c:pt>
                <c:pt idx="20">
                  <c:v>21</c:v>
                </c:pt>
                <c:pt idx="21">
                  <c:v>52</c:v>
                </c:pt>
                <c:pt idx="22">
                  <c:v>38</c:v>
                </c:pt>
                <c:pt idx="23">
                  <c:v>41</c:v>
                </c:pt>
                <c:pt idx="24">
                  <c:v>24</c:v>
                </c:pt>
                <c:pt idx="25">
                  <c:v>31</c:v>
                </c:pt>
                <c:pt idx="26">
                  <c:v>45</c:v>
                </c:pt>
                <c:pt idx="27">
                  <c:v>43</c:v>
                </c:pt>
                <c:pt idx="28">
                  <c:v>45</c:v>
                </c:pt>
                <c:pt idx="29">
                  <c:v>26</c:v>
                </c:pt>
                <c:pt idx="30">
                  <c:v>40</c:v>
                </c:pt>
                <c:pt idx="31">
                  <c:v>15</c:v>
                </c:pt>
                <c:pt idx="32">
                  <c:v>8</c:v>
                </c:pt>
                <c:pt idx="33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57-44D3-A0BA-B114E2C2BA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945472"/>
        <c:axId val="35964032"/>
      </c:lineChart>
      <c:catAx>
        <c:axId val="35945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Date of</a:t>
                </a:r>
                <a:r>
                  <a:rPr lang="en-US" sz="1200" baseline="0"/>
                  <a:t> Report Submission</a:t>
                </a:r>
                <a:endParaRPr lang="en-US" sz="120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35964032"/>
        <c:crosses val="autoZero"/>
        <c:auto val="1"/>
        <c:lblAlgn val="ctr"/>
        <c:lblOffset val="100"/>
        <c:noMultiLvlLbl val="0"/>
      </c:catAx>
      <c:valAx>
        <c:axId val="359640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# Red Flags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594547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5E15F-046B-4F33-AC08-064F923B5EC3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83350-34B4-443C-872B-066A9D112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5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Geography – IRS and entomological monitoring implemented in 12 countries, six countries focusing only entomological monitoring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IRS: </a:t>
            </a:r>
          </a:p>
          <a:p>
            <a:endParaRPr lang="en-US" altLang="en-US" dirty="0" smtClean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Tanzania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Kenya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Benin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Ghana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Mali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Senegal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Ethiopia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Madagascar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Zambia</a:t>
            </a:r>
            <a:b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Rwanda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Mozambique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Zimbabwe</a:t>
            </a:r>
          </a:p>
          <a:p>
            <a:endParaRPr lang="en-US" altLang="en-US" dirty="0" smtClean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en-US" dirty="0" err="1" smtClean="0">
                <a:solidFill>
                  <a:srgbClr val="000000"/>
                </a:solidFill>
                <a:latin typeface="Calibri" pitchFamily="34" charset="0"/>
              </a:rPr>
              <a:t>Ento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: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Burkina Faso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Liberia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Nigeria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Burundi</a:t>
            </a:r>
            <a:b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DRC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Malawi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</a:br>
            <a:endParaRPr lang="en-US" alt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4185">
              <a:defRPr sz="2000">
                <a:solidFill>
                  <a:schemeClr val="tx1"/>
                </a:solidFill>
                <a:latin typeface="Arial" charset="0"/>
              </a:defRPr>
            </a:lvl1pPr>
            <a:lvl2pPr marL="729057" indent="-280406" defTabSz="894185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1626" indent="-224325" defTabSz="894185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0276" indent="-224325" defTabSz="894185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18927" indent="-224325" defTabSz="894185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CAAFFB-B632-429C-B6BC-27EE5A57C471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57426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latin typeface="Calibri" pitchFamily="34" charset="0"/>
              </a:rPr>
              <a:t>IRS is the application of long lasting insecticides on the inside walls, ceilings and surfaces of all houses and resident structures in a given area, in order to kill the malaria transmitting mosquitoes  that land or rest on these surfaces.</a:t>
            </a:r>
          </a:p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4185">
              <a:defRPr sz="2000">
                <a:solidFill>
                  <a:schemeClr val="tx1"/>
                </a:solidFill>
                <a:latin typeface="Arial" charset="0"/>
              </a:defRPr>
            </a:lvl1pPr>
            <a:lvl2pPr marL="729057" indent="-280406" defTabSz="894185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21626" indent="-224325" defTabSz="894185">
              <a:defRPr sz="2000">
                <a:solidFill>
                  <a:schemeClr val="tx1"/>
                </a:solidFill>
                <a:latin typeface="Arial" charset="0"/>
              </a:defRPr>
            </a:lvl3pPr>
            <a:lvl4pPr marL="1570276" indent="-224325" defTabSz="894185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18927" indent="-224325" defTabSz="894185">
              <a:defRPr sz="2000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89418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8051EEC-FDC5-4079-827C-F89291BD8CB1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51341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127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  <p:sp>
        <p:nvSpPr>
          <p:cNvPr id="31747" name="Shape 128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</p:spPr>
        <p:txBody>
          <a:bodyPr lIns="91420" tIns="91420" rIns="91420" bIns="91420"/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latin typeface="Arial" pitchFamily="34" charset="0"/>
              </a:rPr>
              <a:t>Made some changes to the way this slide looked. We can chat about if you want to continue</a:t>
            </a:r>
            <a:r>
              <a:rPr lang="en-US" altLang="en-US" baseline="0" dirty="0" smtClean="0">
                <a:latin typeface="Arial" pitchFamily="34" charset="0"/>
              </a:rPr>
              <a:t> finessing it</a:t>
            </a:r>
            <a:endParaRPr lang="en-US" alt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53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76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  <p:sp>
        <p:nvSpPr>
          <p:cNvPr id="33795" name="Shape 177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</p:spPr>
        <p:txBody>
          <a:bodyPr lIns="91420" tIns="91420" rIns="91420" bIns="91420"/>
          <a:lstStyle/>
          <a:p>
            <a:pPr defTabSz="89730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Arial" pitchFamily="34" charset="0"/>
              </a:rPr>
              <a:t>Is this</a:t>
            </a:r>
            <a:r>
              <a:rPr lang="en-US" altLang="en-US" baseline="0" dirty="0" smtClean="0">
                <a:latin typeface="Arial" pitchFamily="34" charset="0"/>
              </a:rPr>
              <a:t> country office? Can we update this graphic to show Country office HQ. Thanks!</a:t>
            </a:r>
            <a:endParaRPr lang="en-US" altLang="en-US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47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76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  <p:sp>
        <p:nvSpPr>
          <p:cNvPr id="33795" name="Shape 177"/>
          <p:cNvSpPr>
            <a:spLocks noGrp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</p:spPr>
        <p:txBody>
          <a:bodyPr lIns="91420" tIns="91420" rIns="91420" bIns="91420"/>
          <a:lstStyle/>
          <a:p>
            <a:pPr defTabSz="89730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Arial" pitchFamily="34" charset="0"/>
              </a:rPr>
              <a:t>Is this</a:t>
            </a:r>
            <a:r>
              <a:rPr lang="en-US" altLang="en-US" baseline="0" dirty="0" smtClean="0">
                <a:latin typeface="Arial" pitchFamily="34" charset="0"/>
              </a:rPr>
              <a:t> country office? Can we update this graphic to show Country office HQ. Thanks!</a:t>
            </a:r>
            <a:endParaRPr lang="en-US" altLang="en-US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03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94"/>
          <a:stretch/>
        </p:blipFill>
        <p:spPr bwMode="auto">
          <a:xfrm>
            <a:off x="0" y="0"/>
            <a:ext cx="9143999" cy="533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Triangle 4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657599" y="838200"/>
            <a:ext cx="5181601" cy="1981200"/>
          </a:xfrm>
        </p:spPr>
        <p:txBody>
          <a:bodyPr anchor="ctr">
            <a:normAutofit/>
          </a:bodyPr>
          <a:lstStyle>
            <a:lvl1pPr algn="l">
              <a:defRPr sz="3600" b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3657599" y="2971800"/>
            <a:ext cx="4798717" cy="1828800"/>
          </a:xfrm>
        </p:spPr>
        <p:txBody>
          <a:bodyPr/>
          <a:lstStyle>
            <a:lvl1pPr marL="0" marR="64008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975" y="5570118"/>
            <a:ext cx="2206625" cy="10022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4" b="21879"/>
          <a:stretch/>
        </p:blipFill>
        <p:spPr>
          <a:xfrm>
            <a:off x="914400" y="5545805"/>
            <a:ext cx="3416461" cy="105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2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76200"/>
            <a:ext cx="7924800" cy="1143000"/>
          </a:xfrm>
        </p:spPr>
        <p:txBody>
          <a:bodyPr rtlCol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79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8862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1676400"/>
            <a:ext cx="38862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3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/>
          <p:cNvGraphicFramePr>
            <a:graphicFrameLocks/>
          </p:cNvGraphicFramePr>
          <p:nvPr/>
        </p:nvGraphicFramePr>
        <p:xfrm>
          <a:off x="406400" y="16256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r:id="rId3" imgW="8327858" imgH="4627265" progId="Excel.Chart.8">
                  <p:embed/>
                </p:oleObj>
              </mc:Choice>
              <mc:Fallback>
                <p:oleObj r:id="rId3" imgW="8327858" imgH="4627265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625600"/>
                        <a:ext cx="8331200" cy="462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56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1143000" y="76200"/>
            <a:ext cx="7924800" cy="1143000"/>
          </a:xfrm>
        </p:spPr>
        <p:txBody>
          <a:bodyPr rtlCol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>
                <a:solidFill>
                  <a:srgbClr val="C2113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6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1" y="390467"/>
            <a:ext cx="8520599" cy="1067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1" y="1638234"/>
            <a:ext cx="8520599" cy="4453599"/>
          </a:xfrm>
          <a:prstGeom prst="rect">
            <a:avLst/>
          </a:prstGeom>
        </p:spPr>
        <p:txBody>
          <a:bodyPr lIns="91425" tIns="91425" rIns="91425" b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19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fld id="{878D6787-CB35-4D1F-82B6-E701DF2FF7E9}" type="slidenum">
              <a:rPr lang="en"/>
              <a:pPr>
                <a:defRPr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634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82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143000"/>
            <a:ext cx="40767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38700" y="1143000"/>
            <a:ext cx="4076700" cy="5334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4A21C-09E5-4F88-A868-05C65A095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4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67"/>
          <a:stretch/>
        </p:blipFill>
        <p:spPr bwMode="auto">
          <a:xfrm>
            <a:off x="0" y="-38819"/>
            <a:ext cx="9144000" cy="118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143000" y="76200"/>
            <a:ext cx="7924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764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400800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fld id="{EDB527E0-0FD8-4876-AC46-5A127001A2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rgbClr val="C2113A"/>
        </a:buClr>
        <a:buSzPct val="65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rgbClr val="C2113A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africairs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Calibri" panose="020F0502020204030204" pitchFamily="34" charset="0"/>
              </a:rPr>
              <a:t>CommCare</a:t>
            </a:r>
            <a:r>
              <a:rPr lang="en-US" sz="2800" dirty="0" smtClean="0">
                <a:latin typeface="Calibri" panose="020F0502020204030204" pitchFamily="34" charset="0"/>
              </a:rPr>
              <a:t> 101: </a:t>
            </a:r>
            <a:br>
              <a:rPr lang="en-US" sz="2800" dirty="0" smtClean="0">
                <a:latin typeface="Calibri" panose="020F0502020204030204" pitchFamily="34" charset="0"/>
              </a:rPr>
            </a:br>
            <a:r>
              <a:rPr lang="en-US" sz="2800" dirty="0" smtClean="0">
                <a:latin typeface="Calibri" panose="020F0502020204030204" pitchFamily="34" charset="0"/>
              </a:rPr>
              <a:t>The PMI AIRS Project Supervisory Tool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2000" smtClean="0"/>
              <a:t>Ashley Thomas, AIRS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7954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0724781"/>
              </p:ext>
            </p:extLst>
          </p:nvPr>
        </p:nvGraphicFramePr>
        <p:xfrm>
          <a:off x="755576" y="1484784"/>
          <a:ext cx="770485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173"/>
          <p:cNvSpPr txBox="1">
            <a:spLocks noGrp="1"/>
          </p:cNvSpPr>
          <p:nvPr>
            <p:ph type="title"/>
          </p:nvPr>
        </p:nvSpPr>
        <p:spPr>
          <a:xfrm>
            <a:off x="1115616" y="58615"/>
            <a:ext cx="7560840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mtClean="0">
                <a:latin typeface="Calibri" panose="020F0502020204030204" pitchFamily="34" charset="0"/>
              </a:rPr>
              <a:t>AIRS Zimbabwe 2015 Campaign Supervision Data</a:t>
            </a:r>
            <a:endParaRPr lang="en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542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556792"/>
            <a:ext cx="4229100" cy="4357539"/>
          </a:xfrm>
        </p:spPr>
        <p:txBody>
          <a:bodyPr/>
          <a:lstStyle/>
          <a:p>
            <a:pPr>
              <a:defRPr/>
            </a:pPr>
            <a:r>
              <a:rPr lang="en-US" sz="2000" smtClean="0">
                <a:latin typeface="Calibri" panose="020F0502020204030204" pitchFamily="34" charset="0"/>
              </a:rPr>
              <a:t>Immediate </a:t>
            </a:r>
            <a:r>
              <a:rPr lang="en-US" sz="2000" dirty="0" smtClean="0">
                <a:latin typeface="Calibri" panose="020F0502020204030204" pitchFamily="34" charset="0"/>
              </a:rPr>
              <a:t>data availability (for corrective action)</a:t>
            </a:r>
          </a:p>
          <a:p>
            <a:pPr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Benefited from economies of scale with tool development</a:t>
            </a:r>
          </a:p>
          <a:p>
            <a:pPr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Built capacity of local users</a:t>
            </a:r>
          </a:p>
          <a:p>
            <a:pPr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Increased operational feedback across all countries</a:t>
            </a:r>
          </a:p>
          <a:p>
            <a:pPr marL="109537" indent="0">
              <a:buNone/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Comprehensive feedback provided to IRS actors</a:t>
            </a:r>
          </a:p>
          <a:p>
            <a:pPr>
              <a:defRPr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mtClean="0">
                <a:latin typeface="Calibri" panose="020F0502020204030204" pitchFamily="34" charset="0"/>
              </a:rPr>
              <a:t>Successes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168352" cy="478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4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4546848" cy="4525963"/>
          </a:xfrm>
        </p:spPr>
        <p:txBody>
          <a:bodyPr/>
          <a:lstStyle/>
          <a:p>
            <a:pPr>
              <a:defRPr/>
            </a:pPr>
            <a:r>
              <a:rPr lang="en-US" sz="2000" smtClean="0">
                <a:latin typeface="Calibri" panose="020F0502020204030204" pitchFamily="34" charset="0"/>
              </a:rPr>
              <a:t>Mobile </a:t>
            </a:r>
            <a:r>
              <a:rPr lang="en-US" sz="2000" dirty="0" smtClean="0">
                <a:latin typeface="Calibri" panose="020F0502020204030204" pitchFamily="34" charset="0"/>
              </a:rPr>
              <a:t>literacy and penetration varied within and across countries</a:t>
            </a:r>
          </a:p>
          <a:p>
            <a:pPr marL="109537" indent="0">
              <a:buNone/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Negotiations with telecom providers</a:t>
            </a:r>
          </a:p>
          <a:p>
            <a:pPr marL="109537" indent="0">
              <a:buNone/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Availability of quality equipment on local markets</a:t>
            </a:r>
          </a:p>
          <a:p>
            <a:pPr marL="109537" indent="0">
              <a:buNone/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Unanticipated costs for technology</a:t>
            </a:r>
          </a:p>
          <a:p>
            <a:pPr marL="109537" indent="0">
              <a:buNone/>
              <a:defRPr/>
            </a:pPr>
            <a:endParaRPr lang="en-US" sz="2000" dirty="0" smtClean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Customized reporting needs</a:t>
            </a:r>
          </a:p>
          <a:p>
            <a:pPr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Calibri" panose="020F0502020204030204" pitchFamily="34" charset="0"/>
              </a:rPr>
              <a:t>Lack of comprehensive network coverage</a:t>
            </a:r>
          </a:p>
          <a:p>
            <a:pPr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44824"/>
            <a:ext cx="2448272" cy="435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en-US" dirty="0" smtClean="0">
                <a:latin typeface="Calibri" panose="020F0502020204030204" pitchFamily="34" charset="0"/>
              </a:rPr>
              <a:t>Questions?</a:t>
            </a:r>
          </a:p>
          <a:p>
            <a:pPr algn="ctr" eaLnBrk="1" hangingPunct="1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u="sng" dirty="0">
                <a:solidFill>
                  <a:srgbClr val="000000"/>
                </a:solidFill>
                <a:latin typeface="Calibri" panose="020F0502020204030204" pitchFamily="34" charset="0"/>
                <a:ea typeface="Calibri"/>
                <a:hlinkClick r:id="rId2"/>
              </a:rPr>
              <a:t>http://</a:t>
            </a:r>
            <a:r>
              <a:rPr lang="en-US" u="sng" smtClean="0">
                <a:solidFill>
                  <a:srgbClr val="000000"/>
                </a:solidFill>
                <a:latin typeface="Calibri" panose="020F0502020204030204" pitchFamily="34" charset="0"/>
                <a:ea typeface="Calibri"/>
                <a:hlinkClick r:id="rId2"/>
              </a:rPr>
              <a:t>www.africairs.net/</a:t>
            </a:r>
            <a:endParaRPr lang="en-US" u="sng" smtClean="0">
              <a:solidFill>
                <a:srgbClr val="000000"/>
              </a:solidFill>
              <a:latin typeface="Calibri" panose="020F0502020204030204" pitchFamily="34" charset="0"/>
              <a:ea typeface="Calibri"/>
            </a:endParaRPr>
          </a:p>
          <a:p>
            <a:pPr marL="0" indent="0" algn="ctr" eaLnBrk="1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u="sng" smtClean="0">
                <a:solidFill>
                  <a:srgbClr val="000000"/>
                </a:solidFill>
                <a:latin typeface="Calibri" panose="020F0502020204030204" pitchFamily="34" charset="0"/>
                <a:ea typeface="Calibri"/>
              </a:rPr>
              <a:t> </a:t>
            </a:r>
            <a:endParaRPr lang="en-US" u="sng" dirty="0" smtClean="0">
              <a:solidFill>
                <a:srgbClr val="000000"/>
              </a:solidFill>
              <a:latin typeface="Calibri" panose="020F0502020204030204" pitchFamily="34" charset="0"/>
              <a:ea typeface="Calibri"/>
            </a:endParaRPr>
          </a:p>
          <a:p>
            <a:pPr marL="0"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latin typeface="Calibri" panose="020F0502020204030204" pitchFamily="34" charset="0"/>
              <a:ea typeface="Calibri"/>
            </a:endParaRPr>
          </a:p>
          <a:p>
            <a:pPr eaLnBrk="1" hangingPunct="1"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altLang="en-US" dirty="0" smtClean="0">
                <a:latin typeface="Calibri" panose="020F0502020204030204" pitchFamily="34" charset="0"/>
              </a:rPr>
              <a:t>Thank you for Listening!</a:t>
            </a:r>
          </a:p>
        </p:txBody>
      </p:sp>
      <p:pic>
        <p:nvPicPr>
          <p:cNvPr id="24580" name="Picture 2" descr="H:\IHA\IQC\IRS IQC\IRS TO4 Project Folder\Communication\Project Website\Website Content\Pictures\Top Picks Burkina Faso\Burkina Pics\P10003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3800475"/>
            <a:ext cx="3494088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3" descr="H:\IHA\IQC\IRS IQC\IRS TO4 Project Folder\Communication\Project Website\Website Content\Pictures\Top Picks Ghana\P10000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850" y="3800475"/>
            <a:ext cx="34925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7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the PMI AIRS </a:t>
            </a:r>
            <a:r>
              <a:rPr lang="en-US" dirty="0"/>
              <a:t>P</a:t>
            </a:r>
            <a:r>
              <a:rPr lang="en-US" dirty="0" smtClean="0"/>
              <a:t>roject</a:t>
            </a:r>
          </a:p>
          <a:p>
            <a:r>
              <a:rPr lang="en-US" dirty="0" err="1" smtClean="0"/>
              <a:t>Dimagi</a:t>
            </a:r>
            <a:r>
              <a:rPr lang="en-US" dirty="0" smtClean="0"/>
              <a:t> systems on the PMI AIRS </a:t>
            </a:r>
            <a:r>
              <a:rPr lang="en-US" dirty="0"/>
              <a:t>P</a:t>
            </a:r>
            <a:r>
              <a:rPr lang="en-US" dirty="0" smtClean="0"/>
              <a:t>roject</a:t>
            </a:r>
          </a:p>
          <a:p>
            <a:r>
              <a:rPr lang="en-US" dirty="0" err="1" smtClean="0"/>
              <a:t>CommCare</a:t>
            </a:r>
            <a:r>
              <a:rPr lang="en-US" dirty="0" smtClean="0"/>
              <a:t> Supervisory Application</a:t>
            </a:r>
          </a:p>
          <a:p>
            <a:r>
              <a:rPr lang="en-US" dirty="0" smtClean="0"/>
              <a:t>Supervision Data</a:t>
            </a:r>
          </a:p>
          <a:p>
            <a:r>
              <a:rPr lang="en-US" dirty="0" smtClean="0"/>
              <a:t>Successes &amp; Challenges</a:t>
            </a:r>
          </a:p>
          <a:p>
            <a:r>
              <a:rPr lang="en-US" dirty="0" smtClean="0"/>
              <a:t>Q&amp;A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1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50" y="1759533"/>
            <a:ext cx="4419150" cy="400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179512" y="1340768"/>
            <a:ext cx="4533900" cy="4838700"/>
          </a:xfrm>
        </p:spPr>
        <p:txBody>
          <a:bodyPr/>
          <a:lstStyle/>
          <a:p>
            <a:pPr marL="0" indent="0" eaLnBrk="1" hangingPunct="1">
              <a:spcBef>
                <a:spcPct val="20000"/>
              </a:spcBef>
              <a:buClrTx/>
              <a:buSzTx/>
              <a:buNone/>
            </a:pPr>
            <a:r>
              <a:rPr lang="en-US" altLang="en-US" sz="2200" smtClean="0">
                <a:solidFill>
                  <a:srgbClr val="000000"/>
                </a:solidFill>
                <a:latin typeface="Calibri" pitchFamily="34" charset="0"/>
              </a:rPr>
              <a:t>1. Objective </a:t>
            </a:r>
            <a:r>
              <a:rPr lang="en-US" altLang="en-US" sz="2200" dirty="0" smtClean="0">
                <a:solidFill>
                  <a:srgbClr val="000000"/>
                </a:solidFill>
                <a:latin typeface="Calibri" pitchFamily="34" charset="0"/>
              </a:rPr>
              <a:t>– to  reduce the burden of malaria in Sub-Saharan Africa by implementing high-quality, timely, cost-efficient, and effective indoor residual spraying (IRS) programs.</a:t>
            </a:r>
          </a:p>
          <a:p>
            <a:pPr marL="0" indent="0" eaLnBrk="1" hangingPunct="1">
              <a:spcBef>
                <a:spcPct val="20000"/>
              </a:spcBef>
              <a:buClrTx/>
              <a:buSzTx/>
              <a:buNone/>
            </a:pPr>
            <a:endParaRPr lang="en-US" altLang="en-US" sz="22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20000"/>
              </a:spcBef>
              <a:buClrTx/>
              <a:buSzTx/>
              <a:buNone/>
            </a:pPr>
            <a:r>
              <a:rPr lang="en-US" altLang="en-US" sz="2200" dirty="0" smtClean="0">
                <a:latin typeface="Calibri" pitchFamily="34" charset="0"/>
              </a:rPr>
              <a:t>2. Average </a:t>
            </a:r>
            <a:r>
              <a:rPr lang="en-US" altLang="en-US" sz="2200" u="sng" dirty="0" smtClean="0">
                <a:latin typeface="Calibri" pitchFamily="34" charset="0"/>
              </a:rPr>
              <a:t>annual</a:t>
            </a:r>
            <a:r>
              <a:rPr lang="en-US" altLang="en-US" sz="2200" dirty="0" smtClean="0">
                <a:latin typeface="Calibri" pitchFamily="34" charset="0"/>
              </a:rPr>
              <a:t> </a:t>
            </a:r>
            <a:r>
              <a:rPr lang="en-US" altLang="en-US" sz="2200" smtClean="0">
                <a:latin typeface="Calibri" pitchFamily="34" charset="0"/>
              </a:rPr>
              <a:t>project outcomes*:</a:t>
            </a:r>
            <a:endParaRPr lang="en-US" altLang="en-US" sz="2200" dirty="0" smtClean="0">
              <a:latin typeface="Calibri" pitchFamily="34" charset="0"/>
            </a:endParaRPr>
          </a:p>
          <a:p>
            <a:pPr marL="0" indent="0" eaLnBrk="1" hangingPunct="1">
              <a:spcBef>
                <a:spcPct val="20000"/>
              </a:spcBef>
              <a:buClrTx/>
              <a:buSzTx/>
              <a:buNone/>
            </a:pPr>
            <a:r>
              <a:rPr lang="en-US" altLang="en-US" sz="2200" dirty="0" smtClean="0">
                <a:latin typeface="Calibri" pitchFamily="34" charset="0"/>
              </a:rPr>
              <a:t>-    </a:t>
            </a:r>
            <a:r>
              <a:rPr lang="en-US" altLang="en-US" sz="1800" dirty="0" smtClean="0">
                <a:latin typeface="Calibri" pitchFamily="34" charset="0"/>
              </a:rPr>
              <a:t>11,790,445 people protected	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Tx/>
              <a:buChar char="-"/>
            </a:pPr>
            <a:r>
              <a:rPr lang="en-US" altLang="en-US" sz="1800" dirty="0" smtClean="0">
                <a:latin typeface="Calibri" pitchFamily="34" charset="0"/>
              </a:rPr>
              <a:t>3,234,827 structures sprayed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Tx/>
              <a:buChar char="-"/>
            </a:pPr>
            <a:r>
              <a:rPr lang="en-US" altLang="en-US" sz="1800" dirty="0" smtClean="0">
                <a:latin typeface="Calibri" pitchFamily="34" charset="0"/>
              </a:rPr>
              <a:t>390,768 pregnant women protected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Tx/>
              <a:buChar char="-"/>
            </a:pPr>
            <a:r>
              <a:rPr lang="en-US" altLang="en-US" sz="1800" dirty="0" smtClean="0">
                <a:latin typeface="Calibri" pitchFamily="34" charset="0"/>
              </a:rPr>
              <a:t>1,919,765 children under 5 protected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Tx/>
              <a:buChar char="-"/>
            </a:pPr>
            <a:endParaRPr lang="en-US" altLang="en-US" sz="1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0" indent="0" eaLnBrk="1" hangingPunct="1">
              <a:buNone/>
            </a:pPr>
            <a:r>
              <a:rPr lang="en-US" altLang="en-US" sz="1200" dirty="0" smtClean="0">
                <a:latin typeface="Calibri" pitchFamily="34" charset="0"/>
              </a:rPr>
              <a:t>*based on annual outcomes between 2012 and 2015</a:t>
            </a:r>
          </a:p>
        </p:txBody>
      </p:sp>
      <p:sp>
        <p:nvSpPr>
          <p:cNvPr id="3074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US" dirty="0" smtClean="0">
                <a:latin typeface="Calibri" panose="020F0502020204030204" pitchFamily="34" charset="0"/>
              </a:rPr>
              <a:t>The PMI Africa Indoor Residual Spraying (AIRS) Project</a:t>
            </a:r>
          </a:p>
        </p:txBody>
      </p:sp>
    </p:spTree>
    <p:extLst>
      <p:ext uri="{BB962C8B-B14F-4D97-AF65-F5344CB8AC3E}">
        <p14:creationId xmlns:p14="http://schemas.microsoft.com/office/powerpoint/2010/main" val="197795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9892" y="140680"/>
            <a:ext cx="7725508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What is Indoor Residual Spraying?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5788" y="1155700"/>
            <a:ext cx="8374062" cy="5334000"/>
          </a:xfrm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  <a:p>
            <a:pPr lvl="1" eaLnBrk="1" hangingPunct="1">
              <a:buFontTx/>
              <a:buNone/>
            </a:pPr>
            <a:r>
              <a:rPr lang="en-US" altLang="en-US" sz="1800" smtClean="0">
                <a:latin typeface="Calibri" pitchFamily="34" charset="0"/>
              </a:rPr>
              <a:t>	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609600" y="1266825"/>
            <a:ext cx="790892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8600" indent="-228600" algn="l">
              <a:spcBef>
                <a:spcPts val="400"/>
              </a:spcBef>
              <a:buClr>
                <a:srgbClr val="C2113A"/>
              </a:buClr>
              <a:buSzPct val="65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algn="l">
              <a:spcBef>
                <a:spcPts val="325"/>
              </a:spcBef>
              <a:buClr>
                <a:srgbClr val="C2113A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algn="l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algn="l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algn="l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5000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2200" dirty="0">
                <a:latin typeface="Calibri" pitchFamily="34" charset="0"/>
              </a:rPr>
              <a:t>Cornerstone of WHO / US Government’s </a:t>
            </a:r>
            <a:r>
              <a:rPr lang="en-US" altLang="en-US" sz="2200" dirty="0" smtClean="0">
                <a:latin typeface="Calibri" pitchFamily="34" charset="0"/>
              </a:rPr>
              <a:t>malaria </a:t>
            </a:r>
            <a:r>
              <a:rPr lang="en-US" altLang="en-US" sz="2200" dirty="0">
                <a:latin typeface="Calibri" pitchFamily="34" charset="0"/>
              </a:rPr>
              <a:t>prevention approach</a:t>
            </a:r>
            <a:r>
              <a:rPr lang="en-US" altLang="en-US" sz="1800" dirty="0">
                <a:latin typeface="Calibri" pitchFamily="34" charset="0"/>
              </a:rPr>
              <a:t>:</a:t>
            </a:r>
          </a:p>
          <a:p>
            <a:pPr lvl="1" eaLnBrk="1" hangingPunct="1">
              <a:lnSpc>
                <a:spcPct val="114000"/>
              </a:lnSpc>
              <a:spcBef>
                <a:spcPct val="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IRS</a:t>
            </a:r>
          </a:p>
          <a:p>
            <a:pPr lvl="1" eaLnBrk="1" hangingPunct="1">
              <a:lnSpc>
                <a:spcPct val="114000"/>
              </a:lnSpc>
              <a:spcBef>
                <a:spcPct val="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Long-Lasting Insecticide-treated Bed Nets (LLINs)</a:t>
            </a:r>
          </a:p>
          <a:p>
            <a:pPr lvl="1" eaLnBrk="1" hangingPunct="1">
              <a:lnSpc>
                <a:spcPct val="114000"/>
              </a:lnSpc>
              <a:spcBef>
                <a:spcPct val="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Intermittent Preventive Treatment in Pregnancy </a:t>
            </a:r>
            <a:endParaRPr lang="en-US" altLang="en-US" sz="1800" dirty="0" smtClean="0">
              <a:latin typeface="Calibri" pitchFamily="34" charset="0"/>
            </a:endParaRPr>
          </a:p>
          <a:p>
            <a:pPr lvl="1" eaLnBrk="1" hangingPunct="1">
              <a:lnSpc>
                <a:spcPct val="114000"/>
              </a:lnSpc>
              <a:spcBef>
                <a:spcPct val="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 smtClean="0">
                <a:latin typeface="Calibri" pitchFamily="34" charset="0"/>
              </a:rPr>
              <a:t>SMC (where applicable)</a:t>
            </a:r>
            <a:endParaRPr lang="en-US" altLang="en-US" sz="1800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2200" dirty="0" smtClean="0">
                <a:latin typeface="Calibri" pitchFamily="34" charset="0"/>
              </a:rPr>
              <a:t>Effects </a:t>
            </a:r>
            <a:r>
              <a:rPr lang="en-US" altLang="en-US" sz="2200" dirty="0">
                <a:latin typeface="Calibri" pitchFamily="34" charset="0"/>
              </a:rPr>
              <a:t>of IRS:</a:t>
            </a:r>
          </a:p>
          <a:p>
            <a:pPr lvl="1"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Reduces the density of vector mosquitoes</a:t>
            </a:r>
          </a:p>
          <a:p>
            <a:pPr lvl="1"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Reduces the life span of vector mosquitoes so they can no longer transmit the malaria parasite from one person to another</a:t>
            </a:r>
          </a:p>
          <a:p>
            <a:pPr lvl="1" eaLnBrk="1" hangingPunct="1">
              <a:spcBef>
                <a:spcPct val="50000"/>
              </a:spcBef>
              <a:buClr>
                <a:schemeClr val="accent2"/>
              </a:buClr>
              <a:buSzPct val="120000"/>
              <a:buFont typeface="Arial" charset="0"/>
              <a:buChar char="•"/>
            </a:pPr>
            <a:r>
              <a:rPr lang="en-US" altLang="en-US" sz="1800" dirty="0">
                <a:latin typeface="Calibri" pitchFamily="34" charset="0"/>
              </a:rPr>
              <a:t>Repels mosquitoes entering  </a:t>
            </a:r>
            <a:br>
              <a:rPr lang="en-US" altLang="en-US" sz="1800" dirty="0">
                <a:latin typeface="Calibri" pitchFamily="34" charset="0"/>
              </a:rPr>
            </a:br>
            <a:r>
              <a:rPr lang="en-US" altLang="en-US" sz="1800" dirty="0">
                <a:latin typeface="Calibri" pitchFamily="34" charset="0"/>
              </a:rPr>
              <a:t>homes, thus reducing</a:t>
            </a:r>
            <a:br>
              <a:rPr lang="en-US" altLang="en-US" sz="1800" dirty="0">
                <a:latin typeface="Calibri" pitchFamily="34" charset="0"/>
              </a:rPr>
            </a:br>
            <a:r>
              <a:rPr lang="en-US" altLang="en-US" sz="1800" dirty="0">
                <a:latin typeface="Calibri" pitchFamily="34" charset="0"/>
              </a:rPr>
              <a:t>human-vector contact</a:t>
            </a:r>
          </a:p>
        </p:txBody>
      </p:sp>
      <p:pic>
        <p:nvPicPr>
          <p:cNvPr id="12293" name="Picture 9" descr="irs_spr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913313"/>
            <a:ext cx="2598737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7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1279826" y="208050"/>
            <a:ext cx="8520599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>
                <a:latin typeface="Calibri" panose="020F0502020204030204" pitchFamily="34" charset="0"/>
              </a:rPr>
              <a:t>M</a:t>
            </a:r>
            <a:r>
              <a:rPr lang="en" dirty="0" smtClean="0">
                <a:latin typeface="Calibri" panose="020F0502020204030204" pitchFamily="34" charset="0"/>
              </a:rPr>
              <a:t>obile T</a:t>
            </a:r>
            <a:r>
              <a:rPr lang="en-US" dirty="0" smtClean="0">
                <a:latin typeface="Calibri" panose="020F0502020204030204" pitchFamily="34" charset="0"/>
              </a:rPr>
              <a:t>e</a:t>
            </a:r>
            <a:r>
              <a:rPr lang="en" dirty="0" smtClean="0">
                <a:latin typeface="Calibri" panose="020F0502020204030204" pitchFamily="34" charset="0"/>
              </a:rPr>
              <a:t>chnology for PMI AIRS</a:t>
            </a:r>
            <a:endParaRPr lang="en" dirty="0">
              <a:latin typeface="Calibri" panose="020F0502020204030204" pitchFamily="34" charset="0"/>
            </a:endParaRPr>
          </a:p>
        </p:txBody>
      </p:sp>
      <p:cxnSp>
        <p:nvCxnSpPr>
          <p:cNvPr id="17412" name="Shape 93"/>
          <p:cNvCxnSpPr>
            <a:cxnSpLocks noChangeShapeType="1"/>
          </p:cNvCxnSpPr>
          <p:nvPr/>
        </p:nvCxnSpPr>
        <p:spPr bwMode="auto">
          <a:xfrm>
            <a:off x="306388" y="1644650"/>
            <a:ext cx="8678863" cy="0"/>
          </a:xfrm>
          <a:prstGeom prst="straightConnector1">
            <a:avLst/>
          </a:prstGeom>
          <a:noFill/>
          <a:ln w="114300">
            <a:solidFill>
              <a:srgbClr val="FF990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3" name="Shape 94"/>
          <p:cNvSpPr txBox="1">
            <a:spLocks noChangeArrowheads="1"/>
          </p:cNvSpPr>
          <p:nvPr/>
        </p:nvSpPr>
        <p:spPr bwMode="auto">
          <a:xfrm>
            <a:off x="376238" y="1141413"/>
            <a:ext cx="692150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600">
                <a:solidFill>
                  <a:srgbClr val="BF9000"/>
                </a:solidFill>
              </a:rPr>
              <a:t>2014</a:t>
            </a:r>
          </a:p>
        </p:txBody>
      </p:sp>
      <p:sp>
        <p:nvSpPr>
          <p:cNvPr id="17414" name="Shape 95"/>
          <p:cNvSpPr txBox="1">
            <a:spLocks noChangeArrowheads="1"/>
          </p:cNvSpPr>
          <p:nvPr/>
        </p:nvSpPr>
        <p:spPr bwMode="auto">
          <a:xfrm>
            <a:off x="1976438" y="1128713"/>
            <a:ext cx="6905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600">
                <a:solidFill>
                  <a:srgbClr val="B45F06"/>
                </a:solidFill>
              </a:rPr>
              <a:t>2015</a:t>
            </a:r>
          </a:p>
        </p:txBody>
      </p:sp>
      <p:sp>
        <p:nvSpPr>
          <p:cNvPr id="17415" name="Shape 96"/>
          <p:cNvSpPr txBox="1">
            <a:spLocks noChangeArrowheads="1"/>
          </p:cNvSpPr>
          <p:nvPr/>
        </p:nvSpPr>
        <p:spPr bwMode="auto">
          <a:xfrm>
            <a:off x="4651375" y="1111250"/>
            <a:ext cx="6921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600">
                <a:solidFill>
                  <a:srgbClr val="38761D"/>
                </a:solidFill>
              </a:rPr>
              <a:t>2016</a:t>
            </a:r>
          </a:p>
        </p:txBody>
      </p:sp>
      <p:sp>
        <p:nvSpPr>
          <p:cNvPr id="17417" name="Shape 98"/>
          <p:cNvSpPr txBox="1">
            <a:spLocks noChangeArrowheads="1"/>
          </p:cNvSpPr>
          <p:nvPr/>
        </p:nvSpPr>
        <p:spPr bwMode="auto">
          <a:xfrm>
            <a:off x="1835696" y="1708005"/>
            <a:ext cx="1986707" cy="694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Ethiopia	Senegal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Madagascar	Zambia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Mali	Zimbabwe</a:t>
            </a:r>
            <a:b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</a:br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Rwanda</a:t>
            </a:r>
            <a:endParaRPr lang="en-US" altLang="en-US" sz="12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7425" name="Shape 106"/>
          <p:cNvSpPr txBox="1">
            <a:spLocks noChangeArrowheads="1"/>
          </p:cNvSpPr>
          <p:nvPr/>
        </p:nvSpPr>
        <p:spPr bwMode="auto">
          <a:xfrm>
            <a:off x="344488" y="1700807"/>
            <a:ext cx="1275184" cy="35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Madagascar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Senegal</a:t>
            </a:r>
            <a:endParaRPr lang="en-US" altLang="en-US" sz="1200" dirty="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7427" name="Shape 108"/>
          <p:cNvSpPr txBox="1">
            <a:spLocks noChangeArrowheads="1"/>
          </p:cNvSpPr>
          <p:nvPr/>
        </p:nvSpPr>
        <p:spPr bwMode="auto">
          <a:xfrm>
            <a:off x="7327900" y="1052513"/>
            <a:ext cx="690563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600">
                <a:solidFill>
                  <a:srgbClr val="351C75"/>
                </a:solidFill>
              </a:rPr>
              <a:t>2017</a:t>
            </a:r>
          </a:p>
        </p:txBody>
      </p:sp>
      <p:pic>
        <p:nvPicPr>
          <p:cNvPr id="17430" name="Shape 113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035675"/>
            <a:ext cx="154347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2996952"/>
            <a:ext cx="6237262" cy="3186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Dimagi has </a:t>
            </a:r>
            <a:r>
              <a:rPr lang="en-US" altLang="en-US" sz="2400" dirty="0">
                <a:latin typeface="Calibri" panose="020F0502020204030204" pitchFamily="34" charset="0"/>
                <a:cs typeface="Arial" panose="020B0604020202020204" pitchFamily="34" charset="0"/>
              </a:rPr>
              <a:t>built mobile systems to support AIRS programs </a:t>
            </a:r>
            <a:r>
              <a:rPr lang="en-US" alt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  <a:t>in ten countries: </a:t>
            </a:r>
            <a:br>
              <a:rPr lang="en-US" altLang="en-US" sz="2400" dirty="0" smtClean="0"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US" altLang="en-US" sz="24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Malaria 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spray teams submit daily data 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re: spray 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coverage via 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SMS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US" altLang="en-US" sz="16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upervisors 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altLang="en-US" sz="1600" dirty="0" err="1">
                <a:latin typeface="Calibri" panose="020F0502020204030204" pitchFamily="34" charset="0"/>
                <a:cs typeface="Arial" panose="020B0604020202020204" pitchFamily="34" charset="0"/>
              </a:rPr>
              <a:t>CommCare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 to record field 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activities</a:t>
            </a:r>
            <a:b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US" altLang="en-US" sz="16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ll 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sprayers receive daily SMS </a:t>
            </a: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reminders</a:t>
            </a:r>
            <a:b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US" altLang="en-US" sz="16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92113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alt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All </a:t>
            </a:r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projects will use the mobile system, same reports, and same training materials. </a:t>
            </a:r>
            <a:endParaRPr lang="en-US" altLang="en-US" sz="16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392113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endParaRPr lang="en-US" altLang="en-US" sz="1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4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altLang="en-US" sz="1200" dirty="0" smtClean="0">
                <a:latin typeface="Calibri" panose="020F0502020204030204" pitchFamily="34" charset="0"/>
                <a:cs typeface="Arial" panose="020B0604020202020204" pitchFamily="34" charset="0"/>
              </a:rPr>
              <a:t>*this is a new country planned for implementation in the upcoming IRS campaigns</a:t>
            </a:r>
          </a:p>
        </p:txBody>
      </p:sp>
      <p:sp>
        <p:nvSpPr>
          <p:cNvPr id="30" name="Shape 111"/>
          <p:cNvSpPr txBox="1">
            <a:spLocks noChangeArrowheads="1"/>
          </p:cNvSpPr>
          <p:nvPr/>
        </p:nvSpPr>
        <p:spPr bwMode="auto">
          <a:xfrm>
            <a:off x="6948264" y="1700807"/>
            <a:ext cx="2036987" cy="8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Benin	Mozambique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Ethiopia	Rwanda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Ghana	Senegal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Kenya*	Tanzania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Madagascar	Zambia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Mali	Zimbabwe</a:t>
            </a:r>
          </a:p>
        </p:txBody>
      </p:sp>
      <p:sp>
        <p:nvSpPr>
          <p:cNvPr id="32" name="Shape 111"/>
          <p:cNvSpPr txBox="1">
            <a:spLocks noChangeArrowheads="1"/>
          </p:cNvSpPr>
          <p:nvPr/>
        </p:nvSpPr>
        <p:spPr bwMode="auto">
          <a:xfrm>
            <a:off x="4433043" y="1700808"/>
            <a:ext cx="1820963" cy="8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Benin	Rwanda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Ethiopia	Senegal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Ghana	Tanzania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Madagascar	Zambia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Mali	Zimbabwe</a:t>
            </a:r>
          </a:p>
          <a:p>
            <a:r>
              <a:rPr lang="en-US" altLang="en-US" sz="1200" smtClean="0">
                <a:latin typeface="Amatic SC"/>
                <a:ea typeface="Amatic SC"/>
                <a:cs typeface="Amatic SC"/>
                <a:sym typeface="Amatic SC"/>
              </a:rPr>
              <a:t>Mozambique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62559" y="3611425"/>
            <a:ext cx="2930681" cy="164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623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1121326" y="198826"/>
            <a:ext cx="8520599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" dirty="0" smtClean="0">
                <a:latin typeface="Calibri" panose="020F0502020204030204" pitchFamily="34" charset="0"/>
              </a:rPr>
              <a:t>Day in the Life of an IRS Campaign</a:t>
            </a:r>
            <a:endParaRPr lang="en" dirty="0">
              <a:latin typeface="Calibri" panose="020F0502020204030204" pitchFamily="34" charset="0"/>
            </a:endParaRPr>
          </a:p>
        </p:txBody>
      </p:sp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666750" y="1209675"/>
            <a:ext cx="7600950" cy="5338763"/>
            <a:chOff x="666750" y="1209675"/>
            <a:chExt cx="7600950" cy="5338763"/>
          </a:xfrm>
        </p:grpSpPr>
        <p:pic>
          <p:nvPicPr>
            <p:cNvPr id="19461" name="Shape 172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50" y="1209675"/>
              <a:ext cx="7600950" cy="533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041400" y="6018213"/>
              <a:ext cx="120650" cy="120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7" name="Shape 113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035675"/>
            <a:ext cx="154347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39471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1121326" y="198826"/>
            <a:ext cx="8520599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" smtClean="0">
                <a:latin typeface="Calibri" panose="020F0502020204030204" pitchFamily="34" charset="0"/>
              </a:rPr>
              <a:t>CommCare Supervisory Application</a:t>
            </a:r>
            <a:endParaRPr lang="en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61206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Includes 5 unique forms that are to be used at specific times by different actors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Morning Mobilization &amp; Vehicle Inspection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Homeowner Preparation &amp; Spray Operator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Storekeeper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End-of-day Cleanup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Data Collection Verification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Objective: improve overally quality of spray campaigns via increased use of supervision tools and improved accountability of supervisors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Fun fact: the app has been translated into four languages!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2050" name="Picture 2" descr="C:\Users\ThomasA\AppData\Local\Microsoft\Windows\Temporary Internet Files\Content.Outlook\N3T1DX0T\Screenshot_20161129-1638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383505"/>
            <a:ext cx="2339753" cy="415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79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73"/>
          <p:cNvSpPr txBox="1">
            <a:spLocks noGrp="1"/>
          </p:cNvSpPr>
          <p:nvPr>
            <p:ph type="title"/>
          </p:nvPr>
        </p:nvSpPr>
        <p:spPr>
          <a:xfrm>
            <a:off x="1121326" y="198826"/>
            <a:ext cx="8520599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" smtClean="0">
                <a:latin typeface="Calibri" panose="020F0502020204030204" pitchFamily="34" charset="0"/>
              </a:rPr>
              <a:t>CommCare Supervisory Application</a:t>
            </a:r>
            <a:endParaRPr lang="en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C:\Users\ThomasA\AppData\Local\Microsoft\Windows\Temporary Internet Files\Content.Outlook\N3T1DX0T\Screenshot_20161129-1639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432869" cy="432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homasA\AppData\Local\Microsoft\Windows\Temporary Internet Files\Content.Outlook\N3T1DX0T\Screenshot_20161129-16393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2736303" cy="486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ThomasA\AppData\Local\Microsoft\Windows\Temporary Internet Files\Content.Outlook\N3T1DX0T\Screenshot_20161129-1641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819912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412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73"/>
          <p:cNvSpPr txBox="1">
            <a:spLocks noGrp="1"/>
          </p:cNvSpPr>
          <p:nvPr>
            <p:ph type="title"/>
          </p:nvPr>
        </p:nvSpPr>
        <p:spPr>
          <a:xfrm>
            <a:off x="971600" y="24517"/>
            <a:ext cx="8520599" cy="10679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mtClean="0">
                <a:latin typeface="Calibri" panose="020F0502020204030204" pitchFamily="34" charset="0"/>
              </a:rPr>
              <a:t>Supervisory Application Use in 2015 Campaigns</a:t>
            </a:r>
            <a:endParaRPr lang="en" dirty="0">
              <a:latin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669749"/>
              </p:ext>
            </p:extLst>
          </p:nvPr>
        </p:nvGraphicFramePr>
        <p:xfrm>
          <a:off x="1259633" y="1988840"/>
          <a:ext cx="6480720" cy="3408015"/>
        </p:xfrm>
        <a:graphic>
          <a:graphicData uri="http://schemas.openxmlformats.org/drawingml/2006/table">
            <a:tbl>
              <a:tblPr firstRow="1" lastRow="1" bandRow="1">
                <a:tableStyleId>{00A15C55-8517-42AA-B614-E9B94910E393}</a:tableStyleId>
              </a:tblPr>
              <a:tblGrid>
                <a:gridCol w="1620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7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Number of Reports</a:t>
                      </a:r>
                      <a:r>
                        <a:rPr lang="en-US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ubmitted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Number of 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Red Flags Reported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Number of People Trained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03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Ethiopia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844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845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51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Madagascar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491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78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Mali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125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150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Rwanda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1,563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Senegal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3,406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Zimbabwe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15,128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15,998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22,916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22,428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647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5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AIRS Blank 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AIRS Blank Template</Template>
  <TotalTime>3465</TotalTime>
  <Words>531</Words>
  <Application>Microsoft Office PowerPoint</Application>
  <PresentationFormat>On-screen Show (4:3)</PresentationFormat>
  <Paragraphs>168</Paragraphs>
  <Slides>13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Amatic SC</vt:lpstr>
      <vt:lpstr>Arial</vt:lpstr>
      <vt:lpstr>Calibri</vt:lpstr>
      <vt:lpstr>Lucida Sans Unicode</vt:lpstr>
      <vt:lpstr>Verdana</vt:lpstr>
      <vt:lpstr>Wingdings 2</vt:lpstr>
      <vt:lpstr>Wingdings 3</vt:lpstr>
      <vt:lpstr>New AIRS Blank Template</vt:lpstr>
      <vt:lpstr>Microsoft Excel Chart</vt:lpstr>
      <vt:lpstr>CommCare 101:  The PMI AIRS Project Supervisory Tool</vt:lpstr>
      <vt:lpstr>Agenda</vt:lpstr>
      <vt:lpstr>The PMI Africa Indoor Residual Spraying (AIRS) Project</vt:lpstr>
      <vt:lpstr>What is Indoor Residual Spraying? </vt:lpstr>
      <vt:lpstr>Mobile Technology for PMI AIRS</vt:lpstr>
      <vt:lpstr>Day in the Life of an IRS Campaign</vt:lpstr>
      <vt:lpstr>CommCare Supervisory Application</vt:lpstr>
      <vt:lpstr>CommCare Supervisory Application</vt:lpstr>
      <vt:lpstr>Supervisory Application Use in 2015 Campaigns</vt:lpstr>
      <vt:lpstr>AIRS Zimbabwe 2015 Campaign Supervision Data</vt:lpstr>
      <vt:lpstr>Successes</vt:lpstr>
      <vt:lpstr>Challenges</vt:lpstr>
      <vt:lpstr>Thank you for Listening!</vt:lpstr>
    </vt:vector>
  </TitlesOfParts>
  <Company>Abt Associates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the Case for mHealth Rapid Scale: Evidence from Malaria Prevention Program in Africa</dc:title>
  <dc:creator>Keith Mangam</dc:creator>
  <cp:lastModifiedBy>Goetsch, Brittany</cp:lastModifiedBy>
  <cp:revision>46</cp:revision>
  <dcterms:created xsi:type="dcterms:W3CDTF">2016-03-08T14:37:04Z</dcterms:created>
  <dcterms:modified xsi:type="dcterms:W3CDTF">2017-03-23T13:31:57Z</dcterms:modified>
</cp:coreProperties>
</file>